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1432" r:id="rId2"/>
    <p:sldId id="1301" r:id="rId3"/>
    <p:sldId id="1299" r:id="rId4"/>
    <p:sldId id="1307" r:id="rId5"/>
    <p:sldId id="1302" r:id="rId6"/>
    <p:sldId id="1396" r:id="rId7"/>
    <p:sldId id="1383" r:id="rId8"/>
    <p:sldId id="1365" r:id="rId9"/>
    <p:sldId id="1475" r:id="rId10"/>
    <p:sldId id="1390" r:id="rId11"/>
    <p:sldId id="1395" r:id="rId12"/>
    <p:sldId id="1379" r:id="rId13"/>
    <p:sldId id="1430" r:id="rId14"/>
    <p:sldId id="1370" r:id="rId15"/>
    <p:sldId id="1421" r:id="rId16"/>
    <p:sldId id="1441" r:id="rId17"/>
    <p:sldId id="1168" r:id="rId18"/>
    <p:sldId id="1071" r:id="rId19"/>
    <p:sldId id="1439" r:id="rId20"/>
    <p:sldId id="1438" r:id="rId21"/>
    <p:sldId id="1249" r:id="rId22"/>
    <p:sldId id="1394" r:id="rId23"/>
    <p:sldId id="1357" r:id="rId24"/>
    <p:sldId id="1380" r:id="rId25"/>
    <p:sldId id="1403" r:id="rId26"/>
    <p:sldId id="1464" r:id="rId27"/>
    <p:sldId id="1404" r:id="rId28"/>
    <p:sldId id="1405" r:id="rId29"/>
    <p:sldId id="1406" r:id="rId30"/>
    <p:sldId id="1446" r:id="rId31"/>
    <p:sldId id="1407" r:id="rId32"/>
    <p:sldId id="1408" r:id="rId33"/>
    <p:sldId id="1409" r:id="rId34"/>
    <p:sldId id="1410" r:id="rId35"/>
    <p:sldId id="1411" r:id="rId36"/>
    <p:sldId id="1412" r:id="rId37"/>
    <p:sldId id="1437" r:id="rId38"/>
    <p:sldId id="1392" r:id="rId39"/>
    <p:sldId id="1413" r:id="rId40"/>
    <p:sldId id="1414" r:id="rId41"/>
    <p:sldId id="1415" r:id="rId42"/>
    <p:sldId id="1472" r:id="rId43"/>
    <p:sldId id="1465" r:id="rId44"/>
    <p:sldId id="1422" r:id="rId45"/>
    <p:sldId id="1416" r:id="rId46"/>
    <p:sldId id="1417" r:id="rId47"/>
    <p:sldId id="1418" r:id="rId48"/>
    <p:sldId id="1473" r:id="rId49"/>
    <p:sldId id="1427" r:id="rId50"/>
    <p:sldId id="1420" r:id="rId51"/>
    <p:sldId id="1467" r:id="rId52"/>
    <p:sldId id="1468" r:id="rId53"/>
    <p:sldId id="1469" r:id="rId54"/>
    <p:sldId id="1470" r:id="rId55"/>
    <p:sldId id="1471" r:id="rId56"/>
    <p:sldId id="1393" r:id="rId57"/>
    <p:sldId id="1448" r:id="rId58"/>
    <p:sldId id="1401" r:id="rId59"/>
    <p:sldId id="1459" r:id="rId60"/>
    <p:sldId id="1068" r:id="rId61"/>
    <p:sldId id="1243" r:id="rId62"/>
    <p:sldId id="1442" r:id="rId63"/>
    <p:sldId id="1474" r:id="rId64"/>
    <p:sldId id="1445" r:id="rId65"/>
  </p:sldIdLst>
  <p:sldSz cx="9144000" cy="6858000" type="screen4x3"/>
  <p:notesSz cx="6858000" cy="908367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erre Bélanger" initials="" lastIdx="1" clrIdx="0"/>
  <p:cmAuthor id="1" name="Pierre Bélanger" initials="P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67"/>
    <a:srgbClr val="EE7669"/>
    <a:srgbClr val="FED45E"/>
    <a:srgbClr val="D0AE02"/>
    <a:srgbClr val="FDD61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436" autoAdjust="0"/>
  </p:normalViewPr>
  <p:slideViewPr>
    <p:cSldViewPr>
      <p:cViewPr>
        <p:scale>
          <a:sx n="100" d="100"/>
          <a:sy n="100" d="100"/>
        </p:scale>
        <p:origin x="-1352" y="-456"/>
      </p:cViewPr>
      <p:guideLst>
        <p:guide orient="horz" pos="1631"/>
        <p:guide pos="5088"/>
      </p:guideLst>
    </p:cSldViewPr>
  </p:slideViewPr>
  <p:notesTextViewPr>
    <p:cViewPr>
      <p:scale>
        <a:sx n="100" d="100"/>
        <a:sy n="100" d="100"/>
      </p:scale>
      <p:origin x="0" y="0"/>
    </p:cViewPr>
  </p:notesTextViewPr>
  <p:sorterViewPr>
    <p:cViewPr>
      <p:scale>
        <a:sx n="100" d="100"/>
        <a:sy n="100" d="100"/>
      </p:scale>
      <p:origin x="0" y="10200"/>
    </p:cViewPr>
  </p:sorterViewPr>
  <p:notesViewPr>
    <p:cSldViewPr>
      <p:cViewPr>
        <p:scale>
          <a:sx n="150" d="100"/>
          <a:sy n="150" d="100"/>
        </p:scale>
        <p:origin x="-1232" y="2832"/>
      </p:cViewPr>
      <p:guideLst>
        <p:guide orient="horz" pos="2957"/>
        <p:guide pos="407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commentAuthors" Target="commentAuthor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a:defRPr sz="1200"/>
            </a:lvl1pPr>
          </a:lstStyle>
          <a:p>
            <a:fld id="{8FF71330-63B0-8949-AA5E-809D57C2C0D4}" type="datetime1">
              <a:rPr lang="fr-CA" smtClean="0"/>
              <a:t>15-11-05</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28063"/>
            <a:ext cx="2971800" cy="454025"/>
          </a:xfrm>
          <a:prstGeom prst="rect">
            <a:avLst/>
          </a:prstGeom>
        </p:spPr>
        <p:txBody>
          <a:bodyPr vert="horz" lIns="91440" tIns="45720" rIns="91440" bIns="45720" rtlCol="0" anchor="b"/>
          <a:lstStyle>
            <a:lvl1pPr algn="r">
              <a:defRPr sz="1200"/>
            </a:lvl1pPr>
          </a:lstStyle>
          <a:p>
            <a:fld id="{94DE8594-DDC9-E54B-9A4C-BEBFCD20251D}" type="slidenum">
              <a:rPr lang="en-US" smtClean="0"/>
              <a:t>‹#›</a:t>
            </a:fld>
            <a:endParaRPr lang="en-US"/>
          </a:p>
        </p:txBody>
      </p:sp>
    </p:spTree>
    <p:extLst>
      <p:ext uri="{BB962C8B-B14F-4D97-AF65-F5344CB8AC3E}">
        <p14:creationId xmlns:p14="http://schemas.microsoft.com/office/powerpoint/2010/main" val="3454949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589" cy="454025"/>
          </a:xfrm>
          <a:prstGeom prst="rect">
            <a:avLst/>
          </a:prstGeom>
        </p:spPr>
        <p:txBody>
          <a:bodyPr vert="horz" wrap="square" lIns="91074" tIns="45537" rIns="91074" bIns="45537"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824" y="1"/>
            <a:ext cx="2971589" cy="454025"/>
          </a:xfrm>
          <a:prstGeom prst="rect">
            <a:avLst/>
          </a:prstGeom>
        </p:spPr>
        <p:txBody>
          <a:bodyPr vert="horz" wrap="square" lIns="91074" tIns="45537" rIns="91074" bIns="45537" numCol="1" anchor="t" anchorCtr="0" compatLnSpc="1">
            <a:prstTxWarp prst="textNoShape">
              <a:avLst/>
            </a:prstTxWarp>
          </a:bodyPr>
          <a:lstStyle>
            <a:lvl1pPr algn="r">
              <a:defRPr sz="1200">
                <a:latin typeface="Arial" charset="0"/>
                <a:ea typeface="ＭＳ Ｐゴシック" charset="-128"/>
                <a:cs typeface="+mn-cs"/>
              </a:defRPr>
            </a:lvl1pPr>
          </a:lstStyle>
          <a:p>
            <a:pPr>
              <a:defRPr/>
            </a:pPr>
            <a:fld id="{96F36154-80DA-3348-9295-0B88DB512538}" type="datetime1">
              <a:rPr lang="fr-CA" smtClean="0"/>
              <a:t>15-11-05</a:t>
            </a:fld>
            <a:endParaRPr lang="en-US"/>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wrap="square" lIns="91074" tIns="45537" rIns="91074" bIns="45537"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6118" y="4314825"/>
            <a:ext cx="5485765" cy="4087813"/>
          </a:xfrm>
          <a:prstGeom prst="rect">
            <a:avLst/>
          </a:prstGeom>
        </p:spPr>
        <p:txBody>
          <a:bodyPr vert="horz" wrap="square" lIns="91074" tIns="45537" rIns="91074" bIns="45537"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28064"/>
            <a:ext cx="2971589" cy="454025"/>
          </a:xfrm>
          <a:prstGeom prst="rect">
            <a:avLst/>
          </a:prstGeom>
        </p:spPr>
        <p:txBody>
          <a:bodyPr vert="horz" wrap="square" lIns="91074" tIns="45537" rIns="91074" bIns="45537"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824" y="8628064"/>
            <a:ext cx="2971589" cy="454025"/>
          </a:xfrm>
          <a:prstGeom prst="rect">
            <a:avLst/>
          </a:prstGeom>
        </p:spPr>
        <p:txBody>
          <a:bodyPr vert="horz" wrap="square" lIns="91074" tIns="45537" rIns="91074" bIns="45537" numCol="1" anchor="b" anchorCtr="0" compatLnSpc="1">
            <a:prstTxWarp prst="textNoShape">
              <a:avLst/>
            </a:prstTxWarp>
          </a:bodyPr>
          <a:lstStyle>
            <a:lvl1pPr algn="r">
              <a:defRPr sz="1200">
                <a:latin typeface="Arial" charset="0"/>
                <a:ea typeface="ＭＳ Ｐゴシック" charset="-128"/>
                <a:cs typeface="+mn-cs"/>
              </a:defRPr>
            </a:lvl1pPr>
          </a:lstStyle>
          <a:p>
            <a:pPr>
              <a:defRPr/>
            </a:pPr>
            <a:fld id="{BAAD2DD0-9E44-4ABC-9212-5747EE9C3E3F}" type="slidenum">
              <a:rPr lang="en-US"/>
              <a:pPr>
                <a:defRPr/>
              </a:pPr>
              <a:t>‹#›</a:t>
            </a:fld>
            <a:endParaRPr lang="en-US"/>
          </a:p>
        </p:txBody>
      </p:sp>
    </p:spTree>
    <p:extLst>
      <p:ext uri="{BB962C8B-B14F-4D97-AF65-F5344CB8AC3E}">
        <p14:creationId xmlns:p14="http://schemas.microsoft.com/office/powerpoint/2010/main" val="26702332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igitaltrends.com/users/trevor_mogg/" TargetMode="External"/><Relationship Id="rId4" Type="http://schemas.openxmlformats.org/officeDocument/2006/relationships/hyperlink" Target="http://bigstory.ap.org/article/tv-show-puts-fast-and-slow-lanes-dc-sidewalk" TargetMode="External"/><Relationship Id="rId5" Type="http://schemas.openxmlformats.org/officeDocument/2006/relationships/hyperlink" Target="http://www.digitaltrends.com/mobile/chinese-city-creates-mobile-phone-sidewalk-for-handset-addicts/" TargetMode="External"/><Relationship Id="rId6" Type="http://schemas.openxmlformats.org/officeDocument/2006/relationships/hyperlink" Target="http://www.digitaltrends.com/mobile/" TargetMode="External"/><Relationship Id="rId7" Type="http://schemas.openxmlformats.org/officeDocument/2006/relationships/hyperlink" Target="http://www.digitaltrends.com/mobile/tourist-walks-off-pier-in-australia-while-checking-facebook-on-smartphone/" TargetMode="External"/><Relationship Id="rId8" Type="http://schemas.openxmlformats.org/officeDocument/2006/relationships/hyperlink" Target="http://www.digitaltrends.com/mobile/caught-on-camera-britis-woman-plunges-into-icy-canal-while-texting/" TargetMode="External"/><Relationship Id="rId9" Type="http://schemas.openxmlformats.org/officeDocument/2006/relationships/hyperlink" Target="http://www.digitaltrends.com/mobile/as-if-we-needed-proof-video-study-shows-perils-of-using-smartphone-behind-wheel/" TargetMode="External"/><Relationship Id="rId10" Type="http://schemas.openxmlformats.org/officeDocument/2006/relationships/hyperlink" Target="http://www.pewtrusts.org/en/research-and-analysis/blogs/stateline/2014/12/11/distracted-walkers-are-major-concern-for-cities-and-states" TargetMode="External"/><Relationship Id="rId11" Type="http://schemas.openxmlformats.org/officeDocument/2006/relationships/hyperlink" Target="http://www.digitaltrends.com/mobile/belgian-city-launches-text-walking-lanes-for-smartphone-addicts/%23ixzz3nh4soQwO"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cshirky/last-call-c682f6471c70" TargetMode="External"/><Relationship Id="rId4" Type="http://schemas.openxmlformats.org/officeDocument/2006/relationships/hyperlink" Target="http://markramseymedia.us6.list-manage.com/track/click?u=328e46802e73f9006f578549e&amp;id=73d1392b69&amp;e=850939f102" TargetMode="External"/><Relationship Id="rId5" Type="http://schemas.openxmlformats.org/officeDocument/2006/relationships/hyperlink" Target="http://markramseymedia.us6.list-manage.com/track/click?u=328e46802e73f9006f578549e&amp;id=2c14ab93f3&amp;e=850939f102" TargetMode="External"/><Relationship Id="rId6"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intent/tweet?original_referer=http://www.mediaweek.co.uk/article/1349740/end-magazine-business-know?DCMP=EMC-CONMediaPMBulletin&amp;bulletin=mediapm&amp;utm_medium=EMAIL&amp;utm_campaign=eNews%20Bulletin&amp;utm_source=20150604&amp;utm_content=www_mediaweek_co_uk_artic_15&amp;text=The%20end%20of%20the%20magazine%20business%20as%20we%20know%20it%20-%20Media%20news%20-%20Media%20Week&amp;tw_p=tweetbutton&amp;url=http://www.mediaweek.co.uk/article/1349740" TargetMode="External"/><Relationship Id="rId4" Type="http://schemas.openxmlformats.org/officeDocument/2006/relationships/hyperlink" Target="http://twitter.com/search?q=http://www.mediaweek.co.uk/article/1349740/end-magazine-business-know" TargetMode="External"/><Relationship Id="rId5" Type="http://schemas.openxmlformats.org/officeDocument/2006/relationships/hyperlink" Target="javascript:void(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adage.com/article/media/print-extinct-top-saatchi-saatchi-exec/299233/?utm_source=mediaworks&amp;utm_medium=newsletter&amp;utm_campaign=adage&amp;ttl=1435864879"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mediamall.com/blogger/2005/02/wired-end-of-radio-really.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gawker.com/5615069/wired-says-the-web-is-dead---on-its-increasingly-profitable-websit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memeburn.com/2015/07/lies-damn-lies-metrics-the-death-of-digital-media/?utm_source=feedburner&amp;utm_medium=email&amp;utm_campaign=Feed:+memeburncom+(memebur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memeburn.com/2015/07/the-hashtag-is-dead/?utm_source=feedburner&amp;utm_medium=email&amp;utm_campaign=Feed:+memeburncom+(memebur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ired.com/2014/04/this-is-the-end-of-facebook-as-we-know-it/?mbid=nl_wired_04152014" TargetMode="External"/><Relationship Id="rId4" Type="http://schemas.openxmlformats.org/officeDocument/2006/relationships/hyperlink" Target="http://recode.net/2014/04/09/facebook-really-wants-you-to-use-its-messaging-app/" TargetMode="External"/><Relationship Id="rId5" Type="http://schemas.openxmlformats.org/officeDocument/2006/relationships/hyperlink" Target="http://www.wired.com/2014/04/this-is-the-end-of-facebook-as-we-know-it/Zuckerberg%20"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economistgroup.com/leanback/channels/tbt-social-media-is-dead-josh-sine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usinessinsider.com/facebook-messenger-has-500-million-users-2014-11" TargetMode="External"/><Relationship Id="rId4" Type="http://schemas.openxmlformats.org/officeDocument/2006/relationships/hyperlink" Target="http://www.flurry.com/" TargetMode="External"/><Relationship Id="rId5" Type="http://schemas.openxmlformats.org/officeDocument/2006/relationships/hyperlink" Target="http://uk.businessinsider.com/chart-of-the-day-mobile-messaging-is-poised-to-overtake-social-networks-2014-11?nr_email_referer=1&amp;utm_source=Sailthru&amp;utm_medium=email&amp;utm_term=Tech%20Chart%20Of%20The%20Day&amp;utm_campaign=Post%20Blast%20(sai):%20CHART%20OF%20THE%20DAY:%20Mobile%20Messaging%20Is%20Poised%20To%20Overtake%20Social%20Networks&amp;utm_content=COTD?r=US%23ixzz3NrAqoPoz" TargetMode="External"/><Relationship Id="rId6" Type="http://schemas.openxmlformats.org/officeDocument/2006/relationships/hyperlink" Target="http://uk.businessinsider.com/chart-of-the-day-mobile-messaging-is-poised-to-overtake-social-networks-2014-11?nr_email_referer=1&amp;utm_source=Sailthru&amp;utm_medium=email&amp;utm_term=Tech%20Chart%20Of%20The%20Day&amp;utm_campaign=Post%20Blast%20(sai):%20CHART%20OF%20THE%20DAY:%20Mobile%20Messaging%20Is%20Poised%20To%20Overtake%20Social%20Networks&amp;utm_content=COTD?r=US%23ixzz3NNvqm37t" TargetMode="External"/><Relationship Id="rId7" Type="http://schemas.openxmlformats.org/officeDocument/2006/relationships/hyperlink" Target="http://www.imediaconnection.com/profiles/iMedia_PC_Bio.aspx?ID=37709" TargetMode="External"/><Relationship Id="rId8" Type="http://schemas.openxmlformats.org/officeDocument/2006/relationships/hyperlink" Target="http://www.altimetergroup.com/"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yoz.com/wired/2.01/features/mcluhan.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ebm.cheetahmail.com/c/tag/hBWJUvGAukDJ-B9GrklDqa-2TNb/doc.html?t_params=EMAIL=pbelang@uottawa.ca" TargetMode="External"/></Relationships>
</file>

<file path=ppt/notesSlides/_rels/notesSlide24.xml.rels><?xml version="1.0" encoding="UTF-8" standalone="yes"?>
<Relationships xmlns="http://schemas.openxmlformats.org/package/2006/relationships"><Relationship Id="rId9" Type="http://schemas.openxmlformats.org/officeDocument/2006/relationships/hyperlink" Target="http://www.nydailynews.com/news/money/borrow-items-neighbors-new-web-site-article-1.349441" TargetMode="External"/><Relationship Id="rId20" Type="http://schemas.openxmlformats.org/officeDocument/2006/relationships/hyperlink" Target="http://www.getsimplist.com/" TargetMode="External"/><Relationship Id="rId21" Type="http://schemas.openxmlformats.org/officeDocument/2006/relationships/hyperlink" Target="http://www.prooflabsgroup.com/%23main" TargetMode="External"/><Relationship Id="rId22" Type="http://schemas.openxmlformats.org/officeDocument/2006/relationships/hyperlink" Target="http://fortune.com/2014/05/28/in-price-wars-some-uber-and-lyft-drivers-feel-the-crunch/" TargetMode="External"/><Relationship Id="rId23" Type="http://schemas.openxmlformats.org/officeDocument/2006/relationships/hyperlink" Target="http://techcrunch.com/2012/04/23/parking-spot-finder-parking-panda-raises-seed-round-expands-to-d-c/" TargetMode="External"/><Relationship Id="rId24" Type="http://schemas.openxmlformats.org/officeDocument/2006/relationships/hyperlink" Target="http://www.fastcoexist.com/1681918/how-to-get-around-the-peak-car-conundrum" TargetMode="External"/><Relationship Id="rId25" Type="http://schemas.openxmlformats.org/officeDocument/2006/relationships/hyperlink" Target="http://www.fastcompany.com/3036876/most-creative-people/inside-rent-the-runways-secret-dry-cleaning-empire" TargetMode="External"/><Relationship Id="rId26" Type="http://schemas.openxmlformats.org/officeDocument/2006/relationships/hyperlink" Target="https://myneighbor.com/" TargetMode="External"/><Relationship Id="rId27" Type="http://schemas.openxmlformats.org/officeDocument/2006/relationships/hyperlink" Target="http://www.fastcompany.com/3005759/nextdoor-social-network-neighborhoods-raises-funding-early-facebook-linkedin-investors" TargetMode="External"/><Relationship Id="rId28" Type="http://schemas.openxmlformats.org/officeDocument/2006/relationships/hyperlink" Target="http://www.wsj.com/articles/facebook-advances-bazaar-ambitions-1441323353" TargetMode="External"/><Relationship Id="rId29" Type="http://schemas.openxmlformats.org/officeDocument/2006/relationships/hyperlink" Target="http://www.nytimes.com/2015/09/03/business/smallbusiness/sharing-economy-goes-hyperlocal-with-a-growing-market-for-household-items.html" TargetMode="External"/><Relationship Id="rId30" Type="http://schemas.openxmlformats.org/officeDocument/2006/relationships/hyperlink" Target="http://www.nielsen.com/us/en/insights/reports/2014/is-sharing-the-new-buying1.html" TargetMode="External"/><Relationship Id="rId10" Type="http://schemas.openxmlformats.org/officeDocument/2006/relationships/hyperlink" Target="http://www.wired.com/2011/02/rentalship-the-new-ownership/" TargetMode="External"/><Relationship Id="rId11" Type="http://schemas.openxmlformats.org/officeDocument/2006/relationships/hyperlink" Target="http://www.nytimes.com/2013/07/21/opinion/sunday/friedman-welcome-to-the-sharing-economy.html" TargetMode="External"/><Relationship Id="rId12" Type="http://schemas.openxmlformats.org/officeDocument/2006/relationships/hyperlink" Target="http://www.fastcoexist.com/1682702/what-happens-now-that-sharing-economy-pioneer-neighborgoods-has-been-acquired" TargetMode="External"/><Relationship Id="rId13" Type="http://schemas.openxmlformats.org/officeDocument/2006/relationships/hyperlink" Target="http://www.theguardian.com/sustainable-business/2014/feb/06/how-the-netflix-model-impacts-the-environment-economy-and-society" TargetMode="External"/><Relationship Id="rId14" Type="http://schemas.openxmlformats.org/officeDocument/2006/relationships/hyperlink" Target="http://www.fastcompany.com/3032358/most-creative-people/the-airbnb-of-car-renting-how-relayrides-is-switching-gears" TargetMode="External"/><Relationship Id="rId15" Type="http://schemas.openxmlformats.org/officeDocument/2006/relationships/hyperlink" Target="http://www.fastcoexist.com/1682784/the-return-of-spinlister-how-to-revive-a-dead-sharing-economy-startup" TargetMode="External"/><Relationship Id="rId16" Type="http://schemas.openxmlformats.org/officeDocument/2006/relationships/hyperlink" Target="http://www.nytimes.com/aponline/2015/09/01/us/ap-us-travel-brief-hilton-uber-bedfellows.html" TargetMode="External"/><Relationship Id="rId17" Type="http://schemas.openxmlformats.org/officeDocument/2006/relationships/hyperlink" Target="http://www.washingtonpost.com/business/get-there/uber-just-the-latest-tech-firm-to-disrupt-an-industry-with-forward-thinking/2015/01/29/db40e478-a811-11e4-a7c2-03d37af98440_story.html" TargetMode="External"/><Relationship Id="rId18" Type="http://schemas.openxmlformats.org/officeDocument/2006/relationships/hyperlink" Target="http://www.fastcompany.com/3050250/what-makes-uber-run" TargetMode="External"/><Relationship Id="rId19" Type="http://schemas.openxmlformats.org/officeDocument/2006/relationships/hyperlink" Target="http://www.fastcompany.com/3000124/snapgoods-ceo-ron-j-williams-has-problems" TargetMode="External"/><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www.fastcompany.com/3050775/the-sharing-economy-is-dead-and-we-killed-it?utm_source=mailchimp&amp;utm_medium=email&amp;utm_campaign=fast-company-weekly-newsletter&amp;position=1&amp;partner=newsletter&amp;campaign_date=09182015" TargetMode="External"/><Relationship Id="rId4" Type="http://schemas.openxmlformats.org/officeDocument/2006/relationships/hyperlink" Target="http://www.fastcompany.com/user/sarah-kessler" TargetMode="External"/><Relationship Id="rId5" Type="http://schemas.openxmlformats.org/officeDocument/2006/relationships/hyperlink" Target="http://www.ted.com/talks/rachel_botsman_the_case_for_collaborative_consumption?language=en" TargetMode="External"/><Relationship Id="rId6" Type="http://schemas.openxmlformats.org/officeDocument/2006/relationships/hyperlink" Target="http://www.entrepreneur.com/article/219673" TargetMode="External"/><Relationship Id="rId7" Type="http://schemas.openxmlformats.org/officeDocument/2006/relationships/hyperlink" Target="http://content.time.com/time/specials/packages/article/0,28804,2059521_2059717_2059710,00.html" TargetMode="External"/><Relationship Id="rId8" Type="http://schemas.openxmlformats.org/officeDocument/2006/relationships/hyperlink" Target="http://www.theguardian.com/sustainable-business/collaborative-consumption-sharin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economistgroup.com/leanback/tag/content" TargetMode="External"/><Relationship Id="rId4" Type="http://schemas.openxmlformats.org/officeDocument/2006/relationships/hyperlink" Target="http://www.economistgroup.com/leanback/tag/digital" TargetMode="External"/><Relationship Id="rId5" Type="http://schemas.openxmlformats.org/officeDocument/2006/relationships/hyperlink" Target="http://www.economistgroup.com/leanback/tag/online-video" TargetMode="External"/><Relationship Id="rId6" Type="http://schemas.openxmlformats.org/officeDocument/2006/relationships/hyperlink" Target="http://www.economistgroup.com/leanback/tag/tv" TargetMode="External"/><Relationship Id="rId7" Type="http://schemas.openxmlformats.org/officeDocument/2006/relationships/hyperlink" Target="http://economist.redwiredesignlim.netdna-cdn.com/leanback/wp-content/uploads/2014/05/MarissaMayer.jpg" TargetMode="External"/><Relationship Id="rId8" Type="http://schemas.openxmlformats.org/officeDocument/2006/relationships/hyperlink" Target="http://www.iab.net/media/file/GfKIAB2014OriginalDigitalVideoReport.pdf"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obilecommercedaily.com/beyond-the-rack-exec-if-you-build-it-they-will-download-it" TargetMode="External"/><Relationship Id="rId4" Type="http://schemas.openxmlformats.org/officeDocument/2006/relationships/hyperlink" Target="http://www.mobilecommercedaily.com/wp-content/uploads/2015/08/beyond-the-rack.jpg" TargetMode="External"/><Relationship Id="rId5" Type="http://schemas.openxmlformats.org/officeDocument/2006/relationships/hyperlink" Target="http://www.mobilecommercedaily.com/wp-content/uploads/2015/08/20140204_herobanner12pm.jpg"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trategyonline.ca/2011/08/31/next-big-thing-phoning-it-i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adage.com/article/advertising/coming-instantly-shoppable-radio-print-store-ads/298824/?utm_source=daily_email&amp;utm_medium=newsletter&amp;utm_campaign=adage&amp;ttl=143391113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astcompany.com/3006797/innovation-method-behind-swiffer-madness" TargetMode="External"/><Relationship Id="rId4" Type="http://schemas.openxmlformats.org/officeDocument/2006/relationships/hyperlink" Target="http://www.fastcompany.com/3004901/google-what-it-means-when-brand-becomes-verb" TargetMode="External"/><Relationship Id="rId5" Type="http://schemas.openxmlformats.org/officeDocument/2006/relationships/hyperlink" Target="http://www.fastcompany.com/3026906/lessons-learned/now-that-shazam-has-your-ear-it-wants-your-eyes-too?partner=newsletter" TargetMode="External"/><Relationship Id="rId6" Type="http://schemas.openxmlformats.org/officeDocument/2006/relationships/hyperlink" Target="http://www.youtube.com/watch?v=i64NtGCG3NE&amp;feature=c4-overview&amp;list=UUZifTC_CHnptZ9u_yeIYH1Q" TargetMode="External"/><Relationship Id="rId7" Type="http://schemas.openxmlformats.org/officeDocument/2006/relationships/hyperlink" Target="http://www.fastcompany.com/3020597/fast-feed/shazam-users-can-vote-for-x-factor-contestants-starting-next-month" TargetMode="External"/><Relationship Id="rId8" Type="http://schemas.openxmlformats.org/officeDocument/2006/relationships/hyperlink" Target="http://www.journaldunet.com/ebusiness/le-net/shazam-depasse-les-100-millions-d-utilisateurs-actifs-0814.shtml?een=8fc5fcf84279d33a86cc9287a089d52c&amp;utm_source=greenarrow&amp;utm_medium=mail&amp;utm_campaign=ml50_14accessoirespo"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www.c2meworld.com/creation/shazam-gets-interactive-with-jimmy-kimmel-live/%23sthash.EaLrVIG5.dpu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mashable.com/category/shazam/" TargetMode="External"/><Relationship Id="rId4" Type="http://schemas.openxmlformats.org/officeDocument/2006/relationships/hyperlink" Target="http://mashable.com/2015/05/27/gopro-drone-vr/" TargetMode="External"/><Relationship Id="rId5" Type="http://schemas.openxmlformats.org/officeDocument/2006/relationships/hyperlink" Target="http://mashable.com/category/amazon/" TargetMode="External"/><Relationship Id="rId6" Type="http://schemas.openxmlformats.org/officeDocument/2006/relationships/hyperlink" Target="javascript:window.print();" TargetMode="External"/><Relationship Id="rId7" Type="http://schemas.openxmlformats.org/officeDocument/2006/relationships/hyperlink" Target="mailto:?Subject=Shazam%20introduces%20visual%20recognition%20capabilities&amp;Body=http://www.tvbeurope.com/shazam-introduces-visual-recognition-capabilities/" TargetMode="External"/><Relationship Id="rId8" Type="http://schemas.openxmlformats.org/officeDocument/2006/relationships/hyperlink" Target="http://www.tvbeurope.com/author/holly-a/"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igaom.com/2014/10/03/there-are-now-half-a-billion-streaming-devices-in-households-around-the-world/" TargetMode="External"/><Relationship Id="rId4" Type="http://schemas.openxmlformats.org/officeDocument/2006/relationships/hyperlink" Target="http://search.gigaom.com/author/jankor/" TargetMode="External"/><Relationship Id="rId5" Type="http://schemas.openxmlformats.org/officeDocument/2006/relationships/hyperlink" Target="https://gigaom.com/2014/09/25/binge-alert-subscribers-now-watch-more-than-90-minutes-of-netflix-every-single-day/" TargetMode="External"/><Relationship Id="rId6" Type="http://schemas.openxmlformats.org/officeDocument/2006/relationships/hyperlink" Target="http://www.bizjournals.com/boston/prnewswire/press_releases/Massachusetts/2014/10/02/NE28245" TargetMode="External"/><Relationship Id="rId7" Type="http://schemas.openxmlformats.org/officeDocument/2006/relationships/hyperlink" Target="https://search.gigaom.com/company/google/" TargetMode="External"/><Relationship Id="rId8" Type="http://schemas.openxmlformats.org/officeDocument/2006/relationships/hyperlink" Target="https://events.gigaom.com/structureconnect-2014/?utm_source=media&amp;utm_medium=editorial&amp;utm_campaign=intext&amp;utm_term=878325+there-are-now-half-a-billion-streaming-devices-in-households-around-the-world&amp;utm_content=jroettgers" TargetMode="External"/><Relationship Id="rId9" Type="http://schemas.openxmlformats.org/officeDocument/2006/relationships/hyperlink" Target="https://gigaom2.files.wordpress.com/2014/10/strategy-analytics-connected-devices.jpg"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www.usatoday.com/story/tech/2015/11/01/cutting-cord-battle-net-tv-devices/74750574/"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plus.lapresse.ca/screens/3d28e8a1-cc62-4819-8aeb-8e6da5ae6a14%7C_0"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www.virgin.com/richard-branson/stand-out-or-stand-stil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s://www.youtube.com/watch?v=bjsHiWguvKA"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s://www.youtube.com/watch?v=bjsHiWguvKA"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hiefmarketer.com/pepsico-talks-disruptive/?hq_e=el&amp;hq_m=2478224&amp;hq_l=2&amp;hq_v=6e7c5d1ea8" TargetMode="External"/><Relationship Id="rId4" Type="http://schemas.openxmlformats.org/officeDocument/2006/relationships/hyperlink" Target="http://www.chiefmarketer.com/" TargetMode="External"/><Relationship Id="rId5" Type="http://schemas.openxmlformats.org/officeDocument/2006/relationships/hyperlink" Target="http://www.pepsico.com/docs/album/LeadershipDoc/pepsico_jakeman.pdf?sfvrsn=2" TargetMode="External"/><Relationship Id="rId6" Type="http://schemas.openxmlformats.org/officeDocument/2006/relationships/hyperlink" Target="http://www.ana.net/" TargetMode="External"/><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infopresse.com/article/2014/10/1/ad-week-kevin-spacey-secoue-l-industrie"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dage.com/article/media/samsung-breaks-samsung-campaign-oscars/291938/" TargetMode="External"/><Relationship Id="rId4" Type="http://schemas.openxmlformats.org/officeDocument/2006/relationships/hyperlink" Target="http://assets.nydailynews.com/polopoly_fs/1.1708682.1393829083!/img/httpImage/image.jpg_gen/derivatives/landscape_635/476275539.jpg" TargetMode="External"/><Relationship Id="rId5" Type="http://schemas.openxmlformats.org/officeDocument/2006/relationships/hyperlink" Target="http://retailindustry.about.com/od/technologyinnovations/a/2013-Top-Ten-US-Pizza-Restaurant-Chain-Trendsetters-Innovation-Marketing-Dominos.htm" TargetMode="External"/><Relationship Id="rId6" Type="http://schemas.openxmlformats.org/officeDocument/2006/relationships/hyperlink" Target="http://bigmamaspizza.com/" TargetMode="External"/><Relationship Id="rId7" Type="http://schemas.openxmlformats.org/officeDocument/2006/relationships/hyperlink" Target="http://bigmamaspizza.com/comingsoon.aspx" TargetMode="External"/><Relationship Id="rId8" Type="http://schemas.openxmlformats.org/officeDocument/2006/relationships/hyperlink" Target="http://www.youtube.com/watch?v=j4ENXbkkw74" TargetMode="External"/><Relationship Id="rId9" Type="http://schemas.openxmlformats.org/officeDocument/2006/relationships/hyperlink" Target="http://abcnews.go.com/blogs/entertainment/2014/03/the-guy-who-delivered-pizzas-to-the-oscars-is-a-real-deliveryman/" TargetMode="External"/><Relationship Id="rId10" Type="http://schemas.openxmlformats.org/officeDocument/2006/relationships/hyperlink" Target="http://www.theatlantic.com/entertainment/archive/2014/03/internet-tv-was-the-big-loser-on-oscar-night/284173/"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dweek.com/news/technology/facebook-now-helping-marketers-fine-tune-those-ads-mobile-apps-161725" TargetMode="External"/><Relationship Id="rId4" Type="http://schemas.openxmlformats.org/officeDocument/2006/relationships/hyperlink" Target="http://insights.fb.com/2015/01/07/new-universal-language/" TargetMode="External"/><Relationship Id="rId5" Type="http://schemas.openxmlformats.org/officeDocument/2006/relationships/hyperlink" Target="http://www.adweek.com/news/technology/twitter-debates-whether-hit-autoplay-videos-compete-facebook-161933"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a:t>
            </a:fld>
            <a:endParaRPr lang="en-US"/>
          </a:p>
        </p:txBody>
      </p:sp>
    </p:spTree>
    <p:extLst>
      <p:ext uri="{BB962C8B-B14F-4D97-AF65-F5344CB8AC3E}">
        <p14:creationId xmlns:p14="http://schemas.microsoft.com/office/powerpoint/2010/main" val="249686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2043112" cy="1531937"/>
          </a:xfrm>
        </p:spPr>
      </p:sp>
      <p:sp>
        <p:nvSpPr>
          <p:cNvPr id="3" name="Notes Placeholder 2"/>
          <p:cNvSpPr>
            <a:spLocks noGrp="1"/>
          </p:cNvSpPr>
          <p:nvPr>
            <p:ph type="body" idx="1"/>
          </p:nvPr>
        </p:nvSpPr>
        <p:spPr>
          <a:xfrm>
            <a:off x="0" y="2179637"/>
            <a:ext cx="6841067" cy="6146801"/>
          </a:xfrm>
        </p:spPr>
        <p:txBody>
          <a:bodyPr>
            <a:normAutofit fontScale="25000" lnSpcReduction="20000"/>
          </a:bodyPr>
          <a:lstStyle/>
          <a:p>
            <a:endParaRPr lang="en-US" sz="1200" b="0" kern="1200" dirty="0" smtClean="0">
              <a:solidFill>
                <a:schemeClr val="tx1"/>
              </a:solidFill>
              <a:latin typeface="+mn-lt"/>
              <a:ea typeface="ＭＳ Ｐゴシック" pitchFamily="-106" charset="-128"/>
              <a:cs typeface="ＭＳ Ｐゴシック" pitchFamily="-106" charset="-128"/>
            </a:endParaRPr>
          </a:p>
          <a:p>
            <a:r>
              <a:rPr lang="en-US" sz="4400" b="0" kern="1200" dirty="0" smtClean="0">
                <a:solidFill>
                  <a:schemeClr val="tx1"/>
                </a:solidFill>
              </a:rPr>
              <a:t>BELGIAN CITY LAUNCHES ‘TEXT WALKING LANES’ FOR SMARTPHONE ADDICTS</a:t>
            </a:r>
          </a:p>
          <a:p>
            <a:r>
              <a:rPr lang="en-US" sz="4400" b="0" kern="1200" dirty="0" smtClean="0">
                <a:solidFill>
                  <a:schemeClr val="tx1"/>
                </a:solidFill>
                <a:hlinkClick r:id="rId3"/>
              </a:rPr>
              <a:t>June 15, 2015</a:t>
            </a:r>
          </a:p>
          <a:p>
            <a:r>
              <a:rPr lang="en-US" sz="4400" u="sng" kern="1200" dirty="0" smtClean="0">
                <a:solidFill>
                  <a:schemeClr val="tx1"/>
                </a:solidFill>
              </a:rPr>
              <a:t>http://</a:t>
            </a:r>
            <a:r>
              <a:rPr lang="en-US" sz="4400" u="sng" kern="1200" dirty="0" err="1" smtClean="0">
                <a:solidFill>
                  <a:schemeClr val="tx1"/>
                </a:solidFill>
              </a:rPr>
              <a:t>www.digitaltrends.com</a:t>
            </a:r>
            <a:r>
              <a:rPr lang="en-US" sz="4400" u="sng" kern="1200" dirty="0" smtClean="0">
                <a:solidFill>
                  <a:schemeClr val="tx1"/>
                </a:solidFill>
              </a:rPr>
              <a:t>/mobile/</a:t>
            </a:r>
            <a:r>
              <a:rPr lang="en-US" sz="4400" u="sng" kern="1200" dirty="0" err="1" smtClean="0">
                <a:solidFill>
                  <a:schemeClr val="tx1"/>
                </a:solidFill>
              </a:rPr>
              <a:t>belgian</a:t>
            </a:r>
            <a:r>
              <a:rPr lang="en-US" sz="4400" u="sng" kern="1200" dirty="0" smtClean="0">
                <a:solidFill>
                  <a:schemeClr val="tx1"/>
                </a:solidFill>
              </a:rPr>
              <a:t>-city-launches-text-walking-lanes-for-smartphone-addicts/?</a:t>
            </a:r>
            <a:r>
              <a:rPr lang="en-US" sz="4400" u="sng" kern="1200" dirty="0" err="1" smtClean="0">
                <a:solidFill>
                  <a:schemeClr val="tx1"/>
                </a:solidFill>
              </a:rPr>
              <a:t>utm_source</a:t>
            </a:r>
            <a:r>
              <a:rPr lang="en-US" sz="4400" u="sng" kern="1200" dirty="0" smtClean="0">
                <a:solidFill>
                  <a:schemeClr val="tx1"/>
                </a:solidFill>
              </a:rPr>
              <a:t>=</a:t>
            </a:r>
            <a:r>
              <a:rPr lang="en-US" sz="4400" u="sng" kern="1200" dirty="0" err="1" smtClean="0">
                <a:solidFill>
                  <a:schemeClr val="tx1"/>
                </a:solidFill>
              </a:rPr>
              <a:t>Sailthru&amp;utm_medium</a:t>
            </a:r>
            <a:r>
              <a:rPr lang="en-US" sz="4400" u="sng" kern="1200" dirty="0" smtClean="0">
                <a:solidFill>
                  <a:schemeClr val="tx1"/>
                </a:solidFill>
              </a:rPr>
              <a:t>=</a:t>
            </a:r>
            <a:r>
              <a:rPr lang="en-US" sz="4400" u="sng" kern="1200" dirty="0" err="1" smtClean="0">
                <a:solidFill>
                  <a:schemeClr val="tx1"/>
                </a:solidFill>
              </a:rPr>
              <a:t>email&amp;utm_term</a:t>
            </a:r>
            <a:r>
              <a:rPr lang="en-US" sz="4400" u="sng" kern="1200" dirty="0" smtClean="0">
                <a:solidFill>
                  <a:schemeClr val="tx1"/>
                </a:solidFill>
              </a:rPr>
              <a:t>=DT </a:t>
            </a:r>
            <a:r>
              <a:rPr lang="en-US" sz="4400" u="sng" kern="1200" dirty="0" err="1" smtClean="0">
                <a:solidFill>
                  <a:schemeClr val="tx1"/>
                </a:solidFill>
              </a:rPr>
              <a:t>Newsletter&amp;utm_campaign</a:t>
            </a:r>
            <a:r>
              <a:rPr lang="en-US" sz="4400" u="sng" kern="1200" dirty="0" smtClean="0">
                <a:solidFill>
                  <a:schemeClr val="tx1"/>
                </a:solidFill>
              </a:rPr>
              <a:t>=DT Newsletter 2015-06-15</a:t>
            </a:r>
          </a:p>
          <a:p>
            <a:endParaRPr lang="en-US" sz="4400" b="0" kern="1200" dirty="0" smtClean="0">
              <a:solidFill>
                <a:schemeClr val="tx1"/>
              </a:solidFill>
            </a:endParaRPr>
          </a:p>
          <a:p>
            <a:r>
              <a:rPr lang="en-US" sz="4400" b="0" kern="1200" dirty="0" smtClean="0">
                <a:solidFill>
                  <a:schemeClr val="tx1"/>
                </a:solidFill>
              </a:rPr>
              <a:t>People’s apparent eagerness to stay connected at all times means we’re seeing more and more folk walking the streets lost in their phones. thing is, this growing distraction means many smartphone addicts are risking life and limb as they go about their day, with near misses and collisions occurring at an increasing rate.</a:t>
            </a:r>
          </a:p>
          <a:p>
            <a:r>
              <a:rPr lang="en-US" sz="4400" b="0" kern="1200" dirty="0" smtClean="0">
                <a:solidFill>
                  <a:schemeClr val="tx1"/>
                </a:solidFill>
              </a:rPr>
              <a:t>In an effort to put phone users on the right track and ease the stress of the disgruntled pedestrians that have to dodge them, a city in Belgium has </a:t>
            </a:r>
            <a:r>
              <a:rPr lang="en-US" sz="4400" b="1" kern="1200" dirty="0" smtClean="0">
                <a:solidFill>
                  <a:schemeClr val="tx1"/>
                </a:solidFill>
              </a:rPr>
              <a:t>created several “text walking lanes.”</a:t>
            </a:r>
          </a:p>
          <a:p>
            <a:r>
              <a:rPr lang="en-US" sz="4400" b="0" kern="1200" dirty="0" smtClean="0">
                <a:solidFill>
                  <a:srgbClr val="FF0000"/>
                </a:solidFill>
              </a:rPr>
              <a:t>Following in the footsteps of </a:t>
            </a:r>
            <a:r>
              <a:rPr lang="en-US" sz="4400" b="0" kern="1200" dirty="0" smtClean="0">
                <a:solidFill>
                  <a:srgbClr val="FF0000"/>
                </a:solidFill>
                <a:hlinkClick r:id="rId4"/>
              </a:rPr>
              <a:t>Washington, DC, and </a:t>
            </a:r>
            <a:r>
              <a:rPr lang="en-US" sz="4400" b="0" kern="1200" dirty="0" smtClean="0">
                <a:solidFill>
                  <a:srgbClr val="FF0000"/>
                </a:solidFill>
                <a:hlinkClick r:id="rId5"/>
              </a:rPr>
              <a:t>Chongqing in China</a:t>
            </a:r>
            <a:r>
              <a:rPr lang="en-US" sz="4400" b="0" kern="1200" dirty="0" smtClean="0">
                <a:solidFill>
                  <a:schemeClr val="tx1"/>
                </a:solidFill>
                <a:hlinkClick r:id="rId5"/>
              </a:rPr>
              <a:t>, the special lanes have been painted onto a number of </a:t>
            </a:r>
            <a:r>
              <a:rPr lang="en-US" sz="4400" b="1" kern="1200" dirty="0" smtClean="0">
                <a:solidFill>
                  <a:schemeClr val="tx1"/>
                </a:solidFill>
                <a:hlinkClick r:id="rId5"/>
              </a:rPr>
              <a:t>Antwerp’s busiest shopping streets</a:t>
            </a:r>
            <a:r>
              <a:rPr lang="en-US" sz="4400" b="0" kern="1200" dirty="0" smtClean="0">
                <a:solidFill>
                  <a:schemeClr val="tx1"/>
                </a:solidFill>
                <a:hlinkClick r:id="rId5"/>
              </a:rPr>
              <a:t>. While the </a:t>
            </a:r>
            <a:r>
              <a:rPr lang="en-US" sz="4400" b="1" kern="1200" dirty="0" smtClean="0">
                <a:solidFill>
                  <a:schemeClr val="tx1"/>
                </a:solidFill>
                <a:hlinkClick r:id="rId5"/>
              </a:rPr>
              <a:t>measure is, in reality, a marketing stunt by local </a:t>
            </a:r>
            <a:r>
              <a:rPr lang="en-US" sz="4400" b="1" kern="1200" dirty="0" smtClean="0">
                <a:solidFill>
                  <a:schemeClr val="tx1"/>
                </a:solidFill>
                <a:hlinkClick r:id="rId6"/>
              </a:rPr>
              <a:t>mobile firm Mlab</a:t>
            </a:r>
            <a:r>
              <a:rPr lang="en-US" sz="4400" b="0" kern="1200" dirty="0" smtClean="0">
                <a:solidFill>
                  <a:schemeClr val="tx1"/>
                </a:solidFill>
                <a:hlinkClick r:id="rId6"/>
              </a:rPr>
              <a:t>, it’s likely that many in the area wouldn’t mind keeping the markings.</a:t>
            </a:r>
          </a:p>
          <a:p>
            <a:r>
              <a:rPr lang="en-US" sz="4400" b="1" kern="1200" dirty="0" smtClean="0">
                <a:solidFill>
                  <a:srgbClr val="FF0000"/>
                </a:solidFill>
              </a:rPr>
              <a:t>‘Everyone text-walks’</a:t>
            </a:r>
          </a:p>
          <a:p>
            <a:r>
              <a:rPr lang="en-US" sz="4400" b="0" kern="1200" dirty="0" smtClean="0">
                <a:solidFill>
                  <a:schemeClr val="tx1"/>
                </a:solidFill>
              </a:rPr>
              <a:t>‘This causes collisions with poles or other pedestrians. You could, unknowingly, even be endangering your own life while you text-walk when you cross the street without looking up.”</a:t>
            </a:r>
          </a:p>
          <a:p>
            <a:r>
              <a:rPr lang="en-US" sz="4400" b="0" kern="1200" dirty="0" smtClean="0">
                <a:solidFill>
                  <a:schemeClr val="tx1"/>
                </a:solidFill>
              </a:rPr>
              <a:t>Indeed, there have been all manner of stories in recent years of phone addicts </a:t>
            </a:r>
            <a:r>
              <a:rPr lang="en-US" sz="4400" b="0" kern="1200" dirty="0" smtClean="0">
                <a:solidFill>
                  <a:schemeClr val="tx1"/>
                </a:solidFill>
                <a:hlinkClick r:id="rId7"/>
              </a:rPr>
              <a:t>walking off piers or </a:t>
            </a:r>
            <a:r>
              <a:rPr lang="en-US" sz="4400" b="0" kern="1200" dirty="0" smtClean="0">
                <a:solidFill>
                  <a:schemeClr val="tx1"/>
                </a:solidFill>
                <a:hlinkClick r:id="rId8"/>
              </a:rPr>
              <a:t>into canals.</a:t>
            </a:r>
          </a:p>
          <a:p>
            <a:endParaRPr lang="en-US" sz="4400" b="0" kern="1200" dirty="0" smtClean="0">
              <a:solidFill>
                <a:schemeClr val="tx1"/>
              </a:solidFill>
            </a:endParaRPr>
          </a:p>
          <a:p>
            <a:r>
              <a:rPr lang="en-US" sz="4400" b="1" kern="1200" dirty="0" smtClean="0">
                <a:solidFill>
                  <a:schemeClr val="tx1"/>
                </a:solidFill>
              </a:rPr>
              <a:t>Related:</a:t>
            </a:r>
            <a:r>
              <a:rPr lang="en-US" sz="4400" b="0" kern="1200" dirty="0" smtClean="0">
                <a:solidFill>
                  <a:schemeClr val="tx1"/>
                </a:solidFill>
              </a:rPr>
              <a:t> </a:t>
            </a:r>
            <a:r>
              <a:rPr lang="en-US" sz="4400" b="0" kern="1200" dirty="0" smtClean="0">
                <a:solidFill>
                  <a:schemeClr val="tx1"/>
                </a:solidFill>
                <a:hlinkClick r:id="rId9"/>
              </a:rPr>
              <a:t>As if we needed proof, video shows perils of using smartphone behind wheel</a:t>
            </a:r>
          </a:p>
          <a:p>
            <a:r>
              <a:rPr lang="en-US" sz="4400" b="0" kern="1200" dirty="0" smtClean="0">
                <a:solidFill>
                  <a:schemeClr val="tx1"/>
                </a:solidFill>
              </a:rPr>
              <a:t>Research firm Pew </a:t>
            </a:r>
            <a:r>
              <a:rPr lang="en-US" sz="4400" b="0" kern="1200" dirty="0" smtClean="0">
                <a:solidFill>
                  <a:schemeClr val="tx1"/>
                </a:solidFill>
                <a:hlinkClick r:id="rId10"/>
              </a:rPr>
              <a:t>said recently that according to U.S. ER data, pedestrian injuries due to handset distraction has risen by 35 % in the last 5 yrs.</a:t>
            </a:r>
          </a:p>
          <a:p>
            <a:r>
              <a:rPr lang="en-US" sz="4400" b="0" kern="1200" dirty="0" smtClean="0">
                <a:solidFill>
                  <a:schemeClr val="tx1"/>
                </a:solidFill>
              </a:rPr>
              <a:t>Its report points out that in an effort to reduce the # of accidents linked to distracted walking, states such as</a:t>
            </a:r>
            <a:r>
              <a:rPr lang="en-US" sz="4400" b="1" kern="1200" dirty="0" smtClean="0">
                <a:solidFill>
                  <a:schemeClr val="tx1"/>
                </a:solidFill>
              </a:rPr>
              <a:t> Utah and New Jersey have experimented with fines for wandering </a:t>
            </a:r>
            <a:r>
              <a:rPr lang="en-US" sz="4400" b="1" kern="1200" dirty="0" err="1" smtClean="0">
                <a:solidFill>
                  <a:schemeClr val="tx1"/>
                </a:solidFill>
              </a:rPr>
              <a:t>texters</a:t>
            </a:r>
            <a:r>
              <a:rPr lang="en-US" sz="4400" b="1" kern="1200" dirty="0" smtClean="0">
                <a:solidFill>
                  <a:schemeClr val="tx1"/>
                </a:solidFill>
              </a:rPr>
              <a:t> who put themselves in hazardous situations</a:t>
            </a:r>
            <a:r>
              <a:rPr lang="en-US" sz="4400" b="0" kern="1200" dirty="0" smtClean="0">
                <a:solidFill>
                  <a:schemeClr val="tx1"/>
                </a:solidFill>
              </a:rPr>
              <a:t>. In addition, speed limits were reduced last year in parts of NY City for safety reasons. The move should mean that if a smartphone user does wander into the street without realizing, the driver may be able to take avoiding action instead of mowing them down.</a:t>
            </a:r>
          </a:p>
          <a:p>
            <a:r>
              <a:rPr lang="en-US" sz="4400" b="0" kern="1200" dirty="0" smtClean="0">
                <a:solidFill>
                  <a:schemeClr val="tx1"/>
                </a:solidFill>
              </a:rPr>
              <a:t>Read more: </a:t>
            </a:r>
            <a:r>
              <a:rPr lang="en-US" sz="4400" b="0" kern="1200" dirty="0" smtClean="0">
                <a:solidFill>
                  <a:schemeClr val="tx1"/>
                </a:solidFill>
                <a:hlinkClick r:id="rId11"/>
              </a:rPr>
              <a:t>http://www.digitaltrends.com/mobile/belgian-city-launches-text-walking-lanes-for-smartphone-addicts/#ixzz3nh4soQwO </a:t>
            </a:r>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13</a:t>
            </a:fld>
            <a:endParaRPr lang="en-US"/>
          </a:p>
        </p:txBody>
      </p:sp>
    </p:spTree>
    <p:extLst>
      <p:ext uri="{BB962C8B-B14F-4D97-AF65-F5344CB8AC3E}">
        <p14:creationId xmlns:p14="http://schemas.microsoft.com/office/powerpoint/2010/main" val="47403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808038"/>
            <a:ext cx="1084263" cy="812800"/>
          </a:xfrm>
        </p:spPr>
      </p:sp>
      <p:sp>
        <p:nvSpPr>
          <p:cNvPr id="3" name="Notes Placeholder 2"/>
          <p:cNvSpPr>
            <a:spLocks noGrp="1"/>
          </p:cNvSpPr>
          <p:nvPr>
            <p:ph type="body" idx="1"/>
          </p:nvPr>
        </p:nvSpPr>
        <p:spPr>
          <a:xfrm>
            <a:off x="0" y="2865437"/>
            <a:ext cx="6705600" cy="6172200"/>
          </a:xfrm>
        </p:spPr>
        <p:txBody>
          <a:bodyPr>
            <a:normAutofit fontScale="55000" lnSpcReduction="20000"/>
          </a:bodyPr>
          <a:lstStyle/>
          <a:p>
            <a:r>
              <a:rPr lang="en-US" dirty="0" smtClean="0">
                <a:hlinkClick r:id="rId3"/>
              </a:rPr>
              <a:t>https://medium.com/@cshirky/last-call-c682f6471c70</a:t>
            </a:r>
            <a:endParaRPr lang="en-US" dirty="0" smtClean="0"/>
          </a:p>
          <a:p>
            <a:r>
              <a:rPr lang="en-US" dirty="0" smtClean="0"/>
              <a:t>Mark Ramsey   15 </a:t>
            </a:r>
            <a:r>
              <a:rPr lang="en-US" dirty="0" err="1" smtClean="0"/>
              <a:t>nov</a:t>
            </a:r>
            <a:r>
              <a:rPr lang="en-US" dirty="0" smtClean="0"/>
              <a:t> 2014 </a:t>
            </a:r>
          </a:p>
          <a:p>
            <a:r>
              <a:rPr lang="en-US" dirty="0" smtClean="0"/>
              <a:t>Radio </a:t>
            </a:r>
            <a:r>
              <a:rPr lang="en-US" dirty="0"/>
              <a:t>broadcasters have made much fuss about </a:t>
            </a:r>
            <a:r>
              <a:rPr lang="en-US" dirty="0">
                <a:hlinkClick r:id="rId4"/>
              </a:rPr>
              <a:t>Seth Godin’s post this past week titled “an end of radio.”</a:t>
            </a:r>
          </a:p>
          <a:p>
            <a:r>
              <a:rPr lang="en-US" dirty="0"/>
              <a:t>In it, Seth referenced </a:t>
            </a:r>
            <a:r>
              <a:rPr lang="en-US" dirty="0">
                <a:hlinkClick r:id="rId5"/>
              </a:rPr>
              <a:t>the conversation he and I had eight years ago about the future of radio and how it would likely be impacted by access to unlimited online radio alternatives.</a:t>
            </a:r>
          </a:p>
          <a:p>
            <a:r>
              <a:rPr lang="en-US" dirty="0"/>
              <a:t>It’s hard to believe our conversation was that long ago – 2006 B.M.E (that’s Before the Mobile Era).</a:t>
            </a:r>
          </a:p>
          <a:p>
            <a:r>
              <a:rPr lang="en-US" dirty="0"/>
              <a:t>At the time, Seth theorized an end would come with city-wide </a:t>
            </a:r>
            <a:r>
              <a:rPr lang="en-US" dirty="0" err="1"/>
              <a:t>wifi</a:t>
            </a:r>
            <a:r>
              <a:rPr lang="en-US" dirty="0"/>
              <a:t>. He writes:</a:t>
            </a:r>
          </a:p>
          <a:p>
            <a:r>
              <a:rPr lang="en-US" dirty="0"/>
              <a:t>I realized last week that this has just happened. Not via </a:t>
            </a:r>
            <a:r>
              <a:rPr lang="en-US" dirty="0" err="1"/>
              <a:t>wifi</a:t>
            </a:r>
            <a:r>
              <a:rPr lang="en-US" dirty="0"/>
              <a:t>, but via Bluetooth and the smart phone. The car-sharing driver (Bluetooth equipped car, with a smart phone, of course) who picked me up the other day was listening to a local radio station. It was almost as if he was smoking a pipe or driving a buggy. With so many podcasts, free downloads and </a:t>
            </a:r>
            <a:r>
              <a:rPr lang="en-US" dirty="0" err="1"/>
              <a:t>Spotify</a:t>
            </a:r>
            <a:r>
              <a:rPr lang="en-US" dirty="0"/>
              <a:t> stations to listen to, why? With traffic, weather and talking maps in your pocket, why wait for the announcer to get around to telling you what you need to know?</a:t>
            </a:r>
          </a:p>
          <a:p>
            <a:r>
              <a:rPr lang="en-US" dirty="0"/>
              <a:t>Seth continues:</a:t>
            </a:r>
          </a:p>
          <a:p>
            <a:r>
              <a:rPr lang="en-US" dirty="0"/>
              <a:t>The first people to leave the radio audience will be the ones that the advertisers want most. And it will spiral down from there. Just as newspapers fell off a cliff, radio is about to follow. It’s going to happen faster than anyone expects.</a:t>
            </a:r>
          </a:p>
          <a:p>
            <a:r>
              <a:rPr lang="en-US" dirty="0"/>
              <a:t>Let’s step back from Seth’s somewhat overheated rhetoric (and I know my overheated rhetoric) for a second.</a:t>
            </a:r>
          </a:p>
          <a:p>
            <a:r>
              <a:rPr lang="en-US" dirty="0"/>
              <a:t>This week I was in a late model UBER SUV driving from Manhattan to JFK in morning drive-time. Of course, the driver had his Bluetooth and his smartphone. And he was listening to a remarkably conventional radio on the dashboard, its green LED dial positions softly glowing like a CASIO watch from the mid-70’s.</a:t>
            </a:r>
          </a:p>
          <a:p>
            <a:r>
              <a:rPr lang="en-US" dirty="0"/>
              <a:t>For more than 30 minutes I watched him navigate the radio dial at the most cluttered time in one of America’s most cluttered markets.</a:t>
            </a:r>
          </a:p>
          <a:p>
            <a:r>
              <a:rPr lang="en-US" dirty="0"/>
              <a:t>He punched the button probably a dozen times. From WKTU to AMP to The Beat to LITE and back again.</a:t>
            </a:r>
          </a:p>
          <a:p>
            <a:r>
              <a:rPr lang="en-US" dirty="0"/>
              <a:t>As I watched this customer experience I was struck by how potentially crappy it was. He punched out of one station’s traffic report (his navigation device featured traffic info) only to land on another. When you tune out for traffic the last thing you want to land on is more traffic.</a:t>
            </a:r>
          </a:p>
          <a:p>
            <a:r>
              <a:rPr lang="en-US" dirty="0"/>
              <a:t>The same thing happened with spots. Punch: Spots. Punch: Spots. He didn’t punch out at the first spot, but he seemed to reach a breaking point after two or three.</a:t>
            </a:r>
          </a:p>
          <a:p>
            <a:r>
              <a:rPr lang="en-US" dirty="0"/>
              <a:t>And quite often, the on-air conversation was tough to differentiate from spots. I could see the subtle workings of his mind in action: How close am I to a song? Is it worth “rolling the dice” on another station, or should I simply wait?</a:t>
            </a:r>
          </a:p>
          <a:p>
            <a:r>
              <a:rPr lang="en-US" b="1" dirty="0"/>
              <a:t>It’s not that this was frustrating for him. This was simply all he knows. It’s what radio has taught him to expect after generations of stations that have no other points of reference than each other.</a:t>
            </a:r>
            <a:endParaRPr lang="en-US" dirty="0"/>
          </a:p>
          <a:p>
            <a:r>
              <a:rPr lang="en-US" dirty="0"/>
              <a:t>We have cluttered ourselves in direct proportion to how our competitors clutter themselves. We have tried to satisfy all the demands of every listener every morning even though all other stations are trying to satisfy all the same demands, thus reducing the distinctions between stations. We have turned service elements into profit centers thus guaranteeing that they can never go away, even if their disappearance would make us better at the one thing listeners come to us for.</a:t>
            </a:r>
          </a:p>
          <a:p>
            <a:r>
              <a:rPr lang="en-US" b="1" dirty="0"/>
              <a:t>Stations only counter-program each other – they don’t counter-program radio alternatives, like Pandora, even though these are real and rising options to your local station. They are the very alternatives Seth is alluding to.</a:t>
            </a:r>
            <a:endParaRPr lang="en-US" dirty="0"/>
          </a:p>
          <a:p>
            <a:r>
              <a:rPr lang="en-US" dirty="0"/>
              <a:t>I asked the driver: “How come you don’t listen to Pandora?”</a:t>
            </a:r>
          </a:p>
          <a:p>
            <a:r>
              <a:rPr lang="en-US" dirty="0"/>
              <a:t>“Do I have to download that?” he asked.</a:t>
            </a:r>
          </a:p>
          <a:p>
            <a:r>
              <a:rPr lang="en-US" dirty="0"/>
              <a:t>“Yes,” I said.</a:t>
            </a:r>
          </a:p>
          <a:p>
            <a:r>
              <a:rPr lang="en-US" dirty="0"/>
              <a:t>“I don’t know how to do that,” he said.</a:t>
            </a:r>
          </a:p>
          <a:p>
            <a:r>
              <a:rPr lang="en-US" dirty="0"/>
              <a:t>“You download it on your mobile phone,” I replied.</a:t>
            </a:r>
          </a:p>
          <a:p>
            <a:r>
              <a:rPr lang="en-US" dirty="0"/>
              <a:t>“We’re not supposed to play with our phones while driving in New York,” he replied.</a:t>
            </a:r>
          </a:p>
          <a:p>
            <a:r>
              <a:rPr lang="en-US" dirty="0"/>
              <a:t>I could have explained that downloading an app on his iPhone was not only super-easy, but I’m quite sure he knows how to do it. I could have explained that an upgraded technology package in his car could help solve that problem. I could have explained that one day, Apple’s </a:t>
            </a:r>
            <a:r>
              <a:rPr lang="en-US" dirty="0" err="1"/>
              <a:t>CarPlay</a:t>
            </a:r>
            <a:r>
              <a:rPr lang="en-US" dirty="0"/>
              <a:t> and Android Auto will one day automatically update his vehicle to the latest technology. I could have explained that Pandora would function with minimal distractions in such a setup, or that he could even simply hook up his phone to his Bluetooth for music the way it was hooked up for calls.</a:t>
            </a:r>
          </a:p>
          <a:p>
            <a:r>
              <a:rPr lang="en-US" b="1" dirty="0"/>
              <a:t>But that would require having a consumer with a problem. This consumer had none, and thus he was not anxious to seek out a solution.</a:t>
            </a:r>
            <a:endParaRPr lang="en-US" dirty="0"/>
          </a:p>
          <a:p>
            <a:r>
              <a:rPr lang="en-US" dirty="0"/>
              <a:t>And that’s why the driver in Seth’s car was listening to the radio in the presence of all that technology, whereas Seth and I and perhaps you might have long since bolted to the musical </a:t>
            </a:r>
            <a:r>
              <a:rPr lang="en-US" dirty="0" err="1"/>
              <a:t>stylings</a:t>
            </a:r>
            <a:r>
              <a:rPr lang="en-US" dirty="0"/>
              <a:t> of Pandora or the bountiful world of podcasts.</a:t>
            </a:r>
          </a:p>
          <a:p>
            <a:r>
              <a:rPr lang="en-US" dirty="0"/>
              <a:t>So when Seth says “just as newspapers fell off a cliff, radio is about to follow. It’s going to happen faster than anyone expects,” he is not talking about this particular consumer – and this guy, don’t forget, spends his entire workday in his car. To be sure, there are more people like him than unlike him.</a:t>
            </a:r>
          </a:p>
          <a:p>
            <a:r>
              <a:rPr lang="en-US" dirty="0"/>
              <a:t>I asked a local auto dealer how many inquiries from would-be buyers they were getting for Apple </a:t>
            </a:r>
            <a:r>
              <a:rPr lang="en-US" dirty="0" err="1"/>
              <a:t>CarPlay</a:t>
            </a:r>
            <a:r>
              <a:rPr lang="en-US" dirty="0"/>
              <a:t> or Android Auto. One of their lead sellers put it simply: “None.”</a:t>
            </a:r>
          </a:p>
          <a:p>
            <a:r>
              <a:rPr lang="en-US" b="1" dirty="0"/>
              <a:t>Is there a cliff for radio? More like a gentle slope, but one that slopes downward. Make no mistake about that.</a:t>
            </a:r>
            <a:endParaRPr lang="en-US" dirty="0"/>
          </a:p>
          <a:p>
            <a:r>
              <a:rPr lang="en-US" b="1" dirty="0"/>
              <a:t>When Seth argues, “the first people to leave the radio audience will be the ones that the advertisers want most. And it will spiral down from there,” the truth is that it will be less a spiral than a slow leak, but leak it shall, nonetheless.</a:t>
            </a:r>
            <a:endParaRPr lang="en-US" dirty="0"/>
          </a:p>
          <a:p>
            <a:r>
              <a:rPr lang="en-US" dirty="0"/>
              <a:t>And it has already begun with the most urban and affluent and tech-savvy and young among us. Indeed, if you find yourself in a circle of these folks good luck finding a fan of music-oriented radio stations. That’s why an Apple employee once memorably told me “Steve Jobs doesn’t think anybody listens to the radio.”</a:t>
            </a:r>
          </a:p>
          <a:p>
            <a:r>
              <a:rPr lang="en-US" dirty="0"/>
              <a:t>Steve was notoriously binary, of course. The truth is that average folks – like my driver and Seth’s – are many – that’s what makes them average. And while advertisers value the affluent and young, they place more value on the many over the few.</a:t>
            </a:r>
          </a:p>
          <a:p>
            <a:r>
              <a:rPr lang="en-US" b="1" dirty="0"/>
              <a:t>The real question is this: When will the radio industry realize its competition for the attention of consumers is not simply the other stations in the Nielsen ranker, it’s also all the other ways I can entertain myself while in my car, thanks to the rapid march of mobile technology.</a:t>
            </a:r>
            <a:endParaRPr lang="en-US" dirty="0"/>
          </a:p>
          <a:p>
            <a:r>
              <a:rPr lang="en-US" b="1" dirty="0"/>
              <a:t>Viewing your universe the way the Nielsen ranker does may help you secure the buy, but it will also speed your long-term demise.</a:t>
            </a:r>
            <a:endParaRPr lang="en-US" dirty="0"/>
          </a:p>
          <a:p>
            <a:r>
              <a:rPr lang="en-US" dirty="0"/>
              <a:t>Even if Seth’s timeline is wrong, his essential conclusion is not. Things will change. Today’s drivers will be replaced by their digital native offspring.</a:t>
            </a:r>
          </a:p>
          <a:p>
            <a:r>
              <a:rPr lang="en-US" dirty="0"/>
              <a:t>If you don’t get ready now, later will be too late.	</a:t>
            </a:r>
          </a:p>
          <a:p>
            <a:endParaRPr lang="en-US" dirty="0" smtClean="0"/>
          </a:p>
          <a:p>
            <a:endParaRPr lang="en-US" sz="1200" kern="1200" dirty="0" smtClean="0">
              <a:solidFill>
                <a:schemeClr val="tx1"/>
              </a:solidFill>
              <a:latin typeface="+mn-lt"/>
              <a:ea typeface="ＭＳ Ｐゴシック" pitchFamily="-106" charset="-128"/>
              <a:cs typeface="ＭＳ Ｐゴシック" pitchFamily="-106" charset="-128"/>
            </a:endParaRPr>
          </a:p>
          <a:p>
            <a:endParaRPr lang="en-US" sz="1200" kern="1200" dirty="0" smtClean="0">
              <a:solidFill>
                <a:schemeClr val="tx1"/>
              </a:solidFill>
              <a:latin typeface="+mn-lt"/>
              <a:ea typeface="ＭＳ Ｐゴシック" pitchFamily="-106" charset="-128"/>
              <a:cs typeface="ＭＳ Ｐゴシック" pitchFamily="-106" charset="-128"/>
            </a:endParaRPr>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14</a:t>
            </a:fld>
            <a:endParaRPr lang="en-US"/>
          </a:p>
        </p:txBody>
      </p:sp>
      <p:pic>
        <p:nvPicPr>
          <p:cNvPr id="5" name="Picture 4" descr="Screen Shot 2015-01-04 at 19.20.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731837"/>
            <a:ext cx="2819400" cy="1927590"/>
          </a:xfrm>
          <a:prstGeom prst="rect">
            <a:avLst/>
          </a:prstGeom>
        </p:spPr>
      </p:pic>
    </p:spTree>
    <p:extLst>
      <p:ext uri="{BB962C8B-B14F-4D97-AF65-F5344CB8AC3E}">
        <p14:creationId xmlns:p14="http://schemas.microsoft.com/office/powerpoint/2010/main" val="359226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427038"/>
            <a:ext cx="2362200" cy="1771650"/>
          </a:xfrm>
        </p:spPr>
      </p:sp>
      <p:sp>
        <p:nvSpPr>
          <p:cNvPr id="3" name="Notes Placeholder 2"/>
          <p:cNvSpPr>
            <a:spLocks noGrp="1"/>
          </p:cNvSpPr>
          <p:nvPr>
            <p:ph type="body" idx="1"/>
          </p:nvPr>
        </p:nvSpPr>
        <p:spPr>
          <a:xfrm>
            <a:off x="152400" y="2484437"/>
            <a:ext cx="6400800" cy="5918201"/>
          </a:xfrm>
        </p:spPr>
        <p:txBody>
          <a:bodyPr>
            <a:normAutofit/>
          </a:bodyPr>
          <a:lstStyle/>
          <a:p>
            <a:r>
              <a:rPr lang="en-US" dirty="0" smtClean="0"/>
              <a:t>http://</a:t>
            </a:r>
            <a:r>
              <a:rPr lang="en-US" dirty="0" err="1" smtClean="0"/>
              <a:t>www.mediaweek.co.uk</a:t>
            </a:r>
            <a:r>
              <a:rPr lang="en-US" dirty="0" smtClean="0"/>
              <a:t>/article/1349740/</a:t>
            </a:r>
            <a:r>
              <a:rPr lang="en-US" dirty="0" err="1" smtClean="0"/>
              <a:t>end-magazine-business-know?DCMP</a:t>
            </a:r>
            <a:r>
              <a:rPr lang="en-US" dirty="0" smtClean="0"/>
              <a:t>=</a:t>
            </a:r>
            <a:r>
              <a:rPr lang="en-US" dirty="0" err="1" smtClean="0"/>
              <a:t>EMC-CONMediaPMBulletin&amp;bulletin</a:t>
            </a:r>
            <a:r>
              <a:rPr lang="en-US" dirty="0" smtClean="0"/>
              <a:t>=</a:t>
            </a:r>
            <a:r>
              <a:rPr lang="en-US" dirty="0" err="1" smtClean="0"/>
              <a:t>mediapm&amp;utm_medium</a:t>
            </a:r>
            <a:r>
              <a:rPr lang="en-US" dirty="0" smtClean="0"/>
              <a:t>=</a:t>
            </a:r>
            <a:r>
              <a:rPr lang="en-US" dirty="0" err="1" smtClean="0"/>
              <a:t>EMAIL&amp;utm_campaign</a:t>
            </a:r>
            <a:r>
              <a:rPr lang="en-US" dirty="0" smtClean="0"/>
              <a:t>=eNews%20Bulletin&amp;utm_source=20150604&amp;utm_content=www_mediaweek_co_uk_artic_15</a:t>
            </a:r>
          </a:p>
          <a:p>
            <a:endParaRPr lang="en-US" dirty="0" smtClean="0"/>
          </a:p>
          <a:p>
            <a:r>
              <a:rPr lang="en-US" sz="1200" kern="1200" dirty="0" smtClean="0">
                <a:solidFill>
                  <a:schemeClr val="tx1"/>
                </a:solidFill>
                <a:latin typeface="+mn-lt"/>
                <a:ea typeface="ＭＳ Ｐゴシック" pitchFamily="-106" charset="-128"/>
                <a:cs typeface="ＭＳ Ｐゴシック" pitchFamily="-106" charset="-128"/>
              </a:rPr>
              <a:t>The end of the magazine business as we know it</a:t>
            </a:r>
          </a:p>
          <a:p>
            <a:r>
              <a:rPr lang="en-US" sz="1200" i="1" kern="1200" dirty="0" smtClean="0">
                <a:solidFill>
                  <a:schemeClr val="tx1"/>
                </a:solidFill>
                <a:latin typeface="+mn-lt"/>
                <a:ea typeface="ＭＳ Ｐゴシック" pitchFamily="-106" charset="-128"/>
                <a:cs typeface="ＭＳ Ｐゴシック" pitchFamily="-106" charset="-128"/>
              </a:rPr>
              <a:t>by </a:t>
            </a:r>
            <a:r>
              <a:rPr lang="en-US" sz="1200" i="1" kern="1200" dirty="0" err="1" smtClean="0">
                <a:solidFill>
                  <a:schemeClr val="tx1"/>
                </a:solidFill>
                <a:latin typeface="+mn-lt"/>
                <a:ea typeface="ＭＳ Ｐゴシック" pitchFamily="-106" charset="-128"/>
                <a:cs typeface="ＭＳ Ｐゴシック" pitchFamily="-106" charset="-128"/>
              </a:rPr>
              <a:t>Arif</a:t>
            </a:r>
            <a:r>
              <a:rPr lang="en-US" sz="1200" i="1" kern="1200" dirty="0" smtClean="0">
                <a:solidFill>
                  <a:schemeClr val="tx1"/>
                </a:solidFill>
                <a:latin typeface="+mn-lt"/>
                <a:ea typeface="ＭＳ Ｐゴシック" pitchFamily="-106" charset="-128"/>
                <a:cs typeface="ＭＳ Ｐゴシック" pitchFamily="-106" charset="-128"/>
              </a:rPr>
              <a:t> </a:t>
            </a:r>
            <a:r>
              <a:rPr lang="en-US" sz="1200" i="1" kern="1200" dirty="0" err="1" smtClean="0">
                <a:solidFill>
                  <a:schemeClr val="tx1"/>
                </a:solidFill>
                <a:latin typeface="+mn-lt"/>
                <a:ea typeface="ＭＳ Ｐゴシック" pitchFamily="-106" charset="-128"/>
                <a:cs typeface="ＭＳ Ｐゴシック" pitchFamily="-106" charset="-128"/>
              </a:rPr>
              <a:t>Durrani</a:t>
            </a:r>
            <a:r>
              <a:rPr lang="en-US" sz="1200" i="1" kern="1200" dirty="0" smtClean="0">
                <a:solidFill>
                  <a:schemeClr val="tx1"/>
                </a:solidFill>
                <a:latin typeface="+mn-lt"/>
                <a:ea typeface="ＭＳ Ｐゴシック" pitchFamily="-106" charset="-128"/>
                <a:cs typeface="ＭＳ Ｐゴシック" pitchFamily="-106" charset="-128"/>
              </a:rPr>
              <a:t>, added 37 hours ago</a:t>
            </a:r>
          </a:p>
          <a:p>
            <a:r>
              <a:rPr lang="en-US" sz="1200" b="1" i="0" kern="1200" dirty="0" smtClean="0">
                <a:solidFill>
                  <a:schemeClr val="tx1"/>
                </a:solidFill>
                <a:latin typeface="+mn-lt"/>
                <a:ea typeface="ＭＳ Ｐゴシック" pitchFamily="-106" charset="-128"/>
                <a:cs typeface="ＭＳ Ｐゴシック" pitchFamily="-106" charset="-128"/>
              </a:rPr>
              <a:t>Magazine publishers finally feel optimistic and see growth on the horizon, as the PPA Festival showed. By </a:t>
            </a:r>
            <a:r>
              <a:rPr lang="en-US" sz="1200" b="1" i="0" kern="1200" dirty="0" err="1" smtClean="0">
                <a:solidFill>
                  <a:schemeClr val="tx1"/>
                </a:solidFill>
                <a:latin typeface="+mn-lt"/>
                <a:ea typeface="ＭＳ Ｐゴシック" pitchFamily="-106" charset="-128"/>
                <a:cs typeface="ＭＳ Ｐゴシック" pitchFamily="-106" charset="-128"/>
              </a:rPr>
              <a:t>Arif</a:t>
            </a:r>
            <a:r>
              <a:rPr lang="en-US" sz="1200" b="1" i="0" kern="1200" dirty="0" smtClean="0">
                <a:solidFill>
                  <a:schemeClr val="tx1"/>
                </a:solidFill>
                <a:latin typeface="+mn-lt"/>
                <a:ea typeface="ＭＳ Ｐゴシック" pitchFamily="-106" charset="-128"/>
                <a:cs typeface="ＭＳ Ｐゴシック" pitchFamily="-106" charset="-128"/>
              </a:rPr>
              <a:t> </a:t>
            </a:r>
            <a:r>
              <a:rPr lang="en-US" sz="1200" b="1" i="0" kern="1200" dirty="0" err="1" smtClean="0">
                <a:solidFill>
                  <a:schemeClr val="tx1"/>
                </a:solidFill>
                <a:latin typeface="+mn-lt"/>
                <a:ea typeface="ＭＳ Ｐゴシック" pitchFamily="-106" charset="-128"/>
                <a:cs typeface="ＭＳ Ｐゴシック" pitchFamily="-106" charset="-128"/>
              </a:rPr>
              <a:t>Durrani</a:t>
            </a:r>
            <a:r>
              <a:rPr lang="en-US" sz="1200" b="1" i="0" kern="1200" dirty="0" smtClean="0">
                <a:solidFill>
                  <a:schemeClr val="tx1"/>
                </a:solidFill>
                <a:latin typeface="+mn-lt"/>
                <a:ea typeface="ＭＳ Ｐゴシック" pitchFamily="-106" charset="-128"/>
                <a:cs typeface="ＭＳ Ｐゴシック" pitchFamily="-106" charset="-128"/>
              </a:rPr>
              <a:t>.</a:t>
            </a:r>
          </a:p>
          <a:p>
            <a:endParaRPr lang="en-US" sz="1200" b="1" i="1" kern="1200" dirty="0" smtClean="0">
              <a:solidFill>
                <a:schemeClr val="tx1"/>
              </a:solidFill>
              <a:latin typeface="+mn-lt"/>
              <a:ea typeface="ＭＳ Ｐゴシック" pitchFamily="-106" charset="-128"/>
              <a:cs typeface="ＭＳ Ｐゴシック" pitchFamily="-106" charset="-128"/>
              <a:hlinkClick r:id="rId3"/>
            </a:endParaRPr>
          </a:p>
          <a:p>
            <a:r>
              <a:rPr lang="en-US" sz="1200" b="1" i="0" kern="1200" dirty="0" smtClean="0">
                <a:solidFill>
                  <a:schemeClr val="tx1"/>
                </a:solidFill>
                <a:latin typeface="+mn-lt"/>
                <a:ea typeface="ＭＳ Ｐゴシック" pitchFamily="-106" charset="-128"/>
                <a:cs typeface="ＭＳ Ｐゴシック" pitchFamily="-106" charset="-128"/>
                <a:hlinkClick r:id="rId3"/>
              </a:rPr>
              <a:t>Tweet</a:t>
            </a:r>
            <a:endParaRPr lang="en-US" sz="1200" b="0" i="1" kern="1200" dirty="0" smtClean="0">
              <a:solidFill>
                <a:schemeClr val="tx1"/>
              </a:solidFill>
              <a:latin typeface="+mn-lt"/>
              <a:ea typeface="ＭＳ Ｐゴシック" pitchFamily="-106" charset="-128"/>
              <a:cs typeface="ＭＳ Ｐゴシック" pitchFamily="-106" charset="-128"/>
              <a:hlinkClick r:id="rId3"/>
            </a:endParaRPr>
          </a:p>
          <a:p>
            <a:endParaRPr lang="en-US" sz="1200" b="0" i="1" kern="1200" dirty="0" smtClean="0">
              <a:solidFill>
                <a:schemeClr val="tx1"/>
              </a:solidFill>
              <a:latin typeface="+mn-lt"/>
              <a:ea typeface="ＭＳ Ｐゴシック" pitchFamily="-106" charset="-128"/>
              <a:cs typeface="ＭＳ Ｐゴシック" pitchFamily="-106" charset="-128"/>
            </a:endParaRPr>
          </a:p>
          <a:p>
            <a:endParaRPr lang="en-US" sz="1200" b="0" i="0" u="sng" kern="1200" dirty="0" smtClean="0">
              <a:solidFill>
                <a:schemeClr val="tx1"/>
              </a:solidFill>
              <a:latin typeface="+mn-lt"/>
              <a:ea typeface="ＭＳ Ｐゴシック" pitchFamily="-106" charset="-128"/>
              <a:cs typeface="ＭＳ Ｐゴシック" pitchFamily="-106" charset="-128"/>
            </a:endParaRPr>
          </a:p>
          <a:p>
            <a:r>
              <a:rPr lang="en-US" sz="1200" b="0" i="0" u="sng" kern="1200" dirty="0" smtClean="0">
                <a:solidFill>
                  <a:schemeClr val="tx1"/>
                </a:solidFill>
                <a:latin typeface="+mn-lt"/>
                <a:ea typeface="ＭＳ Ｐゴシック" pitchFamily="-106" charset="-128"/>
                <a:cs typeface="ＭＳ Ｐゴシック" pitchFamily="-106" charset="-128"/>
                <a:hlinkClick r:id="rId4"/>
              </a:rPr>
              <a:t>3</a:t>
            </a:r>
          </a:p>
          <a:p>
            <a:r>
              <a:rPr lang="en-US" sz="1200" b="0" i="0" u="sng" kern="1200" dirty="0" smtClean="0">
                <a:solidFill>
                  <a:schemeClr val="tx1"/>
                </a:solidFill>
                <a:latin typeface="+mn-lt"/>
                <a:ea typeface="ＭＳ Ｐゴシック" pitchFamily="-106" charset="-128"/>
                <a:cs typeface="ＭＳ Ｐゴシック" pitchFamily="-106" charset="-128"/>
              </a:rPr>
              <a:t>This page has been shared 3 times. View these Tweets.</a:t>
            </a:r>
          </a:p>
          <a:p>
            <a:endParaRPr lang="en-US" sz="1200" b="0" i="0" u="sng" kern="1200" dirty="0" smtClean="0">
              <a:solidFill>
                <a:schemeClr val="tx1"/>
              </a:solidFill>
              <a:latin typeface="+mn-lt"/>
              <a:ea typeface="ＭＳ Ｐゴシック" pitchFamily="-106" charset="-128"/>
              <a:cs typeface="ＭＳ Ｐゴシック" pitchFamily="-106" charset="-128"/>
            </a:endParaRPr>
          </a:p>
          <a:p>
            <a:endParaRPr lang="en-US" sz="1200" b="0" i="0" u="sng" kern="1200" dirty="0" smtClean="0">
              <a:solidFill>
                <a:schemeClr val="tx1"/>
              </a:solidFill>
              <a:latin typeface="+mn-lt"/>
              <a:ea typeface="ＭＳ Ｐゴシック" pitchFamily="-106" charset="-128"/>
              <a:cs typeface="ＭＳ Ｐゴシック" pitchFamily="-106" charset="-128"/>
            </a:endParaRPr>
          </a:p>
          <a:p>
            <a:r>
              <a:rPr lang="en-US" sz="1200" b="1" i="0" u="sng" kern="1200" dirty="0" smtClean="0">
                <a:solidFill>
                  <a:schemeClr val="tx1"/>
                </a:solidFill>
                <a:latin typeface="+mn-lt"/>
                <a:ea typeface="ＭＳ Ｐゴシック" pitchFamily="-106" charset="-128"/>
                <a:cs typeface="ＭＳ Ｐゴシック" pitchFamily="-106" charset="-128"/>
              </a:rPr>
              <a:t>Like	</a:t>
            </a:r>
            <a:r>
              <a:rPr lang="en-US" sz="1200" b="0" i="0" u="sng" kern="1200" dirty="0" smtClean="0">
                <a:solidFill>
                  <a:schemeClr val="tx1"/>
                </a:solidFill>
                <a:latin typeface="+mn-lt"/>
                <a:ea typeface="ＭＳ Ｐゴシック" pitchFamily="-106" charset="-128"/>
                <a:cs typeface="ＭＳ Ｐゴシック" pitchFamily="-106" charset="-128"/>
              </a:rPr>
              <a:t>13</a:t>
            </a:r>
          </a:p>
          <a:p>
            <a:endParaRPr lang="en-US" sz="1200" b="0" i="0" u="sng" strike="sngStrike" kern="1200" dirty="0" smtClean="0">
              <a:solidFill>
                <a:schemeClr val="tx1"/>
              </a:solidFill>
              <a:latin typeface="+mn-lt"/>
              <a:ea typeface="ＭＳ Ｐゴシック" pitchFamily="-106" charset="-128"/>
              <a:cs typeface="ＭＳ Ｐゴシック" pitchFamily="-106" charset="-128"/>
            </a:endParaRPr>
          </a:p>
          <a:p>
            <a:r>
              <a:rPr lang="en-US" sz="1200" b="0" i="1" u="sng" strike="noStrike" kern="1200" dirty="0" smtClean="0">
                <a:solidFill>
                  <a:schemeClr val="tx1"/>
                </a:solidFill>
                <a:latin typeface="+mn-lt"/>
                <a:ea typeface="ＭＳ Ｐゴシック" pitchFamily="-106" charset="-128"/>
                <a:cs typeface="ＭＳ Ｐゴシック" pitchFamily="-106" charset="-128"/>
              </a:rPr>
              <a:t>	</a:t>
            </a:r>
          </a:p>
          <a:p>
            <a:endParaRPr lang="en-US" sz="1200" b="0" i="0" u="sng" strike="noStrike" kern="1200" dirty="0" smtClean="0">
              <a:solidFill>
                <a:schemeClr val="tx1"/>
              </a:solidFill>
              <a:latin typeface="+mn-lt"/>
              <a:ea typeface="ＭＳ Ｐゴシック" pitchFamily="-106" charset="-128"/>
              <a:cs typeface="ＭＳ Ｐゴシック" pitchFamily="-106" charset="-128"/>
            </a:endParaRPr>
          </a:p>
          <a:p>
            <a:endParaRPr lang="en-US" sz="1200" b="0" i="0" u="sng" strike="noStrike" kern="1200" dirty="0" smtClean="0">
              <a:solidFill>
                <a:schemeClr val="tx1"/>
              </a:solidFill>
              <a:latin typeface="+mn-lt"/>
              <a:ea typeface="ＭＳ Ｐゴシック" pitchFamily="-106" charset="-128"/>
              <a:cs typeface="ＭＳ Ｐゴシック" pitchFamily="-106" charset="-128"/>
            </a:endParaRPr>
          </a:p>
          <a:p>
            <a:r>
              <a:rPr lang="en-US" sz="1200" b="0" i="0" u="sng" strike="noStrike" kern="1200" dirty="0" smtClean="0">
                <a:solidFill>
                  <a:schemeClr val="tx1"/>
                </a:solidFill>
                <a:latin typeface="+mn-lt"/>
                <a:ea typeface="ＭＳ Ｐゴシック" pitchFamily="-106" charset="-128"/>
                <a:cs typeface="ＭＳ Ｐゴシック" pitchFamily="-106" charset="-128"/>
              </a:rPr>
              <a:t>1</a:t>
            </a:r>
          </a:p>
          <a:p>
            <a:r>
              <a:rPr lang="en-US" sz="1200" b="0" i="0" u="sng" strike="noStrike" kern="1200" dirty="0" smtClean="0">
                <a:solidFill>
                  <a:schemeClr val="tx1"/>
                </a:solidFill>
                <a:latin typeface="+mn-lt"/>
                <a:ea typeface="ＭＳ Ｐゴシック" pitchFamily="-106" charset="-128"/>
                <a:cs typeface="ＭＳ Ｐゴシック" pitchFamily="-106" charset="-128"/>
                <a:hlinkClick r:id="rId5"/>
              </a:rPr>
              <a:t>in</a:t>
            </a:r>
          </a:p>
          <a:p>
            <a:r>
              <a:rPr lang="en-US" sz="1200" b="1" i="0" u="sng" strike="noStrike" kern="1200" dirty="0" smtClean="0">
                <a:solidFill>
                  <a:schemeClr val="tx1"/>
                </a:solidFill>
                <a:latin typeface="+mn-lt"/>
                <a:ea typeface="ＭＳ Ｐゴシック" pitchFamily="-106" charset="-128"/>
                <a:cs typeface="ＭＳ Ｐゴシック" pitchFamily="-106" charset="-128"/>
                <a:hlinkClick r:id="rId5"/>
              </a:rPr>
              <a:t>Share</a:t>
            </a:r>
            <a:endParaRPr lang="en-US" sz="1200" b="0" i="0" u="sng" strike="noStrike" kern="1200" dirty="0" smtClean="0">
              <a:solidFill>
                <a:schemeClr val="tx1"/>
              </a:solidFill>
              <a:latin typeface="+mn-lt"/>
              <a:ea typeface="ＭＳ Ｐゴシック" pitchFamily="-106" charset="-128"/>
              <a:cs typeface="ＭＳ Ｐゴシック" pitchFamily="-106" charset="-128"/>
              <a:hlinkClick r:id="rId5"/>
            </a:endParaRPr>
          </a:p>
          <a:p>
            <a:r>
              <a:rPr lang="en-US" sz="1200" b="1" i="0" u="sng" strike="noStrike" kern="1200" dirty="0" smtClean="0">
                <a:solidFill>
                  <a:schemeClr val="tx1"/>
                </a:solidFill>
                <a:latin typeface="+mn-lt"/>
                <a:ea typeface="ＭＳ Ｐゴシック" pitchFamily="-106" charset="-128"/>
                <a:cs typeface="ＭＳ Ｐゴシック" pitchFamily="-106" charset="-128"/>
              </a:rPr>
              <a:t>17</a:t>
            </a:r>
            <a:endParaRPr lang="en-US" sz="1200" b="0" i="0" u="sng" strike="noStrike" kern="1200" dirty="0" smtClean="0">
              <a:solidFill>
                <a:schemeClr val="tx1"/>
              </a:solidFill>
              <a:latin typeface="+mn-lt"/>
              <a:ea typeface="ＭＳ Ｐゴシック" pitchFamily="-106" charset="-128"/>
              <a:cs typeface="ＭＳ Ｐゴシック" pitchFamily="-106" charset="-128"/>
            </a:endParaRPr>
          </a:p>
          <a:p>
            <a:endParaRPr lang="en-US" sz="1200" b="0" i="0" u="sng" strike="noStrike" kern="1200" dirty="0" smtClean="0">
              <a:solidFill>
                <a:schemeClr val="tx1"/>
              </a:solidFill>
              <a:latin typeface="+mn-lt"/>
              <a:ea typeface="ＭＳ Ｐゴシック" pitchFamily="-106" charset="-128"/>
              <a:cs typeface="ＭＳ Ｐゴシック" pitchFamily="-106" charset="-128"/>
            </a:endParaRPr>
          </a:p>
          <a:p>
            <a:r>
              <a:rPr lang="en-US" sz="1200" b="0" i="0" u="sng" strike="noStrike" kern="1200" dirty="0" smtClean="0">
                <a:solidFill>
                  <a:schemeClr val="tx1"/>
                </a:solidFill>
                <a:latin typeface="+mn-lt"/>
                <a:ea typeface="ＭＳ Ｐゴシック" pitchFamily="-106" charset="-128"/>
                <a:cs typeface="ＭＳ Ｐゴシック" pitchFamily="-106" charset="-128"/>
              </a:rPr>
              <a:t>PPA Festival: chief executives of publishers discussed challenges and successes at the event</a:t>
            </a:r>
          </a:p>
          <a:p>
            <a:r>
              <a:rPr lang="en-US" sz="1200" b="0" i="0" u="sng" strike="noStrike" kern="1200" dirty="0" smtClean="0">
                <a:solidFill>
                  <a:schemeClr val="tx1"/>
                </a:solidFill>
                <a:latin typeface="+mn-lt"/>
                <a:ea typeface="ＭＳ Ｐゴシック" pitchFamily="-106" charset="-128"/>
                <a:cs typeface="ＭＳ Ｐゴシック" pitchFamily="-106" charset="-128"/>
              </a:rPr>
              <a:t>What to make of May's PPA Festival, held in </a:t>
            </a:r>
            <a:r>
              <a:rPr lang="en-US" sz="1200" b="0" i="0" u="sng" strike="noStrike" kern="1200" dirty="0" err="1" smtClean="0">
                <a:solidFill>
                  <a:schemeClr val="tx1"/>
                </a:solidFill>
                <a:latin typeface="+mn-lt"/>
                <a:ea typeface="ＭＳ Ｐゴシック" pitchFamily="-106" charset="-128"/>
                <a:cs typeface="ＭＳ Ｐゴシック" pitchFamily="-106" charset="-128"/>
              </a:rPr>
              <a:t>Holborn</a:t>
            </a:r>
            <a:r>
              <a:rPr lang="en-US" sz="1200" b="0" i="0" u="sng" strike="noStrike" kern="1200" dirty="0" smtClean="0">
                <a:solidFill>
                  <a:schemeClr val="tx1"/>
                </a:solidFill>
                <a:latin typeface="+mn-lt"/>
                <a:ea typeface="ＭＳ Ｐゴシック" pitchFamily="-106" charset="-128"/>
                <a:cs typeface="ＭＳ Ｐゴシック" pitchFamily="-106" charset="-128"/>
              </a:rPr>
              <a:t>, London, just down the road from the salubrious Lincoln's Inn Fields address where the magazine body used to be based; back in the days when the industry was awash with money.</a:t>
            </a:r>
          </a:p>
          <a:p>
            <a:r>
              <a:rPr lang="en-US" sz="1200" b="0" i="0" u="sng" strike="noStrike" kern="1200" dirty="0" smtClean="0">
                <a:solidFill>
                  <a:schemeClr val="tx1"/>
                </a:solidFill>
                <a:latin typeface="+mn-lt"/>
                <a:ea typeface="ＭＳ Ｐゴシック" pitchFamily="-106" charset="-128"/>
                <a:cs typeface="ＭＳ Ｐゴシック" pitchFamily="-106" charset="-128"/>
              </a:rPr>
              <a:t>Let’s be in no doubt that, up until the last decade, magazines were a very profitable business indeed. Identifying the right gap in the market was the hard bit. But, once established, making money from selling regular printed copies and ad pages made some owners very wealthy indeed.</a:t>
            </a:r>
          </a:p>
          <a:p>
            <a:r>
              <a:rPr lang="en-US" sz="1200" b="0" i="0" u="sng" strike="noStrike" kern="1200" dirty="0" smtClean="0">
                <a:solidFill>
                  <a:schemeClr val="tx1"/>
                </a:solidFill>
                <a:latin typeface="+mn-lt"/>
                <a:ea typeface="ＭＳ Ｐゴシック" pitchFamily="-106" charset="-128"/>
                <a:cs typeface="ＭＳ Ｐゴシック" pitchFamily="-106" charset="-128"/>
              </a:rPr>
              <a:t>For the late Felix Dennis, it was Bruce Lee and personal computers that catapulted him to fame and riches. For Tony Elliott, it was London’s arts and culture. For Haymarket's own Michael Heseltine it was niche lifestyle, and then motoring, management and marketing titles.</a:t>
            </a:r>
          </a:p>
          <a:p>
            <a:r>
              <a:rPr lang="en-US" sz="1200" b="0" i="0" u="sng" strike="noStrike" kern="1200" dirty="0" smtClean="0">
                <a:solidFill>
                  <a:schemeClr val="tx1"/>
                </a:solidFill>
                <a:latin typeface="+mn-lt"/>
                <a:ea typeface="ＭＳ Ｐゴシック" pitchFamily="-106" charset="-128"/>
                <a:cs typeface="ＭＳ Ｐゴシック" pitchFamily="-106" charset="-128"/>
              </a:rPr>
              <a:t>So, as the delegates watched David Hepworth – of Smash Hits fame – interviewing GQ’s stalwart editor, Dylan Jones, it was hard not to feel a tad nostalgic. The men's magazine has morphed from yuppie bible to high-end lads’ mag and back again over the years.</a:t>
            </a:r>
          </a:p>
          <a:p>
            <a:endParaRPr lang="en-US" sz="1200" b="0" i="0" u="sng" strike="noStrike" kern="1200" dirty="0" smtClean="0">
              <a:solidFill>
                <a:schemeClr val="tx1"/>
              </a:solidFill>
              <a:latin typeface="+mn-lt"/>
              <a:ea typeface="ＭＳ Ｐゴシック" pitchFamily="-106" charset="-128"/>
              <a:cs typeface="ＭＳ Ｐゴシック" pitchFamily="-106" charset="-128"/>
            </a:endParaRPr>
          </a:p>
          <a:p>
            <a:r>
              <a:rPr lang="en-US" sz="1200" b="0" i="0" u="sng" strike="noStrike" kern="1200" dirty="0" smtClean="0">
                <a:solidFill>
                  <a:schemeClr val="tx1"/>
                </a:solidFill>
                <a:latin typeface="+mn-lt"/>
                <a:ea typeface="ＭＳ Ｐゴシック" pitchFamily="-106" charset="-128"/>
                <a:cs typeface="ＭＳ Ｐゴシック" pitchFamily="-106" charset="-128"/>
              </a:rPr>
              <a:t>Jones reminded us that it had been Heseltine, the thrusting political Tarzan and founder of Haymarket, </a:t>
            </a:r>
            <a:r>
              <a:rPr lang="en-US" sz="1200" b="0" i="1" u="sng" strike="noStrike" kern="1200" dirty="0" smtClean="0">
                <a:solidFill>
                  <a:schemeClr val="tx1"/>
                </a:solidFill>
                <a:latin typeface="+mn-lt"/>
                <a:ea typeface="ＭＳ Ｐゴシック" pitchFamily="-106" charset="-128"/>
                <a:cs typeface="ＭＳ Ｐゴシック" pitchFamily="-106" charset="-128"/>
              </a:rPr>
              <a:t>Campaign</a:t>
            </a:r>
            <a:r>
              <a:rPr lang="en-US" sz="1200" b="0" i="0" u="sng" strike="noStrike" kern="1200" dirty="0" smtClean="0">
                <a:solidFill>
                  <a:schemeClr val="tx1"/>
                </a:solidFill>
                <a:latin typeface="+mn-lt"/>
                <a:ea typeface="ＭＳ Ｐゴシック" pitchFamily="-106" charset="-128"/>
                <a:cs typeface="ＭＳ Ｐゴシック" pitchFamily="-106" charset="-128"/>
              </a:rPr>
              <a:t>’s parent, who had adorned the first front cover of the British version of </a:t>
            </a:r>
            <a:r>
              <a:rPr lang="en-US" sz="1200" b="0" i="1" u="sng" strike="noStrike" kern="1200" dirty="0" smtClean="0">
                <a:solidFill>
                  <a:schemeClr val="tx1"/>
                </a:solidFill>
                <a:latin typeface="+mn-lt"/>
                <a:ea typeface="ＭＳ Ｐゴシック" pitchFamily="-106" charset="-128"/>
                <a:cs typeface="ＭＳ Ｐゴシック" pitchFamily="-106" charset="-128"/>
              </a:rPr>
              <a:t>Gentlemen’s Quarterly</a:t>
            </a:r>
            <a:r>
              <a:rPr lang="en-US" sz="1200" b="0" i="0" u="sng" strike="noStrike" kern="1200" dirty="0" smtClean="0">
                <a:solidFill>
                  <a:schemeClr val="tx1"/>
                </a:solidFill>
                <a:latin typeface="+mn-lt"/>
                <a:ea typeface="ＭＳ Ｐゴシック" pitchFamily="-106" charset="-128"/>
                <a:cs typeface="ＭＳ Ｐゴシック" pitchFamily="-106" charset="-128"/>
              </a:rPr>
              <a:t> back in 1988. Despite the explosion of media channels since then, the magazine’s circulation has fallen by just 7 to 8,000 copies in the 15 years Jones has been at the helm – quite a feat, and something he admitted to feeling "really proud about".</a:t>
            </a:r>
          </a:p>
          <a:p>
            <a:r>
              <a:rPr lang="en-US" sz="1200" b="0" i="0" u="sng" strike="noStrike" kern="1200" dirty="0" smtClean="0">
                <a:solidFill>
                  <a:schemeClr val="tx1"/>
                </a:solidFill>
                <a:latin typeface="+mn-lt"/>
                <a:ea typeface="ＭＳ Ｐゴシック" pitchFamily="-106" charset="-128"/>
                <a:cs typeface="ＭＳ Ｐゴシック" pitchFamily="-106" charset="-128"/>
              </a:rPr>
              <a:t>Elsewhere, there are still pockets of growth. It was somewhat reassuring to know Nicholas Coleridge, the president of Condé Nast International, remained "full of beans". He noted that </a:t>
            </a:r>
            <a:r>
              <a:rPr lang="en-US" sz="1200" b="0" i="1" u="sng" strike="noStrike" kern="1200" dirty="0" smtClean="0">
                <a:solidFill>
                  <a:schemeClr val="tx1"/>
                </a:solidFill>
                <a:latin typeface="+mn-lt"/>
                <a:ea typeface="ＭＳ Ｐゴシック" pitchFamily="-106" charset="-128"/>
                <a:cs typeface="ＭＳ Ｐゴシック" pitchFamily="-106" charset="-128"/>
              </a:rPr>
              <a:t>Vogue</a:t>
            </a:r>
            <a:r>
              <a:rPr lang="en-US" sz="1200" b="0" i="0" u="sng" strike="noStrike" kern="1200" dirty="0" smtClean="0">
                <a:solidFill>
                  <a:schemeClr val="tx1"/>
                </a:solidFill>
                <a:latin typeface="+mn-lt"/>
                <a:ea typeface="ＭＳ Ｐゴシック" pitchFamily="-106" charset="-128"/>
                <a:cs typeface="ＭＳ Ｐゴシック" pitchFamily="-106" charset="-128"/>
              </a:rPr>
              <a:t>, in its 98th year, had just experienced its most profitable 12 months.</a:t>
            </a:r>
          </a:p>
          <a:p>
            <a:r>
              <a:rPr lang="en-US" sz="1200" b="0" i="0" u="sng" strike="noStrike" kern="1200" dirty="0" smtClean="0">
                <a:solidFill>
                  <a:schemeClr val="tx1"/>
                </a:solidFill>
                <a:latin typeface="+mn-lt"/>
                <a:ea typeface="ＭＳ Ｐゴシック" pitchFamily="-106" charset="-128"/>
                <a:cs typeface="ＭＳ Ｐゴシック" pitchFamily="-106" charset="-128"/>
              </a:rPr>
              <a:t>Bauer Media’s Paul Keenan reminded the audience that </a:t>
            </a:r>
            <a:r>
              <a:rPr lang="en-US" sz="1200" b="0" i="1" u="sng" strike="noStrike" kern="1200" dirty="0" err="1" smtClean="0">
                <a:solidFill>
                  <a:schemeClr val="tx1"/>
                </a:solidFill>
                <a:latin typeface="+mn-lt"/>
                <a:ea typeface="ＭＳ Ｐゴシック" pitchFamily="-106" charset="-128"/>
                <a:cs typeface="ＭＳ Ｐゴシック" pitchFamily="-106" charset="-128"/>
              </a:rPr>
              <a:t>Grazia</a:t>
            </a:r>
            <a:r>
              <a:rPr lang="en-US" sz="1200" b="0" i="1" u="sng" strike="noStrike" kern="1200" dirty="0" smtClean="0">
                <a:solidFill>
                  <a:schemeClr val="tx1"/>
                </a:solidFill>
                <a:latin typeface="+mn-lt"/>
                <a:ea typeface="ＭＳ Ｐゴシック" pitchFamily="-106" charset="-128"/>
                <a:cs typeface="ＭＳ Ｐゴシック" pitchFamily="-106" charset="-128"/>
              </a:rPr>
              <a:t>,</a:t>
            </a:r>
            <a:r>
              <a:rPr lang="en-US" sz="1200" b="0" i="0" u="sng" strike="noStrike" kern="1200" dirty="0" smtClean="0">
                <a:solidFill>
                  <a:schemeClr val="tx1"/>
                </a:solidFill>
                <a:latin typeface="+mn-lt"/>
                <a:ea typeface="ＭＳ Ｐゴシック" pitchFamily="-106" charset="-128"/>
                <a:cs typeface="ＭＳ Ｐゴシック" pitchFamily="-106" charset="-128"/>
              </a:rPr>
              <a:t> now in its 10th year, had managed to change the law with its Mind the Pay Gap campaign, before sneaking in a mention of the group’s radio success – it now boasts the top two commercial radio stations in London in Magic and Kiss.</a:t>
            </a:r>
          </a:p>
          <a:p>
            <a:r>
              <a:rPr lang="en-US" sz="1200" b="0" i="0" u="sng" strike="noStrike" kern="1200" dirty="0" smtClean="0">
                <a:solidFill>
                  <a:schemeClr val="tx1"/>
                </a:solidFill>
                <a:latin typeface="+mn-lt"/>
                <a:ea typeface="ＭＳ Ｐゴシック" pitchFamily="-106" charset="-128"/>
                <a:cs typeface="ＭＳ Ｐゴシック" pitchFamily="-106" charset="-128"/>
              </a:rPr>
              <a:t>Yet it would be wrong to deny the seismic changes taking place. In the digital age, the business is clearly not what it once was. Print circulations of the biggest magazines have been falling since 2008. The top 100 titles lost a further 15 million copies in the last six-month audit alone.</a:t>
            </a:r>
          </a:p>
          <a:p>
            <a:r>
              <a:rPr lang="en-US" sz="1200" b="0" i="0" u="sng" strike="noStrike" kern="1200" dirty="0" smtClean="0">
                <a:solidFill>
                  <a:schemeClr val="tx1"/>
                </a:solidFill>
                <a:latin typeface="+mn-lt"/>
                <a:ea typeface="ＭＳ Ｐゴシック" pitchFamily="-106" charset="-128"/>
                <a:cs typeface="ＭＳ Ｐゴシック" pitchFamily="-106" charset="-128"/>
              </a:rPr>
              <a:t>Underlining the point, Colin Morrison, the author of Flashes &amp; Flames, notes the decline of one of the biggest sectors of the last 15 years: "The six best-selling celebrity weeklies, which fuelled media company profits in the years before they were upstaged by Twitter and YouTube, together now make the same profit once generated by Bauer’s Heat magazine alone."</a:t>
            </a:r>
          </a:p>
          <a:p>
            <a:r>
              <a:rPr lang="en-US" sz="1200" b="0" i="0" u="sng" strike="noStrike" kern="1200" dirty="0" smtClean="0">
                <a:solidFill>
                  <a:schemeClr val="tx1"/>
                </a:solidFill>
                <a:latin typeface="+mn-lt"/>
                <a:ea typeface="ＭＳ Ｐゴシック" pitchFamily="-106" charset="-128"/>
                <a:cs typeface="ＭＳ Ｐゴシック" pitchFamily="-106" charset="-128"/>
              </a:rPr>
              <a:t>But an undeniable sense of optimism pervaded the event nonetheless. After years of denial and anger, publishers appear to have turned a corner and accepted that the game has changed, and they are now busy changing their horizons.</a:t>
            </a:r>
          </a:p>
          <a:p>
            <a:r>
              <a:rPr lang="en-US" sz="1200" b="0" i="0" u="sng" strike="noStrike" kern="1200" dirty="0" smtClean="0">
                <a:solidFill>
                  <a:schemeClr val="tx1"/>
                </a:solidFill>
                <a:latin typeface="+mn-lt"/>
                <a:ea typeface="ＭＳ Ｐゴシック" pitchFamily="-106" charset="-128"/>
                <a:cs typeface="ＭＳ Ｐゴシック" pitchFamily="-106" charset="-128"/>
              </a:rPr>
              <a:t>Coleridge, of course, led the charge. "I’m very confident and in a rather expansionist mode at the moment," he said, flashing his trademark grin. "We are still launching magazines around the world but we’ve also just hired 100 people to work in Camden on a new e-commerce business that we’ve started."</a:t>
            </a:r>
          </a:p>
          <a:p>
            <a:r>
              <a:rPr lang="en-US" sz="1200" b="0" i="0" u="sng" strike="noStrike" kern="1200" dirty="0" smtClean="0">
                <a:solidFill>
                  <a:schemeClr val="tx1"/>
                </a:solidFill>
                <a:latin typeface="+mn-lt"/>
                <a:ea typeface="ＭＳ Ｐゴシック" pitchFamily="-106" charset="-128"/>
                <a:cs typeface="ＭＳ Ｐゴシック" pitchFamily="-106" charset="-128"/>
              </a:rPr>
              <a:t>'We’re now looking at completely new business models'</a:t>
            </a:r>
          </a:p>
          <a:p>
            <a:r>
              <a:rPr lang="en-US" sz="1200" b="0" i="0" u="sng" strike="noStrike" kern="1200" dirty="0" smtClean="0">
                <a:solidFill>
                  <a:schemeClr val="tx1"/>
                </a:solidFill>
                <a:latin typeface="+mn-lt"/>
                <a:ea typeface="ＭＳ Ｐゴシック" pitchFamily="-106" charset="-128"/>
                <a:cs typeface="ＭＳ Ｐゴシック" pitchFamily="-106" charset="-128"/>
              </a:rPr>
              <a:t>To use a term </a:t>
            </a:r>
            <a:r>
              <a:rPr lang="en-US" sz="1200" b="0" i="0" u="sng" strike="noStrike" kern="1200" dirty="0" err="1" smtClean="0">
                <a:solidFill>
                  <a:schemeClr val="tx1"/>
                </a:solidFill>
                <a:latin typeface="+mn-lt"/>
                <a:ea typeface="ＭＳ Ｐゴシック" pitchFamily="-106" charset="-128"/>
                <a:cs typeface="ＭＳ Ｐゴシック" pitchFamily="-106" charset="-128"/>
              </a:rPr>
              <a:t>favoured</a:t>
            </a:r>
            <a:r>
              <a:rPr lang="en-US" sz="1200" b="0" i="0" u="sng" strike="noStrike" kern="1200" dirty="0" smtClean="0">
                <a:solidFill>
                  <a:schemeClr val="tx1"/>
                </a:solidFill>
                <a:latin typeface="+mn-lt"/>
                <a:ea typeface="ＭＳ Ｐゴシック" pitchFamily="-106" charset="-128"/>
                <a:cs typeface="ＭＳ Ｐゴシック" pitchFamily="-106" charset="-128"/>
              </a:rPr>
              <a:t> by investors, publishers are now "pivoting" their businesses: think events, e-commerce, e-learning, video and digital. The print cash cows will continue to be nurtured but the focus is on their engagement and relationships with readers, not the medium itself.</a:t>
            </a:r>
          </a:p>
          <a:p>
            <a:r>
              <a:rPr lang="en-US" sz="1200" b="0" i="0" u="sng" strike="noStrike" kern="1200" dirty="0" smtClean="0">
                <a:solidFill>
                  <a:schemeClr val="tx1"/>
                </a:solidFill>
                <a:latin typeface="+mn-lt"/>
                <a:ea typeface="ＭＳ Ｐゴシック" pitchFamily="-106" charset="-128"/>
                <a:cs typeface="ＭＳ Ｐゴシック" pitchFamily="-106" charset="-128"/>
              </a:rPr>
              <a:t>Anna Jones, chief executive of Hearst, stressed the changes taking place by noting that while others still talk excitedly about being "digital-first" and now "mobile-first", at the home of Cosmopolitan, Good Housekeeping and Red, the focus is on being "platform-specific" – with editorial providing the best content for readers, tailored to the surroundings in which it reaches them.</a:t>
            </a:r>
          </a:p>
          <a:p>
            <a:r>
              <a:rPr lang="en-US" sz="1200" b="0" i="0" u="sng" strike="noStrike" kern="1200" dirty="0" smtClean="0">
                <a:solidFill>
                  <a:schemeClr val="tx1"/>
                </a:solidFill>
                <a:latin typeface="+mn-lt"/>
                <a:ea typeface="ＭＳ Ｐゴシック" pitchFamily="-106" charset="-128"/>
                <a:cs typeface="ＭＳ Ｐゴシック" pitchFamily="-106" charset="-128"/>
              </a:rPr>
              <a:t>During a time of such transition, developing and retaining the best talent has become top of mind for publishers. Immediate Media's chief executive Tom Bureau spoke eloquently and passionately about the importance of nurturing culture and to </a:t>
            </a:r>
            <a:r>
              <a:rPr lang="en-US" sz="1200" b="0" i="0" u="sng" strike="noStrike" kern="1200" dirty="0" err="1" smtClean="0">
                <a:solidFill>
                  <a:schemeClr val="tx1"/>
                </a:solidFill>
                <a:latin typeface="+mn-lt"/>
                <a:ea typeface="ＭＳ Ｐゴシック" pitchFamily="-106" charset="-128"/>
                <a:cs typeface="ＭＳ Ｐゴシック" pitchFamily="-106" charset="-128"/>
              </a:rPr>
              <a:t>instil</a:t>
            </a:r>
            <a:r>
              <a:rPr lang="en-US" sz="1200" b="0" i="0" u="sng" strike="noStrike" kern="1200" dirty="0" smtClean="0">
                <a:solidFill>
                  <a:schemeClr val="tx1"/>
                </a:solidFill>
                <a:latin typeface="+mn-lt"/>
                <a:ea typeface="ＭＳ Ｐゴシック" pitchFamily="-106" charset="-128"/>
                <a:cs typeface="ＭＳ Ｐゴシック" pitchFamily="-106" charset="-128"/>
              </a:rPr>
              <a:t> in employees an "emotional attachment" with the business.</a:t>
            </a:r>
          </a:p>
          <a:p>
            <a:r>
              <a:rPr lang="en-US" sz="1200" b="0" i="0" u="sng" strike="noStrike" kern="1200" dirty="0" smtClean="0">
                <a:solidFill>
                  <a:schemeClr val="tx1"/>
                </a:solidFill>
                <a:latin typeface="+mn-lt"/>
                <a:ea typeface="ＭＳ Ｐゴシック" pitchFamily="-106" charset="-128"/>
                <a:cs typeface="ＭＳ Ｐゴシック" pitchFamily="-106" charset="-128"/>
              </a:rPr>
              <a:t>As the publisher of magazine brands including Radio Times, Good Food and Olive as well as specialist titles Bike Radar and Simply Knitting, Bureau said success today is "all about how you get the right people motivated and moving at pace". He talked about the need to break down silos and hierarchies to attract younger talent, and added: "In a people business, how you treat them makes a difference."</a:t>
            </a:r>
          </a:p>
          <a:p>
            <a:r>
              <a:rPr lang="en-US" sz="1200" b="0" i="0" u="sng" strike="noStrike" kern="1200" dirty="0" smtClean="0">
                <a:solidFill>
                  <a:schemeClr val="tx1"/>
                </a:solidFill>
                <a:latin typeface="+mn-lt"/>
                <a:ea typeface="ＭＳ Ｐゴシック" pitchFamily="-106" charset="-128"/>
                <a:cs typeface="ＭＳ Ｐゴシック" pitchFamily="-106" charset="-128"/>
              </a:rPr>
              <a:t>And it is not only the </a:t>
            </a:r>
            <a:r>
              <a:rPr lang="en-US" sz="1200" b="0" i="0" u="sng" strike="noStrike" kern="1200" dirty="0" err="1" smtClean="0">
                <a:solidFill>
                  <a:schemeClr val="tx1"/>
                </a:solidFill>
                <a:latin typeface="+mn-lt"/>
                <a:ea typeface="ＭＳ Ｐゴシック" pitchFamily="-106" charset="-128"/>
                <a:cs typeface="ＭＳ Ｐゴシック" pitchFamily="-106" charset="-128"/>
              </a:rPr>
              <a:t>millennials</a:t>
            </a:r>
            <a:r>
              <a:rPr lang="en-US" sz="1200" b="0" i="0" u="sng" strike="noStrike" kern="1200" dirty="0" smtClean="0">
                <a:solidFill>
                  <a:schemeClr val="tx1"/>
                </a:solidFill>
                <a:latin typeface="+mn-lt"/>
                <a:ea typeface="ＭＳ Ｐゴシック" pitchFamily="-106" charset="-128"/>
                <a:cs typeface="ＭＳ Ｐゴシック" pitchFamily="-106" charset="-128"/>
              </a:rPr>
              <a:t> who were benefitting from this new world order in magazines. GQ's Jones, PPA's editor of the year no less, admitted the evolution of the marketplace had kept him interested during his 15 year tenure.</a:t>
            </a:r>
          </a:p>
          <a:p>
            <a:r>
              <a:rPr lang="en-US" sz="1200" b="0" i="0" u="sng" strike="noStrike" kern="1200" dirty="0" smtClean="0">
                <a:solidFill>
                  <a:schemeClr val="tx1"/>
                </a:solidFill>
                <a:latin typeface="+mn-lt"/>
                <a:ea typeface="ＭＳ Ｐゴシック" pitchFamily="-106" charset="-128"/>
                <a:cs typeface="ＭＳ Ｐゴシック" pitchFamily="-106" charset="-128"/>
              </a:rPr>
              <a:t>"If the magazine world was the same as it was five years I don't think I'd still be in it," he admitted. "Because there's a lot of repetition... but it has completely changed."   </a:t>
            </a:r>
          </a:p>
          <a:p>
            <a:r>
              <a:rPr lang="en-US" sz="1200" b="0" i="0" u="sng" strike="noStrike" kern="1200" dirty="0" smtClean="0">
                <a:solidFill>
                  <a:schemeClr val="tx1"/>
                </a:solidFill>
                <a:latin typeface="+mn-lt"/>
                <a:ea typeface="ＭＳ Ｐゴシック" pitchFamily="-106" charset="-128"/>
                <a:cs typeface="ＭＳ Ｐゴシック" pitchFamily="-106" charset="-128"/>
              </a:rPr>
              <a:t>For Marcus Rich, Time </a:t>
            </a:r>
            <a:r>
              <a:rPr lang="en-US" sz="1200" b="0" i="0" u="sng" strike="noStrike" kern="1200" dirty="0" err="1" smtClean="0">
                <a:solidFill>
                  <a:schemeClr val="tx1"/>
                </a:solidFill>
                <a:latin typeface="+mn-lt"/>
                <a:ea typeface="ＭＳ Ｐゴシック" pitchFamily="-106" charset="-128"/>
                <a:cs typeface="ＭＳ Ｐゴシック" pitchFamily="-106" charset="-128"/>
              </a:rPr>
              <a:t>Inc</a:t>
            </a:r>
            <a:r>
              <a:rPr lang="en-US" sz="1200" b="0" i="0" u="sng" strike="noStrike" kern="1200" dirty="0" smtClean="0">
                <a:solidFill>
                  <a:schemeClr val="tx1"/>
                </a:solidFill>
                <a:latin typeface="+mn-lt"/>
                <a:ea typeface="ＭＳ Ｐゴシック" pitchFamily="-106" charset="-128"/>
                <a:cs typeface="ＭＳ Ｐゴシック" pitchFamily="-106" charset="-128"/>
              </a:rPr>
              <a:t> UK’s chief executive, who bravely admitted his wife said he’s "average at everything" apart from </a:t>
            </a:r>
            <a:r>
              <a:rPr lang="en-US" sz="1200" b="0" i="0" u="sng" strike="noStrike" kern="1200" dirty="0" err="1" smtClean="0">
                <a:solidFill>
                  <a:schemeClr val="tx1"/>
                </a:solidFill>
                <a:latin typeface="+mn-lt"/>
                <a:ea typeface="ＭＳ Ｐゴシック" pitchFamily="-106" charset="-128"/>
                <a:cs typeface="ＭＳ Ｐゴシック" pitchFamily="-106" charset="-128"/>
              </a:rPr>
              <a:t>prog</a:t>
            </a:r>
            <a:r>
              <a:rPr lang="en-US" sz="1200" b="0" i="0" u="sng" strike="noStrike" kern="1200" dirty="0" smtClean="0">
                <a:solidFill>
                  <a:schemeClr val="tx1"/>
                </a:solidFill>
                <a:latin typeface="+mn-lt"/>
                <a:ea typeface="ＭＳ Ｐゴシック" pitchFamily="-106" charset="-128"/>
                <a:cs typeface="ＭＳ Ｐゴシック" pitchFamily="-106" charset="-128"/>
              </a:rPr>
              <a:t> rock stats, the event's recurring theme of change must have represented a vindication of sorts.</a:t>
            </a:r>
          </a:p>
          <a:p>
            <a:r>
              <a:rPr lang="en-US" sz="1200" b="0" i="0" u="sng" strike="noStrike" kern="1200" dirty="0" smtClean="0">
                <a:solidFill>
                  <a:schemeClr val="tx1"/>
                </a:solidFill>
                <a:latin typeface="+mn-lt"/>
                <a:ea typeface="ＭＳ Ｐゴシック" pitchFamily="-106" charset="-128"/>
                <a:cs typeface="ＭＳ Ｐゴシック" pitchFamily="-106" charset="-128"/>
              </a:rPr>
              <a:t>The former newspaper man had received considerable kick back from peers at his first PPA event last year when he had suggested the industry needs to move on from the "burning platform [of magazines] into a growth business".</a:t>
            </a:r>
          </a:p>
          <a:p>
            <a:r>
              <a:rPr lang="en-US" sz="1200" b="0" i="0" u="sng" strike="noStrike" kern="1200" dirty="0" smtClean="0">
                <a:solidFill>
                  <a:schemeClr val="tx1"/>
                </a:solidFill>
                <a:latin typeface="+mn-lt"/>
                <a:ea typeface="ＭＳ Ｐゴシック" pitchFamily="-106" charset="-128"/>
                <a:cs typeface="ＭＳ Ｐゴシック" pitchFamily="-106" charset="-128"/>
              </a:rPr>
              <a:t>His emotive </a:t>
            </a:r>
            <a:r>
              <a:rPr lang="en-US" sz="1200" b="0" i="0" u="sng" strike="noStrike" kern="1200" dirty="0" err="1" smtClean="0">
                <a:solidFill>
                  <a:schemeClr val="tx1"/>
                </a:solidFill>
                <a:latin typeface="+mn-lt"/>
                <a:ea typeface="ＭＳ Ｐゴシック" pitchFamily="-106" charset="-128"/>
                <a:cs typeface="ＭＳ Ｐゴシック" pitchFamily="-106" charset="-128"/>
              </a:rPr>
              <a:t>soundbite</a:t>
            </a:r>
            <a:r>
              <a:rPr lang="en-US" sz="1200" b="0" i="0" u="sng" strike="noStrike" kern="1200" dirty="0" smtClean="0">
                <a:solidFill>
                  <a:schemeClr val="tx1"/>
                </a:solidFill>
                <a:latin typeface="+mn-lt"/>
                <a:ea typeface="ＭＳ Ｐゴシック" pitchFamily="-106" charset="-128"/>
                <a:cs typeface="ＭＳ Ｐゴシック" pitchFamily="-106" charset="-128"/>
              </a:rPr>
              <a:t> had ensured the headlines, but his wider message of a business needing to recalibrate had been lost in the process. This year, the leader behind the likes of </a:t>
            </a:r>
            <a:r>
              <a:rPr lang="en-US" sz="1200" b="0" i="0" u="sng" strike="noStrike" kern="1200" dirty="0" err="1" smtClean="0">
                <a:solidFill>
                  <a:schemeClr val="tx1"/>
                </a:solidFill>
                <a:latin typeface="+mn-lt"/>
                <a:ea typeface="ＭＳ Ｐゴシック" pitchFamily="-106" charset="-128"/>
                <a:cs typeface="ＭＳ Ｐゴシック" pitchFamily="-106" charset="-128"/>
              </a:rPr>
              <a:t>InStyle</a:t>
            </a:r>
            <a:r>
              <a:rPr lang="en-US" sz="1200" b="0" i="0" u="sng" strike="noStrike" kern="1200" dirty="0" smtClean="0">
                <a:solidFill>
                  <a:schemeClr val="tx1"/>
                </a:solidFill>
                <a:latin typeface="+mn-lt"/>
                <a:ea typeface="ＭＳ Ｐゴシック" pitchFamily="-106" charset="-128"/>
                <a:cs typeface="ＭＳ Ｐゴシック" pitchFamily="-106" charset="-128"/>
              </a:rPr>
              <a:t>, </a:t>
            </a:r>
            <a:r>
              <a:rPr lang="en-US" sz="1200" b="0" i="0" u="sng" strike="noStrike" kern="1200" dirty="0" err="1" smtClean="0">
                <a:solidFill>
                  <a:schemeClr val="tx1"/>
                </a:solidFill>
                <a:latin typeface="+mn-lt"/>
                <a:ea typeface="ＭＳ Ｐゴシック" pitchFamily="-106" charset="-128"/>
                <a:cs typeface="ＭＳ Ｐゴシック" pitchFamily="-106" charset="-128"/>
              </a:rPr>
              <a:t>Livingetc</a:t>
            </a:r>
            <a:r>
              <a:rPr lang="en-US" sz="1200" b="0" i="0" u="sng" strike="noStrike" kern="1200" dirty="0" smtClean="0">
                <a:solidFill>
                  <a:schemeClr val="tx1"/>
                </a:solidFill>
                <a:latin typeface="+mn-lt"/>
                <a:ea typeface="ＭＳ Ｐゴシック" pitchFamily="-106" charset="-128"/>
                <a:cs typeface="ＭＳ Ｐゴシック" pitchFamily="-106" charset="-128"/>
              </a:rPr>
              <a:t>, Woman's Weekly and Marie Claire, nailed the new sense of purpose.</a:t>
            </a:r>
          </a:p>
          <a:p>
            <a:r>
              <a:rPr lang="en-US" sz="1200" b="0" i="0" u="sng" strike="noStrike" kern="1200" dirty="0" smtClean="0">
                <a:solidFill>
                  <a:schemeClr val="tx1"/>
                </a:solidFill>
                <a:latin typeface="+mn-lt"/>
                <a:ea typeface="ＭＳ Ｐゴシック" pitchFamily="-106" charset="-128"/>
                <a:cs typeface="ＭＳ Ｐゴシック" pitchFamily="-106" charset="-128"/>
              </a:rPr>
              <a:t>"We’re now looking at completely new business models," Rich said. "I think publishers have a greater appetite for risk. </a:t>
            </a:r>
            <a:r>
              <a:rPr lang="en-US" sz="1200" b="0" i="0" u="sng" strike="noStrike" kern="1200" smtClean="0">
                <a:solidFill>
                  <a:schemeClr val="tx1"/>
                </a:solidFill>
                <a:latin typeface="+mn-lt"/>
                <a:ea typeface="ＭＳ Ｐゴシック" pitchFamily="-106" charset="-128"/>
                <a:cs typeface="ＭＳ Ｐゴシック" pitchFamily="-106" charset="-128"/>
              </a:rPr>
              <a:t>I think they are more prepared to fail as they look to generate new revenue streams."</a:t>
            </a:r>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15</a:t>
            </a:fld>
            <a:endParaRPr lang="en-US"/>
          </a:p>
        </p:txBody>
      </p:sp>
    </p:spTree>
    <p:extLst>
      <p:ext uri="{BB962C8B-B14F-4D97-AF65-F5344CB8AC3E}">
        <p14:creationId xmlns:p14="http://schemas.microsoft.com/office/powerpoint/2010/main" val="42676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1814512" cy="1360487"/>
          </a:xfrm>
        </p:spPr>
      </p:sp>
      <p:sp>
        <p:nvSpPr>
          <p:cNvPr id="3" name="Espace réservé des commentaires 2"/>
          <p:cNvSpPr>
            <a:spLocks noGrp="1"/>
          </p:cNvSpPr>
          <p:nvPr>
            <p:ph type="body" idx="1"/>
          </p:nvPr>
        </p:nvSpPr>
        <p:spPr>
          <a:xfrm>
            <a:off x="685800" y="2103437"/>
            <a:ext cx="5486400" cy="6299201"/>
          </a:xfrm>
        </p:spPr>
        <p:txBody>
          <a:bodyPr>
            <a:normAutofit/>
          </a:bodyPr>
          <a:lstStyle/>
          <a:p>
            <a:r>
              <a:rPr lang="en-CA" dirty="0">
                <a:hlinkClick r:id="rId3"/>
              </a:rPr>
              <a:t>http://adage.com/article/media/print-extinct-top-saatchi-saatchi-exec/299233/?utm_source=mediaworks&amp;utm_medium=newsletter&amp;utm_campaign=adage&amp;ttl=</a:t>
            </a:r>
            <a:r>
              <a:rPr lang="en-CA" dirty="0" smtClean="0">
                <a:hlinkClick r:id="rId3"/>
              </a:rPr>
              <a:t>1435864879</a:t>
            </a:r>
            <a:endParaRPr lang="en-CA" dirty="0" smtClean="0"/>
          </a:p>
          <a:p>
            <a:endParaRPr lang="en-CA" dirty="0"/>
          </a:p>
          <a:p>
            <a:r>
              <a:rPr lang="en-CA" dirty="0"/>
              <a:t>'Print Is Not Extinct,' Says Top Saatchi &amp; Saatchi Exec</a:t>
            </a:r>
          </a:p>
          <a:p>
            <a:r>
              <a:rPr lang="en-CA" dirty="0"/>
              <a:t>By Michael Sebastian. Published on June 25, 2015.</a:t>
            </a:r>
          </a:p>
          <a:p>
            <a:r>
              <a:rPr lang="en-CA" dirty="0"/>
              <a:t>With advertisers continuing to shift their print budgets to digital media, Pablo Del Campo, the worldwide creative director at </a:t>
            </a:r>
            <a:r>
              <a:rPr lang="en-CA" dirty="0" err="1"/>
              <a:t>Publicis</a:t>
            </a:r>
            <a:r>
              <a:rPr lang="en-CA" dirty="0"/>
              <a:t> </a:t>
            </a:r>
            <a:r>
              <a:rPr lang="en-CA" dirty="0" err="1"/>
              <a:t>Groupe's</a:t>
            </a:r>
            <a:r>
              <a:rPr lang="en-CA" dirty="0"/>
              <a:t> Saatchi &amp; Saatchi, thinks maybe </a:t>
            </a:r>
            <a:r>
              <a:rPr lang="en-CA" dirty="0" err="1"/>
              <a:t>adland</a:t>
            </a:r>
            <a:r>
              <a:rPr lang="en-CA" dirty="0"/>
              <a:t> is a little too </a:t>
            </a:r>
            <a:r>
              <a:rPr lang="en-CA" dirty="0" err="1"/>
              <a:t>enamored</a:t>
            </a:r>
            <a:r>
              <a:rPr lang="en-CA" dirty="0"/>
              <a:t>.</a:t>
            </a:r>
          </a:p>
          <a:p>
            <a:r>
              <a:rPr lang="en-CA" dirty="0"/>
              <a:t>"We are seduced by digital media and it's not necessarily ­because it's more effective," he told The Australian newspaper during an interview at the Cannes Lions festival this week. "I feel it's because it's new."</a:t>
            </a:r>
          </a:p>
          <a:p>
            <a:r>
              <a:rPr lang="en-CA" dirty="0"/>
              <a:t>The shift to online, he added, "has gone too far."</a:t>
            </a:r>
          </a:p>
          <a:p>
            <a:r>
              <a:rPr lang="en-CA" dirty="0"/>
              <a:t>"Maybe advertisers don't know exactly what to do. They are experimenting because they need to and I understand that. Let's wait a couple of years and see, but I feel print is not ­extinct."</a:t>
            </a:r>
          </a:p>
          <a:p>
            <a:endParaRPr lang="en-CA" dirty="0"/>
          </a:p>
          <a:p>
            <a:r>
              <a:rPr lang="en-CA" dirty="0"/>
              <a:t>Print is not extinct, but it's certainly losing interesting among advertisers. Last year, ad spending on consumer and business-to-business magazines in the U.S. fell 5.1% compared with 2013, according to research from analytics firm Kantar Media Newspaper ad spending dropped 10% year over year, Kantar said. Still, Mr. Del Campo, who was named Saatchi &amp; Saatchi's worldwide creative director in March 2014, said "print is still powerful."</a:t>
            </a:r>
          </a:p>
          <a:p>
            <a:r>
              <a:rPr lang="en-CA" dirty="0"/>
              <a:t>His comments about print follow similar remarks from WPP CEO Martin Sorrell who stuck up for magazines and newspapers. "There is an argument at the moment going on about the effectiveness of newspapers and magazines, even in their traditional form, and maybe they are more effective than people give them credit [for]," Mr. Sorrell told an audience in March at a Broadcasting Press Guild breakfast in the U.K.</a:t>
            </a:r>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80504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1150938" y="681038"/>
            <a:ext cx="2524125" cy="1892300"/>
          </a:xfrm>
          <a:noFill/>
          <a:ln>
            <a:solidFill>
              <a:srgbClr val="000000"/>
            </a:solidFill>
            <a:miter lim="800000"/>
            <a:headEnd/>
            <a:tailEnd/>
          </a:ln>
        </p:spPr>
      </p:sp>
      <p:sp>
        <p:nvSpPr>
          <p:cNvPr id="17410" name="Notes Placeholder 2"/>
          <p:cNvSpPr>
            <a:spLocks noGrp="1"/>
          </p:cNvSpPr>
          <p:nvPr>
            <p:ph type="body" idx="1"/>
          </p:nvPr>
        </p:nvSpPr>
        <p:spPr bwMode="auto">
          <a:xfrm>
            <a:off x="188913" y="2767683"/>
            <a:ext cx="6335712" cy="5634717"/>
          </a:xfrm>
          <a:noFill/>
        </p:spPr>
        <p:txBody>
          <a:bodyPr/>
          <a:lstStyle/>
          <a:p>
            <a:pPr eaLnBrk="1" hangingPunct="1">
              <a:spcBef>
                <a:spcPct val="0"/>
              </a:spcBef>
            </a:pPr>
            <a:r>
              <a:rPr lang="en-US" dirty="0" smtClean="0">
                <a:ea typeface="ＭＳ Ｐゴシック" pitchFamily="34" charset="-128"/>
              </a:rPr>
              <a:t>Cover page mag de Wired </a:t>
            </a:r>
            <a:r>
              <a:rPr lang="en-US" dirty="0" smtClean="0">
                <a:solidFill>
                  <a:srgbClr val="FF0000"/>
                </a:solidFill>
                <a:ea typeface="ＭＳ Ｐゴシック" pitchFamily="34" charset="-128"/>
              </a:rPr>
              <a:t>en </a:t>
            </a:r>
            <a:r>
              <a:rPr lang="en-US" b="1" dirty="0" smtClean="0">
                <a:solidFill>
                  <a:srgbClr val="FF0000"/>
                </a:solidFill>
                <a:ea typeface="ＭＳ Ｐゴシック" pitchFamily="34" charset="-128"/>
              </a:rPr>
              <a:t>2005 qui </a:t>
            </a:r>
            <a:r>
              <a:rPr lang="en-US" b="1" dirty="0" err="1" smtClean="0">
                <a:solidFill>
                  <a:srgbClr val="FF0000"/>
                </a:solidFill>
                <a:ea typeface="ＭＳ Ｐゴシック" pitchFamily="34" charset="-128"/>
              </a:rPr>
              <a:t>signalait</a:t>
            </a:r>
            <a:r>
              <a:rPr lang="en-US" b="1" dirty="0" smtClean="0">
                <a:solidFill>
                  <a:srgbClr val="FF0000"/>
                </a:solidFill>
                <a:ea typeface="ＭＳ Ｐゴシック" pitchFamily="34" charset="-128"/>
              </a:rPr>
              <a:t> </a:t>
            </a:r>
            <a:r>
              <a:rPr lang="en-US" b="1" dirty="0" err="1" smtClean="0">
                <a:solidFill>
                  <a:srgbClr val="FF0000"/>
                </a:solidFill>
                <a:ea typeface="ＭＳ Ｐゴシック" pitchFamily="34" charset="-128"/>
              </a:rPr>
              <a:t>l’importante</a:t>
            </a:r>
            <a:r>
              <a:rPr lang="en-US" b="1" dirty="0" smtClean="0">
                <a:solidFill>
                  <a:srgbClr val="FF0000"/>
                </a:solidFill>
                <a:ea typeface="ＭＳ Ｐゴシック" pitchFamily="34" charset="-128"/>
              </a:rPr>
              <a:t> transmutation </a:t>
            </a:r>
            <a:r>
              <a:rPr lang="en-US" b="1" dirty="0" err="1" smtClean="0">
                <a:solidFill>
                  <a:srgbClr val="FF0000"/>
                </a:solidFill>
                <a:ea typeface="ＭＳ Ｐゴシック" pitchFamily="34" charset="-128"/>
              </a:rPr>
              <a:t>que</a:t>
            </a:r>
            <a:r>
              <a:rPr lang="en-US" b="1" dirty="0" smtClean="0">
                <a:solidFill>
                  <a:srgbClr val="FF0000"/>
                </a:solidFill>
                <a:ea typeface="ＭＳ Ｐゴシック" pitchFamily="34" charset="-128"/>
              </a:rPr>
              <a:t> </a:t>
            </a:r>
            <a:r>
              <a:rPr lang="en-US" b="1" dirty="0" err="1" smtClean="0">
                <a:solidFill>
                  <a:srgbClr val="FF0000"/>
                </a:solidFill>
                <a:ea typeface="ＭＳ Ｐゴシック" pitchFamily="34" charset="-128"/>
              </a:rPr>
              <a:t>s’apprêtait</a:t>
            </a:r>
            <a:r>
              <a:rPr lang="en-US" b="1" dirty="0" smtClean="0">
                <a:solidFill>
                  <a:srgbClr val="FF0000"/>
                </a:solidFill>
                <a:ea typeface="ＭＳ Ｐゴシック" pitchFamily="34" charset="-128"/>
              </a:rPr>
              <a:t> à vivre la radio</a:t>
            </a:r>
            <a:r>
              <a:rPr lang="en-US" b="1" dirty="0" smtClean="0">
                <a:ea typeface="ＭＳ Ｐゴシック" pitchFamily="34" charset="-128"/>
              </a:rPr>
              <a:t>, </a:t>
            </a:r>
            <a:r>
              <a:rPr lang="en-US" b="1" dirty="0" err="1" smtClean="0">
                <a:ea typeface="ＭＳ Ｐゴシック" pitchFamily="34" charset="-128"/>
              </a:rPr>
              <a:t>il</a:t>
            </a:r>
            <a:r>
              <a:rPr lang="en-US" b="1" dirty="0" smtClean="0">
                <a:ea typeface="ＭＳ Ｐゴシック" pitchFamily="34" charset="-128"/>
              </a:rPr>
              <a:t> y a </a:t>
            </a:r>
            <a:r>
              <a:rPr lang="en-US" b="1" dirty="0" err="1" smtClean="0">
                <a:ea typeface="ＭＳ Ｐゴシック" pitchFamily="34" charset="-128"/>
              </a:rPr>
              <a:t>dejà</a:t>
            </a:r>
            <a:r>
              <a:rPr lang="en-US" b="1" dirty="0" smtClean="0">
                <a:ea typeface="ＭＳ Ｐゴシック" pitchFamily="34" charset="-128"/>
              </a:rPr>
              <a:t> 9 ans.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Operative words = "</a:t>
            </a:r>
            <a:r>
              <a:rPr lang="en-US" b="1" dirty="0" smtClean="0">
                <a:ea typeface="ＭＳ Ｐゴシック" pitchFamily="34" charset="-128"/>
              </a:rPr>
              <a:t>AS WE KNOW IT</a:t>
            </a:r>
            <a:r>
              <a:rPr lang="en-US" dirty="0" smtClean="0">
                <a:ea typeface="ＭＳ Ｐゴシック" pitchFamily="34" charset="-128"/>
              </a:rPr>
              <a:t>"</a:t>
            </a: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About the Mag: Issue 13.03 | March 2005</a:t>
            </a: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Pix source: </a:t>
            </a:r>
            <a:r>
              <a:rPr lang="fr-CA" dirty="0" smtClean="0">
                <a:ea typeface="ＭＳ Ｐゴシック" pitchFamily="34" charset="-128"/>
                <a:hlinkClick r:id="rId3"/>
              </a:rPr>
              <a:t>http://mediamall.com/blogger/2005/02/wired-end-of-radio-really.html</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17411" name="Slide Number Placeholder 3"/>
          <p:cNvSpPr>
            <a:spLocks noGrp="1"/>
          </p:cNvSpPr>
          <p:nvPr>
            <p:ph type="sldNum" sz="quarter" idx="5"/>
          </p:nvPr>
        </p:nvSpPr>
        <p:spPr bwMode="auto">
          <a:noFill/>
          <a:ln>
            <a:miter lim="800000"/>
            <a:headEnd/>
            <a:tailEnd/>
          </a:ln>
        </p:spPr>
        <p:txBody>
          <a:bodyPr/>
          <a:lstStyle/>
          <a:p>
            <a:fld id="{7078D500-632B-47F2-8236-1D53BFED7A59}" type="slidenum">
              <a:rPr lang="en-US" smtClean="0">
                <a:latin typeface="Calibri" pitchFamily="34" charset="0"/>
                <a:ea typeface="ＭＳ Ｐゴシック" pitchFamily="34" charset="-128"/>
              </a:rPr>
              <a:pPr/>
              <a:t>17</a:t>
            </a:fld>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122238"/>
            <a:ext cx="1066800" cy="800100"/>
          </a:xfrm>
        </p:spPr>
      </p:sp>
      <p:sp>
        <p:nvSpPr>
          <p:cNvPr id="3" name="Notes Placeholder 2"/>
          <p:cNvSpPr>
            <a:spLocks noGrp="1"/>
          </p:cNvSpPr>
          <p:nvPr>
            <p:ph type="body" idx="1"/>
          </p:nvPr>
        </p:nvSpPr>
        <p:spPr>
          <a:xfrm>
            <a:off x="76200" y="884237"/>
            <a:ext cx="6781800" cy="8305800"/>
          </a:xfrm>
        </p:spPr>
        <p:txBody>
          <a:bodyPr>
            <a:normAutofit fontScale="25000" lnSpcReduction="20000"/>
          </a:bodyPr>
          <a:lstStyle/>
          <a:p>
            <a:r>
              <a:rPr lang="fr-CA" sz="2000" dirty="0" err="1" smtClean="0"/>
              <a:t>Pix</a:t>
            </a:r>
            <a:r>
              <a:rPr lang="fr-CA" sz="2000" dirty="0" smtClean="0"/>
              <a:t> source: </a:t>
            </a:r>
            <a:r>
              <a:rPr lang="fr-CA" sz="2000" dirty="0" smtClean="0">
                <a:hlinkClick r:id="rId3"/>
              </a:rPr>
              <a:t>http://gawker.com/5615069/wired-says-the-web-is-dead---on-its-increasingly-profitable-website</a:t>
            </a:r>
            <a:endParaRPr lang="fr-CA" sz="2000" dirty="0" smtClean="0"/>
          </a:p>
          <a:p>
            <a:endParaRPr lang="fr-CA" sz="2000" dirty="0" smtClean="0"/>
          </a:p>
          <a:p>
            <a:r>
              <a:rPr lang="fr-CA" sz="2000" dirty="0" smtClean="0"/>
              <a:t>The Web Is Dead. Long Live the Internet</a:t>
            </a:r>
          </a:p>
          <a:p>
            <a:r>
              <a:rPr lang="fr-CA" sz="2000" dirty="0" smtClean="0"/>
              <a:t>By Chris Anderson and Michael Wolff   August 17, 2010</a:t>
            </a:r>
          </a:p>
          <a:p>
            <a:r>
              <a:rPr lang="fr-CA" sz="2000" dirty="0" smtClean="0"/>
              <a:t>http://www.wired.com/magazine/2010/08/ff_webrip/all/1 </a:t>
            </a:r>
          </a:p>
          <a:p>
            <a:endParaRPr lang="fr-CA" sz="2000" dirty="0" smtClean="0"/>
          </a:p>
          <a:p>
            <a:r>
              <a:rPr lang="fr-CA" sz="2000" dirty="0" err="1" smtClean="0"/>
              <a:t>Two</a:t>
            </a:r>
            <a:r>
              <a:rPr lang="fr-CA" sz="2000" dirty="0" smtClean="0"/>
              <a:t> </a:t>
            </a:r>
            <a:r>
              <a:rPr lang="fr-CA" sz="2000" dirty="0" err="1" smtClean="0"/>
              <a:t>decades</a:t>
            </a:r>
            <a:r>
              <a:rPr lang="fr-CA" sz="2000" dirty="0" smtClean="0"/>
              <a:t> </a:t>
            </a:r>
            <a:r>
              <a:rPr lang="fr-CA" sz="2000" dirty="0" err="1" smtClean="0"/>
              <a:t>after</a:t>
            </a:r>
            <a:r>
              <a:rPr lang="fr-CA" sz="2000" dirty="0" smtClean="0"/>
              <a:t> </a:t>
            </a:r>
            <a:r>
              <a:rPr lang="fr-CA" sz="2000" dirty="0" err="1" smtClean="0"/>
              <a:t>its</a:t>
            </a:r>
            <a:r>
              <a:rPr lang="fr-CA" sz="2000" dirty="0" smtClean="0"/>
              <a:t> </a:t>
            </a:r>
            <a:r>
              <a:rPr lang="fr-CA" sz="2000" dirty="0" err="1" smtClean="0"/>
              <a:t>birth</a:t>
            </a:r>
            <a:r>
              <a:rPr lang="fr-CA" sz="2000" dirty="0" smtClean="0"/>
              <a:t>, the World </a:t>
            </a:r>
            <a:r>
              <a:rPr lang="fr-CA" sz="2000" dirty="0" err="1" smtClean="0"/>
              <a:t>Wide</a:t>
            </a:r>
            <a:r>
              <a:rPr lang="fr-CA" sz="2000" dirty="0" smtClean="0"/>
              <a:t> Web </a:t>
            </a:r>
            <a:r>
              <a:rPr lang="fr-CA" sz="2000" dirty="0" err="1" smtClean="0"/>
              <a:t>is</a:t>
            </a:r>
            <a:r>
              <a:rPr lang="fr-CA" sz="2000" dirty="0" smtClean="0"/>
              <a:t> in </a:t>
            </a:r>
            <a:r>
              <a:rPr lang="fr-CA" sz="2000" dirty="0" err="1" smtClean="0"/>
              <a:t>decline</a:t>
            </a:r>
            <a:r>
              <a:rPr lang="fr-CA" sz="2000" dirty="0" smtClean="0"/>
              <a:t>, as </a:t>
            </a:r>
            <a:r>
              <a:rPr lang="fr-CA" sz="2000" dirty="0" err="1" smtClean="0"/>
              <a:t>simpler</a:t>
            </a:r>
            <a:r>
              <a:rPr lang="fr-CA" sz="2000" dirty="0" smtClean="0"/>
              <a:t>, </a:t>
            </a:r>
            <a:r>
              <a:rPr lang="fr-CA" sz="2000" dirty="0" err="1" smtClean="0"/>
              <a:t>sleeker</a:t>
            </a:r>
            <a:r>
              <a:rPr lang="fr-CA" sz="2000" dirty="0" smtClean="0"/>
              <a:t> services — </a:t>
            </a:r>
            <a:r>
              <a:rPr lang="fr-CA" sz="2000" dirty="0" err="1" smtClean="0"/>
              <a:t>think</a:t>
            </a:r>
            <a:r>
              <a:rPr lang="fr-CA" sz="2000" dirty="0" smtClean="0"/>
              <a:t> </a:t>
            </a:r>
            <a:r>
              <a:rPr lang="fr-CA" sz="2000" dirty="0" err="1" smtClean="0"/>
              <a:t>apps</a:t>
            </a:r>
            <a:r>
              <a:rPr lang="fr-CA" sz="2000" dirty="0" smtClean="0"/>
              <a:t> — are </a:t>
            </a:r>
            <a:r>
              <a:rPr lang="fr-CA" sz="2000" dirty="0" err="1" smtClean="0"/>
              <a:t>less</a:t>
            </a:r>
            <a:r>
              <a:rPr lang="fr-CA" sz="2000" dirty="0" smtClean="0"/>
              <a:t> about the </a:t>
            </a:r>
            <a:r>
              <a:rPr lang="fr-CA" sz="2000" dirty="0" err="1" smtClean="0"/>
              <a:t>searching</a:t>
            </a:r>
            <a:r>
              <a:rPr lang="fr-CA" sz="2000" dirty="0" smtClean="0"/>
              <a:t> and more about the </a:t>
            </a:r>
            <a:r>
              <a:rPr lang="fr-CA" sz="2000" dirty="0" err="1" smtClean="0"/>
              <a:t>getting</a:t>
            </a:r>
            <a:r>
              <a:rPr lang="fr-CA" sz="2000" dirty="0" smtClean="0"/>
              <a:t>. Chris Anderson </a:t>
            </a:r>
            <a:r>
              <a:rPr lang="fr-CA" sz="2000" dirty="0" err="1" smtClean="0"/>
              <a:t>explains</a:t>
            </a:r>
            <a:r>
              <a:rPr lang="fr-CA" sz="2000" dirty="0" smtClean="0"/>
              <a:t> how </a:t>
            </a:r>
            <a:r>
              <a:rPr lang="fr-CA" sz="2000" dirty="0" err="1" smtClean="0"/>
              <a:t>this</a:t>
            </a:r>
            <a:r>
              <a:rPr lang="fr-CA" sz="2000" dirty="0" smtClean="0"/>
              <a:t> new </a:t>
            </a:r>
            <a:r>
              <a:rPr lang="fr-CA" sz="2000" dirty="0" err="1" smtClean="0"/>
              <a:t>paradigm</a:t>
            </a:r>
            <a:r>
              <a:rPr lang="fr-CA" sz="2000" dirty="0" smtClean="0"/>
              <a:t> </a:t>
            </a:r>
            <a:r>
              <a:rPr lang="fr-CA" sz="2000" dirty="0" err="1" smtClean="0"/>
              <a:t>reflects</a:t>
            </a:r>
            <a:r>
              <a:rPr lang="fr-CA" sz="2000" dirty="0" smtClean="0"/>
              <a:t> the </a:t>
            </a:r>
            <a:r>
              <a:rPr lang="fr-CA" sz="2000" dirty="0" err="1" smtClean="0"/>
              <a:t>inevitable</a:t>
            </a:r>
            <a:r>
              <a:rPr lang="fr-CA" sz="2000" dirty="0" smtClean="0"/>
              <a:t> course of </a:t>
            </a:r>
            <a:r>
              <a:rPr lang="fr-CA" sz="2000" dirty="0" err="1" smtClean="0"/>
              <a:t>capitalism</a:t>
            </a:r>
            <a:r>
              <a:rPr lang="fr-CA" sz="2000" dirty="0" smtClean="0"/>
              <a:t>. And Michael Wolff </a:t>
            </a:r>
            <a:r>
              <a:rPr lang="fr-CA" sz="2000" dirty="0" err="1" smtClean="0"/>
              <a:t>explains</a:t>
            </a:r>
            <a:r>
              <a:rPr lang="fr-CA" sz="2000" dirty="0" smtClean="0"/>
              <a:t> </a:t>
            </a:r>
            <a:r>
              <a:rPr lang="fr-CA" sz="2000" dirty="0" err="1" smtClean="0"/>
              <a:t>why</a:t>
            </a:r>
            <a:r>
              <a:rPr lang="fr-CA" sz="2000" dirty="0" smtClean="0"/>
              <a:t> the new </a:t>
            </a:r>
            <a:r>
              <a:rPr lang="fr-CA" sz="2000" dirty="0" err="1" smtClean="0"/>
              <a:t>breed</a:t>
            </a:r>
            <a:r>
              <a:rPr lang="fr-CA" sz="2000" dirty="0" smtClean="0"/>
              <a:t> of media titan </a:t>
            </a:r>
            <a:r>
              <a:rPr lang="fr-CA" sz="2000" dirty="0" err="1" smtClean="0"/>
              <a:t>is</a:t>
            </a:r>
            <a:r>
              <a:rPr lang="fr-CA" sz="2000" dirty="0" smtClean="0"/>
              <a:t> </a:t>
            </a:r>
            <a:r>
              <a:rPr lang="fr-CA" sz="2000" dirty="0" err="1" smtClean="0"/>
              <a:t>forsaking</a:t>
            </a:r>
            <a:r>
              <a:rPr lang="fr-CA" sz="2000" dirty="0" smtClean="0"/>
              <a:t> the Web for more </a:t>
            </a:r>
            <a:r>
              <a:rPr lang="fr-CA" sz="2000" dirty="0" err="1" smtClean="0"/>
              <a:t>promising</a:t>
            </a:r>
            <a:r>
              <a:rPr lang="fr-CA" sz="2000" dirty="0" smtClean="0"/>
              <a:t> (and profitable) </a:t>
            </a:r>
            <a:r>
              <a:rPr lang="fr-CA" sz="2000" dirty="0" err="1" smtClean="0"/>
              <a:t>pastures</a:t>
            </a:r>
            <a:r>
              <a:rPr lang="fr-CA" sz="2000" dirty="0" smtClean="0"/>
              <a:t>.</a:t>
            </a:r>
          </a:p>
          <a:p>
            <a:endParaRPr lang="fr-CA" sz="2000" dirty="0" smtClean="0"/>
          </a:p>
          <a:p>
            <a:r>
              <a:rPr lang="fr-CA" sz="2000" dirty="0" smtClean="0"/>
              <a:t>You </a:t>
            </a:r>
            <a:r>
              <a:rPr lang="fr-CA" sz="2000" dirty="0" err="1" smtClean="0"/>
              <a:t>wake</a:t>
            </a:r>
            <a:r>
              <a:rPr lang="fr-CA" sz="2000" dirty="0" smtClean="0"/>
              <a:t> up and check </a:t>
            </a:r>
            <a:r>
              <a:rPr lang="fr-CA" sz="2000" dirty="0" err="1" smtClean="0"/>
              <a:t>your</a:t>
            </a:r>
            <a:r>
              <a:rPr lang="fr-CA" sz="2000" dirty="0" smtClean="0"/>
              <a:t> email on </a:t>
            </a:r>
            <a:r>
              <a:rPr lang="fr-CA" sz="2000" dirty="0" err="1" smtClean="0"/>
              <a:t>your</a:t>
            </a:r>
            <a:r>
              <a:rPr lang="fr-CA" sz="2000" dirty="0" smtClean="0"/>
              <a:t> </a:t>
            </a:r>
            <a:r>
              <a:rPr lang="fr-CA" sz="2000" dirty="0" err="1" smtClean="0"/>
              <a:t>bedside</a:t>
            </a:r>
            <a:r>
              <a:rPr lang="fr-CA" sz="2000" dirty="0" smtClean="0"/>
              <a:t> </a:t>
            </a:r>
            <a:r>
              <a:rPr lang="fr-CA" sz="2000" dirty="0" err="1" smtClean="0"/>
              <a:t>iPad</a:t>
            </a:r>
            <a:r>
              <a:rPr lang="fr-CA" sz="2000" dirty="0" smtClean="0"/>
              <a:t> — </a:t>
            </a:r>
            <a:r>
              <a:rPr lang="fr-CA" sz="2000" dirty="0" err="1" smtClean="0"/>
              <a:t>that’s</a:t>
            </a:r>
            <a:r>
              <a:rPr lang="fr-CA" sz="2000" dirty="0" smtClean="0"/>
              <a:t> one </a:t>
            </a:r>
            <a:r>
              <a:rPr lang="fr-CA" sz="2000" dirty="0" err="1" smtClean="0"/>
              <a:t>app</a:t>
            </a:r>
            <a:r>
              <a:rPr lang="fr-CA" sz="2000" dirty="0" smtClean="0"/>
              <a:t>. </a:t>
            </a:r>
            <a:r>
              <a:rPr lang="fr-CA" sz="2000" dirty="0" err="1" smtClean="0"/>
              <a:t>During</a:t>
            </a:r>
            <a:r>
              <a:rPr lang="fr-CA" sz="2000" dirty="0" smtClean="0"/>
              <a:t> breakfast </a:t>
            </a:r>
            <a:r>
              <a:rPr lang="fr-CA" sz="2000" dirty="0" err="1" smtClean="0"/>
              <a:t>you</a:t>
            </a:r>
            <a:r>
              <a:rPr lang="fr-CA" sz="2000" dirty="0" smtClean="0"/>
              <a:t> </a:t>
            </a:r>
            <a:r>
              <a:rPr lang="fr-CA" sz="2000" dirty="0" err="1" smtClean="0"/>
              <a:t>browse</a:t>
            </a:r>
            <a:r>
              <a:rPr lang="fr-CA" sz="2000" dirty="0" smtClean="0"/>
              <a:t> </a:t>
            </a:r>
            <a:r>
              <a:rPr lang="fr-CA" sz="2000" dirty="0" err="1" smtClean="0"/>
              <a:t>Facebook</a:t>
            </a:r>
            <a:r>
              <a:rPr lang="fr-CA" sz="2000" dirty="0" smtClean="0"/>
              <a:t>, </a:t>
            </a:r>
            <a:r>
              <a:rPr lang="fr-CA" sz="2000" dirty="0" err="1" smtClean="0"/>
              <a:t>Twitter</a:t>
            </a:r>
            <a:r>
              <a:rPr lang="fr-CA" sz="2000" dirty="0" smtClean="0"/>
              <a:t>, and The New York Times — </a:t>
            </a:r>
            <a:r>
              <a:rPr lang="fr-CA" sz="2000" dirty="0" err="1" smtClean="0"/>
              <a:t>three</a:t>
            </a:r>
            <a:r>
              <a:rPr lang="fr-CA" sz="2000" dirty="0" smtClean="0"/>
              <a:t> more </a:t>
            </a:r>
            <a:r>
              <a:rPr lang="fr-CA" sz="2000" dirty="0" err="1" smtClean="0"/>
              <a:t>apps</a:t>
            </a:r>
            <a:r>
              <a:rPr lang="fr-CA" sz="2000" dirty="0" smtClean="0"/>
              <a:t>. On the </a:t>
            </a:r>
            <a:r>
              <a:rPr lang="fr-CA" sz="2000" dirty="0" err="1" smtClean="0"/>
              <a:t>way</a:t>
            </a:r>
            <a:r>
              <a:rPr lang="fr-CA" sz="2000" dirty="0" smtClean="0"/>
              <a:t> to the office, </a:t>
            </a:r>
            <a:r>
              <a:rPr lang="fr-CA" sz="2000" dirty="0" err="1" smtClean="0"/>
              <a:t>you</a:t>
            </a:r>
            <a:r>
              <a:rPr lang="fr-CA" sz="2000" dirty="0" smtClean="0"/>
              <a:t> </a:t>
            </a:r>
            <a:r>
              <a:rPr lang="fr-CA" sz="2000" dirty="0" err="1" smtClean="0"/>
              <a:t>listen</a:t>
            </a:r>
            <a:r>
              <a:rPr lang="fr-CA" sz="2000" dirty="0" smtClean="0"/>
              <a:t> to a </a:t>
            </a:r>
            <a:r>
              <a:rPr lang="fr-CA" sz="2000" dirty="0" err="1" smtClean="0"/>
              <a:t>podcast</a:t>
            </a:r>
            <a:r>
              <a:rPr lang="fr-CA" sz="2000" dirty="0" smtClean="0"/>
              <a:t> on </a:t>
            </a:r>
            <a:r>
              <a:rPr lang="fr-CA" sz="2000" dirty="0" err="1" smtClean="0"/>
              <a:t>your</a:t>
            </a:r>
            <a:r>
              <a:rPr lang="fr-CA" sz="2000" dirty="0" smtClean="0"/>
              <a:t> </a:t>
            </a:r>
            <a:r>
              <a:rPr lang="fr-CA" sz="2000" dirty="0" err="1" smtClean="0"/>
              <a:t>smartphone</a:t>
            </a:r>
            <a:r>
              <a:rPr lang="fr-CA" sz="2000" dirty="0" smtClean="0"/>
              <a:t>. </a:t>
            </a:r>
            <a:r>
              <a:rPr lang="fr-CA" sz="2000" dirty="0" err="1" smtClean="0"/>
              <a:t>Another</a:t>
            </a:r>
            <a:r>
              <a:rPr lang="fr-CA" sz="2000" dirty="0" smtClean="0"/>
              <a:t> </a:t>
            </a:r>
            <a:r>
              <a:rPr lang="fr-CA" sz="2000" dirty="0" err="1" smtClean="0"/>
              <a:t>app</a:t>
            </a:r>
            <a:r>
              <a:rPr lang="fr-CA" sz="2000" dirty="0" smtClean="0"/>
              <a:t>. </a:t>
            </a:r>
            <a:r>
              <a:rPr lang="fr-CA" sz="2000" dirty="0" err="1" smtClean="0"/>
              <a:t>At</a:t>
            </a:r>
            <a:r>
              <a:rPr lang="fr-CA" sz="2000" dirty="0" smtClean="0"/>
              <a:t> </a:t>
            </a:r>
            <a:r>
              <a:rPr lang="fr-CA" sz="2000" dirty="0" err="1" smtClean="0"/>
              <a:t>work</a:t>
            </a:r>
            <a:r>
              <a:rPr lang="fr-CA" sz="2000" dirty="0" smtClean="0"/>
              <a:t>, </a:t>
            </a:r>
            <a:r>
              <a:rPr lang="fr-CA" sz="2000" dirty="0" err="1" smtClean="0"/>
              <a:t>you</a:t>
            </a:r>
            <a:r>
              <a:rPr lang="fr-CA" sz="2000" dirty="0" smtClean="0"/>
              <a:t> scroll </a:t>
            </a:r>
            <a:r>
              <a:rPr lang="fr-CA" sz="2000" dirty="0" err="1" smtClean="0"/>
              <a:t>through</a:t>
            </a:r>
            <a:r>
              <a:rPr lang="fr-CA" sz="2000" dirty="0" smtClean="0"/>
              <a:t> RSS </a:t>
            </a:r>
            <a:r>
              <a:rPr lang="fr-CA" sz="2000" dirty="0" err="1" smtClean="0"/>
              <a:t>feeds</a:t>
            </a:r>
            <a:r>
              <a:rPr lang="fr-CA" sz="2000" dirty="0" smtClean="0"/>
              <a:t> in a </a:t>
            </a:r>
            <a:r>
              <a:rPr lang="fr-CA" sz="2000" dirty="0" err="1" smtClean="0"/>
              <a:t>reader</a:t>
            </a:r>
            <a:r>
              <a:rPr lang="fr-CA" sz="2000" dirty="0" smtClean="0"/>
              <a:t> and have </a:t>
            </a:r>
            <a:r>
              <a:rPr lang="fr-CA" sz="2000" dirty="0" err="1" smtClean="0"/>
              <a:t>Skype</a:t>
            </a:r>
            <a:r>
              <a:rPr lang="fr-CA" sz="2000" dirty="0" smtClean="0"/>
              <a:t> and IM conversations. More </a:t>
            </a:r>
            <a:r>
              <a:rPr lang="fr-CA" sz="2000" dirty="0" err="1" smtClean="0"/>
              <a:t>apps</a:t>
            </a:r>
            <a:r>
              <a:rPr lang="fr-CA" sz="2000" dirty="0" smtClean="0"/>
              <a:t>. </a:t>
            </a:r>
            <a:r>
              <a:rPr lang="fr-CA" sz="2000" dirty="0" err="1" smtClean="0"/>
              <a:t>At</a:t>
            </a:r>
            <a:r>
              <a:rPr lang="fr-CA" sz="2000" dirty="0" smtClean="0"/>
              <a:t> the end of the </a:t>
            </a:r>
            <a:r>
              <a:rPr lang="fr-CA" sz="2000" dirty="0" err="1" smtClean="0"/>
              <a:t>day</a:t>
            </a:r>
            <a:r>
              <a:rPr lang="fr-CA" sz="2000" dirty="0" smtClean="0"/>
              <a:t>, </a:t>
            </a:r>
            <a:r>
              <a:rPr lang="fr-CA" sz="2000" dirty="0" err="1" smtClean="0"/>
              <a:t>you</a:t>
            </a:r>
            <a:r>
              <a:rPr lang="fr-CA" sz="2000" dirty="0" smtClean="0"/>
              <a:t> come home, </a:t>
            </a:r>
            <a:r>
              <a:rPr lang="fr-CA" sz="2000" dirty="0" err="1" smtClean="0"/>
              <a:t>make</a:t>
            </a:r>
            <a:r>
              <a:rPr lang="fr-CA" sz="2000" dirty="0" smtClean="0"/>
              <a:t> </a:t>
            </a:r>
            <a:r>
              <a:rPr lang="fr-CA" sz="2000" dirty="0" err="1" smtClean="0"/>
              <a:t>dinner</a:t>
            </a:r>
            <a:r>
              <a:rPr lang="fr-CA" sz="2000" dirty="0" smtClean="0"/>
              <a:t> </a:t>
            </a:r>
            <a:r>
              <a:rPr lang="fr-CA" sz="2000" dirty="0" err="1" smtClean="0"/>
              <a:t>while</a:t>
            </a:r>
            <a:r>
              <a:rPr lang="fr-CA" sz="2000" dirty="0" smtClean="0"/>
              <a:t> </a:t>
            </a:r>
            <a:r>
              <a:rPr lang="fr-CA" sz="2000" dirty="0" err="1" smtClean="0"/>
              <a:t>listening</a:t>
            </a:r>
            <a:r>
              <a:rPr lang="fr-CA" sz="2000" dirty="0" smtClean="0"/>
              <a:t> to </a:t>
            </a:r>
            <a:r>
              <a:rPr lang="fr-CA" sz="2000" dirty="0" err="1" smtClean="0"/>
              <a:t>Pandora</a:t>
            </a:r>
            <a:r>
              <a:rPr lang="fr-CA" sz="2000" dirty="0" smtClean="0"/>
              <a:t>, </a:t>
            </a:r>
            <a:r>
              <a:rPr lang="fr-CA" sz="2000" dirty="0" err="1" smtClean="0"/>
              <a:t>play</a:t>
            </a:r>
            <a:r>
              <a:rPr lang="fr-CA" sz="2000" dirty="0" smtClean="0"/>
              <a:t> </a:t>
            </a:r>
            <a:r>
              <a:rPr lang="fr-CA" sz="2000" dirty="0" err="1" smtClean="0"/>
              <a:t>some</a:t>
            </a:r>
            <a:r>
              <a:rPr lang="fr-CA" sz="2000" dirty="0" smtClean="0"/>
              <a:t> </a:t>
            </a:r>
            <a:r>
              <a:rPr lang="fr-CA" sz="2000" dirty="0" err="1" smtClean="0"/>
              <a:t>games</a:t>
            </a:r>
            <a:r>
              <a:rPr lang="fr-CA" sz="2000" dirty="0" smtClean="0"/>
              <a:t> on </a:t>
            </a:r>
            <a:r>
              <a:rPr lang="fr-CA" sz="2000" dirty="0" err="1" smtClean="0"/>
              <a:t>Xbox</a:t>
            </a:r>
            <a:r>
              <a:rPr lang="fr-CA" sz="2000" dirty="0" smtClean="0"/>
              <a:t> Live, and </a:t>
            </a:r>
            <a:r>
              <a:rPr lang="fr-CA" sz="2000" dirty="0" err="1" smtClean="0"/>
              <a:t>watch</a:t>
            </a:r>
            <a:r>
              <a:rPr lang="fr-CA" sz="2000" dirty="0" smtClean="0"/>
              <a:t> a </a:t>
            </a:r>
            <a:r>
              <a:rPr lang="fr-CA" sz="2000" dirty="0" err="1" smtClean="0"/>
              <a:t>movie</a:t>
            </a:r>
            <a:r>
              <a:rPr lang="fr-CA" sz="2000" dirty="0" smtClean="0"/>
              <a:t> on </a:t>
            </a:r>
            <a:r>
              <a:rPr lang="fr-CA" sz="2000" dirty="0" err="1" smtClean="0"/>
              <a:t>Netflix’s</a:t>
            </a:r>
            <a:r>
              <a:rPr lang="fr-CA" sz="2000" dirty="0" smtClean="0"/>
              <a:t> streaming service.</a:t>
            </a:r>
          </a:p>
          <a:p>
            <a:endParaRPr lang="fr-CA" sz="2000" dirty="0" smtClean="0"/>
          </a:p>
          <a:p>
            <a:r>
              <a:rPr lang="fr-CA" sz="2000" dirty="0" err="1" smtClean="0"/>
              <a:t>You’ve</a:t>
            </a:r>
            <a:r>
              <a:rPr lang="fr-CA" sz="2000" dirty="0" smtClean="0"/>
              <a:t> </a:t>
            </a:r>
            <a:r>
              <a:rPr lang="fr-CA" sz="2000" dirty="0" err="1" smtClean="0"/>
              <a:t>spent</a:t>
            </a:r>
            <a:r>
              <a:rPr lang="fr-CA" sz="2000" dirty="0" smtClean="0"/>
              <a:t> the </a:t>
            </a:r>
            <a:r>
              <a:rPr lang="fr-CA" sz="2000" dirty="0" err="1" smtClean="0"/>
              <a:t>day</a:t>
            </a:r>
            <a:r>
              <a:rPr lang="fr-CA" sz="2000" dirty="0" smtClean="0"/>
              <a:t> on the Internet — but not on the Web. And </a:t>
            </a:r>
            <a:r>
              <a:rPr lang="fr-CA" sz="2000" dirty="0" err="1" smtClean="0"/>
              <a:t>you</a:t>
            </a:r>
            <a:r>
              <a:rPr lang="fr-CA" sz="2000" dirty="0" smtClean="0"/>
              <a:t> are not </a:t>
            </a:r>
            <a:r>
              <a:rPr lang="fr-CA" sz="2000" dirty="0" err="1" smtClean="0"/>
              <a:t>alone</a:t>
            </a:r>
            <a:r>
              <a:rPr lang="fr-CA" sz="2000" dirty="0" smtClean="0"/>
              <a:t>.</a:t>
            </a:r>
          </a:p>
          <a:p>
            <a:endParaRPr lang="fr-CA" sz="2000" dirty="0" smtClean="0"/>
          </a:p>
          <a:p>
            <a:r>
              <a:rPr lang="fr-CA" sz="2000" dirty="0" smtClean="0"/>
              <a:t>This </a:t>
            </a:r>
            <a:r>
              <a:rPr lang="fr-CA" sz="2000" dirty="0" err="1" smtClean="0"/>
              <a:t>is</a:t>
            </a:r>
            <a:r>
              <a:rPr lang="fr-CA" sz="2000" dirty="0" smtClean="0"/>
              <a:t> not a trivial distinction. Over the </a:t>
            </a:r>
            <a:r>
              <a:rPr lang="fr-CA" sz="2000" dirty="0" err="1" smtClean="0"/>
              <a:t>past</a:t>
            </a:r>
            <a:r>
              <a:rPr lang="fr-CA" sz="2000" dirty="0" smtClean="0"/>
              <a:t> few </a:t>
            </a:r>
            <a:r>
              <a:rPr lang="fr-CA" sz="2000" dirty="0" err="1" smtClean="0"/>
              <a:t>years</a:t>
            </a:r>
            <a:r>
              <a:rPr lang="fr-CA" sz="2000" dirty="0" smtClean="0"/>
              <a:t>, one of the </a:t>
            </a:r>
            <a:r>
              <a:rPr lang="fr-CA" sz="2000" dirty="0" err="1" smtClean="0"/>
              <a:t>most</a:t>
            </a:r>
            <a:r>
              <a:rPr lang="fr-CA" sz="2000" dirty="0" smtClean="0"/>
              <a:t> important shifts in the digital world has been the move </a:t>
            </a:r>
            <a:r>
              <a:rPr lang="fr-CA" sz="2000" dirty="0" err="1" smtClean="0"/>
              <a:t>from</a:t>
            </a:r>
            <a:r>
              <a:rPr lang="fr-CA" sz="2000" dirty="0" smtClean="0"/>
              <a:t> the </a:t>
            </a:r>
            <a:r>
              <a:rPr lang="fr-CA" sz="2000" dirty="0" err="1" smtClean="0"/>
              <a:t>wide-open</a:t>
            </a:r>
            <a:r>
              <a:rPr lang="fr-CA" sz="2000" dirty="0" smtClean="0"/>
              <a:t> Web to </a:t>
            </a:r>
            <a:r>
              <a:rPr lang="fr-CA" sz="2000" dirty="0" err="1" smtClean="0"/>
              <a:t>semiclosed</a:t>
            </a:r>
            <a:r>
              <a:rPr lang="fr-CA" sz="2000" dirty="0" smtClean="0"/>
              <a:t> </a:t>
            </a:r>
            <a:r>
              <a:rPr lang="fr-CA" sz="2000" dirty="0" err="1" smtClean="0"/>
              <a:t>platforms</a:t>
            </a:r>
            <a:r>
              <a:rPr lang="fr-CA" sz="2000" dirty="0" smtClean="0"/>
              <a:t> </a:t>
            </a:r>
            <a:r>
              <a:rPr lang="fr-CA" sz="2000" dirty="0" err="1" smtClean="0"/>
              <a:t>that</a:t>
            </a:r>
            <a:r>
              <a:rPr lang="fr-CA" sz="2000" dirty="0" smtClean="0"/>
              <a:t> use the Internet for transport but not the browser for display. </a:t>
            </a:r>
            <a:r>
              <a:rPr lang="fr-CA" sz="2000" dirty="0" err="1" smtClean="0"/>
              <a:t>It’s</a:t>
            </a:r>
            <a:r>
              <a:rPr lang="fr-CA" sz="2000" dirty="0" smtClean="0"/>
              <a:t> </a:t>
            </a:r>
            <a:r>
              <a:rPr lang="fr-CA" sz="2000" dirty="0" err="1" smtClean="0"/>
              <a:t>driven</a:t>
            </a:r>
            <a:r>
              <a:rPr lang="fr-CA" sz="2000" dirty="0" smtClean="0"/>
              <a:t> </a:t>
            </a:r>
            <a:r>
              <a:rPr lang="fr-CA" sz="2000" dirty="0" err="1" smtClean="0"/>
              <a:t>primarily</a:t>
            </a:r>
            <a:r>
              <a:rPr lang="fr-CA" sz="2000" dirty="0" smtClean="0"/>
              <a:t> by the </a:t>
            </a:r>
            <a:r>
              <a:rPr lang="fr-CA" sz="2000" dirty="0" err="1" smtClean="0"/>
              <a:t>rise</a:t>
            </a:r>
            <a:r>
              <a:rPr lang="fr-CA" sz="2000" dirty="0" smtClean="0"/>
              <a:t> of the </a:t>
            </a:r>
            <a:r>
              <a:rPr lang="fr-CA" sz="2000" dirty="0" err="1" smtClean="0"/>
              <a:t>iPhone</a:t>
            </a:r>
            <a:r>
              <a:rPr lang="fr-CA" sz="2000" dirty="0" smtClean="0"/>
              <a:t> model of mobile </a:t>
            </a:r>
            <a:r>
              <a:rPr lang="fr-CA" sz="2000" dirty="0" err="1" smtClean="0"/>
              <a:t>computing</a:t>
            </a:r>
            <a:r>
              <a:rPr lang="fr-CA" sz="2000" dirty="0" smtClean="0"/>
              <a:t>, and </a:t>
            </a:r>
            <a:r>
              <a:rPr lang="fr-CA" sz="2000" dirty="0" err="1" smtClean="0"/>
              <a:t>it’s</a:t>
            </a:r>
            <a:r>
              <a:rPr lang="fr-CA" sz="2000" dirty="0" smtClean="0"/>
              <a:t> a world Google </a:t>
            </a:r>
            <a:r>
              <a:rPr lang="fr-CA" sz="2000" dirty="0" err="1" smtClean="0"/>
              <a:t>can’t</a:t>
            </a:r>
            <a:r>
              <a:rPr lang="fr-CA" sz="2000" dirty="0" smtClean="0"/>
              <a:t> crawl, one </a:t>
            </a:r>
            <a:r>
              <a:rPr lang="fr-CA" sz="2000" dirty="0" err="1" smtClean="0"/>
              <a:t>where</a:t>
            </a:r>
            <a:r>
              <a:rPr lang="fr-CA" sz="2000" dirty="0" smtClean="0"/>
              <a:t> HTML </a:t>
            </a:r>
            <a:r>
              <a:rPr lang="fr-CA" sz="2000" dirty="0" err="1" smtClean="0"/>
              <a:t>doesn’t</a:t>
            </a:r>
            <a:r>
              <a:rPr lang="fr-CA" sz="2000" dirty="0" smtClean="0"/>
              <a:t> </a:t>
            </a:r>
            <a:r>
              <a:rPr lang="fr-CA" sz="2000" dirty="0" err="1" smtClean="0"/>
              <a:t>rule</a:t>
            </a:r>
            <a:r>
              <a:rPr lang="fr-CA" sz="2000" dirty="0" smtClean="0"/>
              <a:t>. And </a:t>
            </a:r>
            <a:r>
              <a:rPr lang="fr-CA" sz="2000" dirty="0" err="1" smtClean="0"/>
              <a:t>it’s</a:t>
            </a:r>
            <a:r>
              <a:rPr lang="fr-CA" sz="2000" dirty="0" smtClean="0"/>
              <a:t> the world </a:t>
            </a:r>
            <a:r>
              <a:rPr lang="fr-CA" sz="2000" dirty="0" err="1" smtClean="0"/>
              <a:t>that</a:t>
            </a:r>
            <a:r>
              <a:rPr lang="fr-CA" sz="2000" dirty="0" smtClean="0"/>
              <a:t> </a:t>
            </a:r>
            <a:r>
              <a:rPr lang="fr-CA" sz="2000" dirty="0" err="1" smtClean="0"/>
              <a:t>consumers</a:t>
            </a:r>
            <a:r>
              <a:rPr lang="fr-CA" sz="2000" dirty="0" smtClean="0"/>
              <a:t> are </a:t>
            </a:r>
            <a:r>
              <a:rPr lang="fr-CA" sz="2000" dirty="0" err="1" smtClean="0"/>
              <a:t>increasingly</a:t>
            </a:r>
            <a:r>
              <a:rPr lang="fr-CA" sz="2000" dirty="0" smtClean="0"/>
              <a:t> </a:t>
            </a:r>
            <a:r>
              <a:rPr lang="fr-CA" sz="2000" dirty="0" err="1" smtClean="0"/>
              <a:t>choosing</a:t>
            </a:r>
            <a:r>
              <a:rPr lang="fr-CA" sz="2000" dirty="0" smtClean="0"/>
              <a:t>, not </a:t>
            </a:r>
            <a:r>
              <a:rPr lang="fr-CA" sz="2000" dirty="0" err="1" smtClean="0"/>
              <a:t>because</a:t>
            </a:r>
            <a:r>
              <a:rPr lang="fr-CA" sz="2000" dirty="0" smtClean="0"/>
              <a:t> </a:t>
            </a:r>
            <a:r>
              <a:rPr lang="fr-CA" sz="2000" dirty="0" err="1" smtClean="0"/>
              <a:t>they’re</a:t>
            </a:r>
            <a:r>
              <a:rPr lang="fr-CA" sz="2000" dirty="0" smtClean="0"/>
              <a:t> </a:t>
            </a:r>
            <a:r>
              <a:rPr lang="fr-CA" sz="2000" dirty="0" err="1" smtClean="0"/>
              <a:t>rejecting</a:t>
            </a:r>
            <a:r>
              <a:rPr lang="fr-CA" sz="2000" dirty="0" smtClean="0"/>
              <a:t> the </a:t>
            </a:r>
            <a:r>
              <a:rPr lang="fr-CA" sz="2000" dirty="0" err="1" smtClean="0"/>
              <a:t>idea</a:t>
            </a:r>
            <a:r>
              <a:rPr lang="fr-CA" sz="2000" dirty="0" smtClean="0"/>
              <a:t> of the Web but </a:t>
            </a:r>
            <a:r>
              <a:rPr lang="fr-CA" sz="2000" dirty="0" err="1" smtClean="0"/>
              <a:t>because</a:t>
            </a:r>
            <a:r>
              <a:rPr lang="fr-CA" sz="2000" dirty="0" smtClean="0"/>
              <a:t> </a:t>
            </a:r>
            <a:r>
              <a:rPr lang="fr-CA" sz="2000" dirty="0" err="1" smtClean="0"/>
              <a:t>these</a:t>
            </a:r>
            <a:r>
              <a:rPr lang="fr-CA" sz="2000" dirty="0" smtClean="0"/>
              <a:t> </a:t>
            </a:r>
            <a:r>
              <a:rPr lang="fr-CA" sz="2000" dirty="0" err="1" smtClean="0"/>
              <a:t>dedicated</a:t>
            </a:r>
            <a:r>
              <a:rPr lang="fr-CA" sz="2000" dirty="0" smtClean="0"/>
              <a:t> </a:t>
            </a:r>
            <a:r>
              <a:rPr lang="fr-CA" sz="2000" dirty="0" err="1" smtClean="0"/>
              <a:t>platforms</a:t>
            </a:r>
            <a:r>
              <a:rPr lang="fr-CA" sz="2000" dirty="0" smtClean="0"/>
              <a:t> </a:t>
            </a:r>
            <a:r>
              <a:rPr lang="fr-CA" sz="2000" dirty="0" err="1" smtClean="0"/>
              <a:t>often</a:t>
            </a:r>
            <a:r>
              <a:rPr lang="fr-CA" sz="2000" dirty="0" smtClean="0"/>
              <a:t> </a:t>
            </a:r>
            <a:r>
              <a:rPr lang="fr-CA" sz="2000" dirty="0" err="1" smtClean="0"/>
              <a:t>just</a:t>
            </a:r>
            <a:r>
              <a:rPr lang="fr-CA" sz="2000" dirty="0" smtClean="0"/>
              <a:t> </a:t>
            </a:r>
            <a:r>
              <a:rPr lang="fr-CA" sz="2000" dirty="0" err="1" smtClean="0"/>
              <a:t>work</a:t>
            </a:r>
            <a:r>
              <a:rPr lang="fr-CA" sz="2000" dirty="0" smtClean="0"/>
              <a:t> </a:t>
            </a:r>
            <a:r>
              <a:rPr lang="fr-CA" sz="2000" dirty="0" err="1" smtClean="0"/>
              <a:t>better</a:t>
            </a:r>
            <a:r>
              <a:rPr lang="fr-CA" sz="2000" dirty="0" smtClean="0"/>
              <a:t> or fit </a:t>
            </a:r>
            <a:r>
              <a:rPr lang="fr-CA" sz="2000" dirty="0" err="1" smtClean="0"/>
              <a:t>better</a:t>
            </a:r>
            <a:r>
              <a:rPr lang="fr-CA" sz="2000" dirty="0" smtClean="0"/>
              <a:t> </a:t>
            </a:r>
            <a:r>
              <a:rPr lang="fr-CA" sz="2000" dirty="0" err="1" smtClean="0"/>
              <a:t>into</a:t>
            </a:r>
            <a:r>
              <a:rPr lang="fr-CA" sz="2000" dirty="0" smtClean="0"/>
              <a:t> </a:t>
            </a:r>
            <a:r>
              <a:rPr lang="fr-CA" sz="2000" dirty="0" err="1" smtClean="0"/>
              <a:t>their</a:t>
            </a:r>
            <a:r>
              <a:rPr lang="fr-CA" sz="2000" dirty="0" smtClean="0"/>
              <a:t> </a:t>
            </a:r>
            <a:r>
              <a:rPr lang="fr-CA" sz="2000" dirty="0" err="1" smtClean="0"/>
              <a:t>lives</a:t>
            </a:r>
            <a:r>
              <a:rPr lang="fr-CA" sz="2000" dirty="0" smtClean="0"/>
              <a:t> (the </a:t>
            </a:r>
            <a:r>
              <a:rPr lang="fr-CA" sz="2000" dirty="0" err="1" smtClean="0"/>
              <a:t>screen</a:t>
            </a:r>
            <a:r>
              <a:rPr lang="fr-CA" sz="2000" dirty="0" smtClean="0"/>
              <a:t> </a:t>
            </a:r>
            <a:r>
              <a:rPr lang="fr-CA" sz="2000" dirty="0" err="1" smtClean="0"/>
              <a:t>comes</a:t>
            </a:r>
            <a:r>
              <a:rPr lang="fr-CA" sz="2000" dirty="0" smtClean="0"/>
              <a:t> to </a:t>
            </a:r>
            <a:r>
              <a:rPr lang="fr-CA" sz="2000" dirty="0" err="1" smtClean="0"/>
              <a:t>them</a:t>
            </a:r>
            <a:r>
              <a:rPr lang="fr-CA" sz="2000" dirty="0" smtClean="0"/>
              <a:t>, </a:t>
            </a:r>
            <a:r>
              <a:rPr lang="fr-CA" sz="2000" dirty="0" err="1" smtClean="0"/>
              <a:t>they</a:t>
            </a:r>
            <a:r>
              <a:rPr lang="fr-CA" sz="2000" dirty="0" smtClean="0"/>
              <a:t> </a:t>
            </a:r>
            <a:r>
              <a:rPr lang="fr-CA" sz="2000" dirty="0" err="1" smtClean="0"/>
              <a:t>don’t</a:t>
            </a:r>
            <a:r>
              <a:rPr lang="fr-CA" sz="2000" dirty="0" smtClean="0"/>
              <a:t> have to go to the </a:t>
            </a:r>
            <a:r>
              <a:rPr lang="fr-CA" sz="2000" dirty="0" err="1" smtClean="0"/>
              <a:t>screen</a:t>
            </a:r>
            <a:r>
              <a:rPr lang="fr-CA" sz="2000" dirty="0" smtClean="0"/>
              <a:t>). The </a:t>
            </a:r>
            <a:r>
              <a:rPr lang="fr-CA" sz="2000" dirty="0" err="1" smtClean="0"/>
              <a:t>fact</a:t>
            </a:r>
            <a:r>
              <a:rPr lang="fr-CA" sz="2000" dirty="0" smtClean="0"/>
              <a:t> </a:t>
            </a:r>
            <a:r>
              <a:rPr lang="fr-CA" sz="2000" dirty="0" err="1" smtClean="0"/>
              <a:t>that</a:t>
            </a:r>
            <a:r>
              <a:rPr lang="fr-CA" sz="2000" dirty="0" smtClean="0"/>
              <a:t> </a:t>
            </a:r>
            <a:r>
              <a:rPr lang="fr-CA" sz="2000" dirty="0" err="1" smtClean="0"/>
              <a:t>it’s</a:t>
            </a:r>
            <a:r>
              <a:rPr lang="fr-CA" sz="2000" dirty="0" smtClean="0"/>
              <a:t> </a:t>
            </a:r>
            <a:r>
              <a:rPr lang="fr-CA" sz="2000" dirty="0" err="1" smtClean="0"/>
              <a:t>easier</a:t>
            </a:r>
            <a:r>
              <a:rPr lang="fr-CA" sz="2000" dirty="0" smtClean="0"/>
              <a:t> for </a:t>
            </a:r>
            <a:r>
              <a:rPr lang="fr-CA" sz="2000" dirty="0" err="1" smtClean="0"/>
              <a:t>companies</a:t>
            </a:r>
            <a:r>
              <a:rPr lang="fr-CA" sz="2000" dirty="0" smtClean="0"/>
              <a:t> to </a:t>
            </a:r>
            <a:r>
              <a:rPr lang="fr-CA" sz="2000" dirty="0" err="1" smtClean="0"/>
              <a:t>make</a:t>
            </a:r>
            <a:r>
              <a:rPr lang="fr-CA" sz="2000" dirty="0" smtClean="0"/>
              <a:t> money on </a:t>
            </a:r>
            <a:r>
              <a:rPr lang="fr-CA" sz="2000" dirty="0" err="1" smtClean="0"/>
              <a:t>these</a:t>
            </a:r>
            <a:r>
              <a:rPr lang="fr-CA" sz="2000" dirty="0" smtClean="0"/>
              <a:t> </a:t>
            </a:r>
            <a:r>
              <a:rPr lang="fr-CA" sz="2000" dirty="0" err="1" smtClean="0"/>
              <a:t>platforms</a:t>
            </a:r>
            <a:r>
              <a:rPr lang="fr-CA" sz="2000" dirty="0" smtClean="0"/>
              <a:t> </a:t>
            </a:r>
            <a:r>
              <a:rPr lang="fr-CA" sz="2000" dirty="0" err="1" smtClean="0"/>
              <a:t>only</a:t>
            </a:r>
            <a:r>
              <a:rPr lang="fr-CA" sz="2000" dirty="0" smtClean="0"/>
              <a:t> </a:t>
            </a:r>
            <a:r>
              <a:rPr lang="fr-CA" sz="2000" dirty="0" err="1" smtClean="0"/>
              <a:t>cements</a:t>
            </a:r>
            <a:r>
              <a:rPr lang="fr-CA" sz="2000" dirty="0" smtClean="0"/>
              <a:t> the trend. </a:t>
            </a:r>
            <a:r>
              <a:rPr lang="fr-CA" sz="2000" dirty="0" err="1" smtClean="0"/>
              <a:t>Producers</a:t>
            </a:r>
            <a:r>
              <a:rPr lang="fr-CA" sz="2000" dirty="0" smtClean="0"/>
              <a:t> and </a:t>
            </a:r>
            <a:r>
              <a:rPr lang="fr-CA" sz="2000" dirty="0" err="1" smtClean="0"/>
              <a:t>consumers</a:t>
            </a:r>
            <a:r>
              <a:rPr lang="fr-CA" sz="2000" dirty="0" smtClean="0"/>
              <a:t> </a:t>
            </a:r>
            <a:r>
              <a:rPr lang="fr-CA" sz="2000" dirty="0" err="1" smtClean="0"/>
              <a:t>agree</a:t>
            </a:r>
            <a:r>
              <a:rPr lang="fr-CA" sz="2000" dirty="0" smtClean="0"/>
              <a:t>: The Web </a:t>
            </a:r>
            <a:r>
              <a:rPr lang="fr-CA" sz="2000" dirty="0" err="1" smtClean="0"/>
              <a:t>is</a:t>
            </a:r>
            <a:r>
              <a:rPr lang="fr-CA" sz="2000" dirty="0" smtClean="0"/>
              <a:t> not the culmination of the digital </a:t>
            </a:r>
            <a:r>
              <a:rPr lang="fr-CA" sz="2000" dirty="0" err="1" smtClean="0"/>
              <a:t>revolution</a:t>
            </a:r>
            <a:r>
              <a:rPr lang="fr-CA" sz="2000" dirty="0" smtClean="0"/>
              <a:t>.</a:t>
            </a:r>
          </a:p>
          <a:p>
            <a:endParaRPr lang="fr-CA" sz="2000" dirty="0" smtClean="0"/>
          </a:p>
          <a:p>
            <a:r>
              <a:rPr lang="fr-CA" sz="2000" dirty="0" smtClean="0"/>
              <a:t>A </a:t>
            </a:r>
            <a:r>
              <a:rPr lang="fr-CA" sz="2000" dirty="0" err="1" smtClean="0"/>
              <a:t>decade</a:t>
            </a:r>
            <a:r>
              <a:rPr lang="fr-CA" sz="2000" dirty="0" smtClean="0"/>
              <a:t> </a:t>
            </a:r>
            <a:r>
              <a:rPr lang="fr-CA" sz="2000" dirty="0" err="1" smtClean="0"/>
              <a:t>ago</a:t>
            </a:r>
            <a:r>
              <a:rPr lang="fr-CA" sz="2000" dirty="0" smtClean="0"/>
              <a:t>, the </a:t>
            </a:r>
            <a:r>
              <a:rPr lang="fr-CA" sz="2000" dirty="0" err="1" smtClean="0"/>
              <a:t>ascent</a:t>
            </a:r>
            <a:r>
              <a:rPr lang="fr-CA" sz="2000" dirty="0" smtClean="0"/>
              <a:t> of the Web browser as the center of the </a:t>
            </a:r>
            <a:r>
              <a:rPr lang="fr-CA" sz="2000" dirty="0" err="1" smtClean="0"/>
              <a:t>computing</a:t>
            </a:r>
            <a:r>
              <a:rPr lang="fr-CA" sz="2000" dirty="0" smtClean="0"/>
              <a:t> world </a:t>
            </a:r>
            <a:r>
              <a:rPr lang="fr-CA" sz="2000" dirty="0" err="1" smtClean="0"/>
              <a:t>appeared</a:t>
            </a:r>
            <a:r>
              <a:rPr lang="fr-CA" sz="2000" dirty="0" smtClean="0"/>
              <a:t> </a:t>
            </a:r>
            <a:r>
              <a:rPr lang="fr-CA" sz="2000" dirty="0" err="1" smtClean="0"/>
              <a:t>inevitable</a:t>
            </a:r>
            <a:r>
              <a:rPr lang="fr-CA" sz="2000" dirty="0" smtClean="0"/>
              <a:t>. It </a:t>
            </a:r>
            <a:r>
              <a:rPr lang="fr-CA" sz="2000" dirty="0" err="1" smtClean="0"/>
              <a:t>seemed</a:t>
            </a:r>
            <a:r>
              <a:rPr lang="fr-CA" sz="2000" dirty="0" smtClean="0"/>
              <a:t> </a:t>
            </a:r>
            <a:r>
              <a:rPr lang="fr-CA" sz="2000" dirty="0" err="1" smtClean="0"/>
              <a:t>just</a:t>
            </a:r>
            <a:r>
              <a:rPr lang="fr-CA" sz="2000" dirty="0" smtClean="0"/>
              <a:t> a </a:t>
            </a:r>
            <a:r>
              <a:rPr lang="fr-CA" sz="2000" dirty="0" err="1" smtClean="0"/>
              <a:t>matter</a:t>
            </a:r>
            <a:r>
              <a:rPr lang="fr-CA" sz="2000" dirty="0" smtClean="0"/>
              <a:t> of time </a:t>
            </a:r>
            <a:r>
              <a:rPr lang="fr-CA" sz="2000" dirty="0" err="1" smtClean="0"/>
              <a:t>before</a:t>
            </a:r>
            <a:r>
              <a:rPr lang="fr-CA" sz="2000" dirty="0" smtClean="0"/>
              <a:t> the Web </a:t>
            </a:r>
            <a:r>
              <a:rPr lang="fr-CA" sz="2000" dirty="0" err="1" smtClean="0"/>
              <a:t>replaced</a:t>
            </a:r>
            <a:r>
              <a:rPr lang="fr-CA" sz="2000" dirty="0" smtClean="0"/>
              <a:t> PC application software and </a:t>
            </a:r>
            <a:r>
              <a:rPr lang="fr-CA" sz="2000" dirty="0" err="1" smtClean="0"/>
              <a:t>reduced</a:t>
            </a:r>
            <a:r>
              <a:rPr lang="fr-CA" sz="2000" dirty="0" smtClean="0"/>
              <a:t> operating </a:t>
            </a:r>
            <a:r>
              <a:rPr lang="fr-CA" sz="2000" dirty="0" err="1" smtClean="0"/>
              <a:t>systems</a:t>
            </a:r>
            <a:r>
              <a:rPr lang="fr-CA" sz="2000" dirty="0" smtClean="0"/>
              <a:t> to a “</a:t>
            </a:r>
            <a:r>
              <a:rPr lang="fr-CA" sz="2000" dirty="0" err="1" smtClean="0"/>
              <a:t>poorly</a:t>
            </a:r>
            <a:r>
              <a:rPr lang="fr-CA" sz="2000" dirty="0" smtClean="0"/>
              <a:t> </a:t>
            </a:r>
            <a:r>
              <a:rPr lang="fr-CA" sz="2000" dirty="0" err="1" smtClean="0"/>
              <a:t>debugged</a:t>
            </a:r>
            <a:r>
              <a:rPr lang="fr-CA" sz="2000" dirty="0" smtClean="0"/>
              <a:t> set of </a:t>
            </a:r>
            <a:r>
              <a:rPr lang="fr-CA" sz="2000" dirty="0" err="1" smtClean="0"/>
              <a:t>device</a:t>
            </a:r>
            <a:r>
              <a:rPr lang="fr-CA" sz="2000" dirty="0" smtClean="0"/>
              <a:t> drivers,” as Netscape </a:t>
            </a:r>
            <a:r>
              <a:rPr lang="fr-CA" sz="2000" dirty="0" err="1" smtClean="0"/>
              <a:t>cofounder</a:t>
            </a:r>
            <a:r>
              <a:rPr lang="fr-CA" sz="2000" dirty="0" smtClean="0"/>
              <a:t> Marc </a:t>
            </a:r>
            <a:r>
              <a:rPr lang="fr-CA" sz="2000" dirty="0" err="1" smtClean="0"/>
              <a:t>Andreessen</a:t>
            </a:r>
            <a:r>
              <a:rPr lang="fr-CA" sz="2000" dirty="0" smtClean="0"/>
              <a:t> </a:t>
            </a:r>
            <a:r>
              <a:rPr lang="fr-CA" sz="2000" dirty="0" err="1" smtClean="0"/>
              <a:t>famously</a:t>
            </a:r>
            <a:r>
              <a:rPr lang="fr-CA" sz="2000" dirty="0" smtClean="0"/>
              <a:t> </a:t>
            </a:r>
            <a:r>
              <a:rPr lang="fr-CA" sz="2000" dirty="0" err="1" smtClean="0"/>
              <a:t>said</a:t>
            </a:r>
            <a:r>
              <a:rPr lang="fr-CA" sz="2000" dirty="0" smtClean="0"/>
              <a:t>. First Java, </a:t>
            </a:r>
            <a:r>
              <a:rPr lang="fr-CA" sz="2000" dirty="0" err="1" smtClean="0"/>
              <a:t>then</a:t>
            </a:r>
            <a:r>
              <a:rPr lang="fr-CA" sz="2000" dirty="0" smtClean="0"/>
              <a:t> Flash, </a:t>
            </a:r>
            <a:r>
              <a:rPr lang="fr-CA" sz="2000" dirty="0" err="1" smtClean="0"/>
              <a:t>then</a:t>
            </a:r>
            <a:r>
              <a:rPr lang="fr-CA" sz="2000" dirty="0" smtClean="0"/>
              <a:t> Ajax, </a:t>
            </a:r>
            <a:r>
              <a:rPr lang="fr-CA" sz="2000" dirty="0" err="1" smtClean="0"/>
              <a:t>then</a:t>
            </a:r>
            <a:r>
              <a:rPr lang="fr-CA" sz="2000" dirty="0" smtClean="0"/>
              <a:t> HTML5 — </a:t>
            </a:r>
            <a:r>
              <a:rPr lang="fr-CA" sz="2000" dirty="0" err="1" smtClean="0"/>
              <a:t>increasingly</a:t>
            </a:r>
            <a:r>
              <a:rPr lang="fr-CA" sz="2000" dirty="0" smtClean="0"/>
              <a:t> interactive online code — </a:t>
            </a:r>
            <a:r>
              <a:rPr lang="fr-CA" sz="2000" dirty="0" err="1" smtClean="0"/>
              <a:t>promised</a:t>
            </a:r>
            <a:r>
              <a:rPr lang="fr-CA" sz="2000" dirty="0" smtClean="0"/>
              <a:t> to put all </a:t>
            </a:r>
            <a:r>
              <a:rPr lang="fr-CA" sz="2000" dirty="0" err="1" smtClean="0"/>
              <a:t>apps</a:t>
            </a:r>
            <a:r>
              <a:rPr lang="fr-CA" sz="2000" dirty="0" smtClean="0"/>
              <a:t> in the </a:t>
            </a:r>
            <a:r>
              <a:rPr lang="fr-CA" sz="2000" dirty="0" err="1" smtClean="0"/>
              <a:t>cloud</a:t>
            </a:r>
            <a:r>
              <a:rPr lang="fr-CA" sz="2000" dirty="0" smtClean="0"/>
              <a:t> and replace the desktop </a:t>
            </a:r>
            <a:r>
              <a:rPr lang="fr-CA" sz="2000" dirty="0" err="1" smtClean="0"/>
              <a:t>with</a:t>
            </a:r>
            <a:r>
              <a:rPr lang="fr-CA" sz="2000" dirty="0" smtClean="0"/>
              <a:t> the </a:t>
            </a:r>
            <a:r>
              <a:rPr lang="fr-CA" sz="2000" dirty="0" err="1" smtClean="0"/>
              <a:t>webtop</a:t>
            </a:r>
            <a:r>
              <a:rPr lang="fr-CA" sz="2000" dirty="0" smtClean="0"/>
              <a:t>. Open, free, and out of control.</a:t>
            </a:r>
          </a:p>
          <a:p>
            <a:endParaRPr lang="fr-CA" sz="2000" dirty="0" smtClean="0"/>
          </a:p>
          <a:p>
            <a:r>
              <a:rPr lang="fr-CA" sz="2000" dirty="0" smtClean="0"/>
              <a:t>But </a:t>
            </a:r>
            <a:r>
              <a:rPr lang="fr-CA" sz="2000" dirty="0" err="1" smtClean="0"/>
              <a:t>there</a:t>
            </a:r>
            <a:r>
              <a:rPr lang="fr-CA" sz="2000" dirty="0" smtClean="0"/>
              <a:t> has </a:t>
            </a:r>
            <a:r>
              <a:rPr lang="fr-CA" sz="2000" dirty="0" err="1" smtClean="0"/>
              <a:t>always</a:t>
            </a:r>
            <a:r>
              <a:rPr lang="fr-CA" sz="2000" dirty="0" smtClean="0"/>
              <a:t> been an alternative </a:t>
            </a:r>
            <a:r>
              <a:rPr lang="fr-CA" sz="2000" dirty="0" err="1" smtClean="0"/>
              <a:t>path</a:t>
            </a:r>
            <a:r>
              <a:rPr lang="fr-CA" sz="2000" dirty="0" smtClean="0"/>
              <a:t>, one </a:t>
            </a:r>
            <a:r>
              <a:rPr lang="fr-CA" sz="2000" dirty="0" err="1" smtClean="0"/>
              <a:t>that</a:t>
            </a:r>
            <a:r>
              <a:rPr lang="fr-CA" sz="2000" dirty="0" smtClean="0"/>
              <a:t> </a:t>
            </a:r>
            <a:r>
              <a:rPr lang="fr-CA" sz="2000" dirty="0" err="1" smtClean="0"/>
              <a:t>saw</a:t>
            </a:r>
            <a:r>
              <a:rPr lang="fr-CA" sz="2000" dirty="0" smtClean="0"/>
              <a:t> the Web as a </a:t>
            </a:r>
            <a:r>
              <a:rPr lang="fr-CA" sz="2000" dirty="0" err="1" smtClean="0"/>
              <a:t>worthy</a:t>
            </a:r>
            <a:r>
              <a:rPr lang="fr-CA" sz="2000" dirty="0" smtClean="0"/>
              <a:t> </a:t>
            </a:r>
            <a:r>
              <a:rPr lang="fr-CA" sz="2000" dirty="0" err="1" smtClean="0"/>
              <a:t>tool</a:t>
            </a:r>
            <a:r>
              <a:rPr lang="fr-CA" sz="2000" dirty="0" smtClean="0"/>
              <a:t> but not the </a:t>
            </a:r>
            <a:r>
              <a:rPr lang="fr-CA" sz="2000" dirty="0" err="1" smtClean="0"/>
              <a:t>whole</a:t>
            </a:r>
            <a:r>
              <a:rPr lang="fr-CA" sz="2000" dirty="0" smtClean="0"/>
              <a:t> </a:t>
            </a:r>
            <a:r>
              <a:rPr lang="fr-CA" sz="2000" dirty="0" err="1" smtClean="0"/>
              <a:t>toolkit</a:t>
            </a:r>
            <a:r>
              <a:rPr lang="fr-CA" sz="2000" dirty="0" smtClean="0"/>
              <a:t>. In 1997, </a:t>
            </a:r>
            <a:r>
              <a:rPr lang="fr-CA" sz="2000" dirty="0" err="1" smtClean="0"/>
              <a:t>Wired</a:t>
            </a:r>
            <a:r>
              <a:rPr lang="fr-CA" sz="2000" dirty="0" smtClean="0"/>
              <a:t> </a:t>
            </a:r>
            <a:r>
              <a:rPr lang="fr-CA" sz="2000" dirty="0" err="1" smtClean="0"/>
              <a:t>published</a:t>
            </a:r>
            <a:r>
              <a:rPr lang="fr-CA" sz="2000" dirty="0" smtClean="0"/>
              <a:t> a </a:t>
            </a:r>
            <a:r>
              <a:rPr lang="fr-CA" sz="2000" dirty="0" err="1" smtClean="0"/>
              <a:t>now-infamous</a:t>
            </a:r>
            <a:r>
              <a:rPr lang="fr-CA" sz="2000" dirty="0" smtClean="0"/>
              <a:t> “Push!” </a:t>
            </a:r>
            <a:r>
              <a:rPr lang="fr-CA" sz="2000" dirty="0" err="1" smtClean="0"/>
              <a:t>cover</a:t>
            </a:r>
            <a:r>
              <a:rPr lang="fr-CA" sz="2000" dirty="0" smtClean="0"/>
              <a:t> story, </a:t>
            </a:r>
            <a:r>
              <a:rPr lang="fr-CA" sz="2000" dirty="0" err="1" smtClean="0"/>
              <a:t>which</a:t>
            </a:r>
            <a:r>
              <a:rPr lang="fr-CA" sz="2000" dirty="0" smtClean="0"/>
              <a:t> </a:t>
            </a:r>
            <a:r>
              <a:rPr lang="fr-CA" sz="2000" dirty="0" err="1" smtClean="0"/>
              <a:t>suggested</a:t>
            </a:r>
            <a:r>
              <a:rPr lang="fr-CA" sz="2000" dirty="0" smtClean="0"/>
              <a:t> </a:t>
            </a:r>
            <a:r>
              <a:rPr lang="fr-CA" sz="2000" dirty="0" err="1" smtClean="0"/>
              <a:t>that</a:t>
            </a:r>
            <a:r>
              <a:rPr lang="fr-CA" sz="2000" dirty="0" smtClean="0"/>
              <a:t> </a:t>
            </a:r>
            <a:r>
              <a:rPr lang="fr-CA" sz="2000" dirty="0" err="1" smtClean="0"/>
              <a:t>it</a:t>
            </a:r>
            <a:r>
              <a:rPr lang="fr-CA" sz="2000" dirty="0" smtClean="0"/>
              <a:t> </a:t>
            </a:r>
            <a:r>
              <a:rPr lang="fr-CA" sz="2000" dirty="0" err="1" smtClean="0"/>
              <a:t>was</a:t>
            </a:r>
            <a:r>
              <a:rPr lang="fr-CA" sz="2000" dirty="0" smtClean="0"/>
              <a:t> time to “</a:t>
            </a:r>
            <a:r>
              <a:rPr lang="fr-CA" sz="2000" dirty="0" err="1" smtClean="0"/>
              <a:t>kiss</a:t>
            </a:r>
            <a:r>
              <a:rPr lang="fr-CA" sz="2000" dirty="0" smtClean="0"/>
              <a:t> </a:t>
            </a:r>
            <a:r>
              <a:rPr lang="fr-CA" sz="2000" dirty="0" err="1" smtClean="0"/>
              <a:t>your</a:t>
            </a:r>
            <a:r>
              <a:rPr lang="fr-CA" sz="2000" dirty="0" smtClean="0"/>
              <a:t> browser </a:t>
            </a:r>
            <a:r>
              <a:rPr lang="fr-CA" sz="2000" dirty="0" err="1" smtClean="0"/>
              <a:t>goodbye</a:t>
            </a:r>
            <a:r>
              <a:rPr lang="fr-CA" sz="2000" dirty="0" smtClean="0"/>
              <a:t>.” The argument </a:t>
            </a:r>
            <a:r>
              <a:rPr lang="fr-CA" sz="2000" dirty="0" err="1" smtClean="0"/>
              <a:t>then</a:t>
            </a:r>
            <a:r>
              <a:rPr lang="fr-CA" sz="2000" dirty="0" smtClean="0"/>
              <a:t> </a:t>
            </a:r>
            <a:r>
              <a:rPr lang="fr-CA" sz="2000" dirty="0" err="1" smtClean="0"/>
              <a:t>was</a:t>
            </a:r>
            <a:r>
              <a:rPr lang="fr-CA" sz="2000" dirty="0" smtClean="0"/>
              <a:t> </a:t>
            </a:r>
            <a:r>
              <a:rPr lang="fr-CA" sz="2000" dirty="0" err="1" smtClean="0"/>
              <a:t>that</a:t>
            </a:r>
            <a:r>
              <a:rPr lang="fr-CA" sz="2000" dirty="0" smtClean="0"/>
              <a:t> “push” technologies </a:t>
            </a:r>
            <a:r>
              <a:rPr lang="fr-CA" sz="2000" dirty="0" err="1" smtClean="0"/>
              <a:t>such</a:t>
            </a:r>
            <a:r>
              <a:rPr lang="fr-CA" sz="2000" dirty="0" smtClean="0"/>
              <a:t> as </a:t>
            </a:r>
            <a:r>
              <a:rPr lang="fr-CA" sz="2000" dirty="0" err="1" smtClean="0"/>
              <a:t>PointCast</a:t>
            </a:r>
            <a:r>
              <a:rPr lang="fr-CA" sz="2000" dirty="0" smtClean="0"/>
              <a:t> and </a:t>
            </a:r>
            <a:r>
              <a:rPr lang="fr-CA" sz="2000" dirty="0" err="1" smtClean="0"/>
              <a:t>Microsoft’s</a:t>
            </a:r>
            <a:r>
              <a:rPr lang="fr-CA" sz="2000" dirty="0" smtClean="0"/>
              <a:t> Active Desktop </a:t>
            </a:r>
            <a:r>
              <a:rPr lang="fr-CA" sz="2000" dirty="0" err="1" smtClean="0"/>
              <a:t>would</a:t>
            </a:r>
            <a:r>
              <a:rPr lang="fr-CA" sz="2000" dirty="0" smtClean="0"/>
              <a:t> </a:t>
            </a:r>
            <a:r>
              <a:rPr lang="fr-CA" sz="2000" dirty="0" err="1" smtClean="0"/>
              <a:t>create</a:t>
            </a:r>
            <a:r>
              <a:rPr lang="fr-CA" sz="2000" dirty="0" smtClean="0"/>
              <a:t> a “radical future of media </a:t>
            </a:r>
            <a:r>
              <a:rPr lang="fr-CA" sz="2000" dirty="0" err="1" smtClean="0"/>
              <a:t>beyond</a:t>
            </a:r>
            <a:r>
              <a:rPr lang="fr-CA" sz="2000" dirty="0" smtClean="0"/>
              <a:t> the Web.”</a:t>
            </a:r>
          </a:p>
          <a:p>
            <a:endParaRPr lang="fr-CA" sz="2000" dirty="0" smtClean="0"/>
          </a:p>
          <a:p>
            <a:r>
              <a:rPr lang="fr-CA" sz="2000" dirty="0" smtClean="0"/>
              <a:t>“Sure, </a:t>
            </a:r>
            <a:r>
              <a:rPr lang="fr-CA" sz="2000" dirty="0" err="1" smtClean="0"/>
              <a:t>we’ll</a:t>
            </a:r>
            <a:r>
              <a:rPr lang="fr-CA" sz="2000" dirty="0" smtClean="0"/>
              <a:t> </a:t>
            </a:r>
            <a:r>
              <a:rPr lang="fr-CA" sz="2000" dirty="0" err="1" smtClean="0"/>
              <a:t>always</a:t>
            </a:r>
            <a:r>
              <a:rPr lang="fr-CA" sz="2000" dirty="0" smtClean="0"/>
              <a:t> have Web pages. </a:t>
            </a:r>
            <a:r>
              <a:rPr lang="fr-CA" sz="2000" dirty="0" err="1" smtClean="0"/>
              <a:t>We</a:t>
            </a:r>
            <a:r>
              <a:rPr lang="fr-CA" sz="2000" dirty="0" smtClean="0"/>
              <a:t> </a:t>
            </a:r>
            <a:r>
              <a:rPr lang="fr-CA" sz="2000" dirty="0" err="1" smtClean="0"/>
              <a:t>still</a:t>
            </a:r>
            <a:r>
              <a:rPr lang="fr-CA" sz="2000" dirty="0" smtClean="0"/>
              <a:t> have </a:t>
            </a:r>
            <a:r>
              <a:rPr lang="fr-CA" sz="2000" dirty="0" err="1" smtClean="0"/>
              <a:t>postcards</a:t>
            </a:r>
            <a:r>
              <a:rPr lang="fr-CA" sz="2000" dirty="0" smtClean="0"/>
              <a:t> and </a:t>
            </a:r>
            <a:r>
              <a:rPr lang="fr-CA" sz="2000" dirty="0" err="1" smtClean="0"/>
              <a:t>telegrams</a:t>
            </a:r>
            <a:r>
              <a:rPr lang="fr-CA" sz="2000" dirty="0" smtClean="0"/>
              <a:t>, </a:t>
            </a:r>
            <a:r>
              <a:rPr lang="fr-CA" sz="2000" dirty="0" err="1" smtClean="0"/>
              <a:t>don’t</a:t>
            </a:r>
            <a:r>
              <a:rPr lang="fr-CA" sz="2000" dirty="0" smtClean="0"/>
              <a:t> </a:t>
            </a:r>
            <a:r>
              <a:rPr lang="fr-CA" sz="2000" dirty="0" err="1" smtClean="0"/>
              <a:t>we</a:t>
            </a:r>
            <a:r>
              <a:rPr lang="fr-CA" sz="2000" dirty="0" smtClean="0"/>
              <a:t>? But the center of interactive media — </a:t>
            </a:r>
            <a:r>
              <a:rPr lang="fr-CA" sz="2000" dirty="0" err="1" smtClean="0"/>
              <a:t>increasingly</a:t>
            </a:r>
            <a:r>
              <a:rPr lang="fr-CA" sz="2000" dirty="0" smtClean="0"/>
              <a:t>, the center of </a:t>
            </a:r>
            <a:r>
              <a:rPr lang="fr-CA" sz="2000" dirty="0" err="1" smtClean="0"/>
              <a:t>gravity</a:t>
            </a:r>
            <a:r>
              <a:rPr lang="fr-CA" sz="2000" dirty="0" smtClean="0"/>
              <a:t> of all media — </a:t>
            </a:r>
            <a:r>
              <a:rPr lang="fr-CA" sz="2000" dirty="0" err="1" smtClean="0"/>
              <a:t>is</a:t>
            </a:r>
            <a:r>
              <a:rPr lang="fr-CA" sz="2000" dirty="0" smtClean="0"/>
              <a:t> </a:t>
            </a:r>
            <a:r>
              <a:rPr lang="fr-CA" sz="2000" dirty="0" err="1" smtClean="0"/>
              <a:t>moving</a:t>
            </a:r>
            <a:r>
              <a:rPr lang="fr-CA" sz="2000" dirty="0" smtClean="0"/>
              <a:t> to a </a:t>
            </a:r>
            <a:r>
              <a:rPr lang="fr-CA" sz="2000" dirty="0" err="1" smtClean="0"/>
              <a:t>post-HTML</a:t>
            </a:r>
            <a:r>
              <a:rPr lang="fr-CA" sz="2000" dirty="0" smtClean="0"/>
              <a:t> </a:t>
            </a:r>
            <a:r>
              <a:rPr lang="fr-CA" sz="2000" dirty="0" err="1" smtClean="0"/>
              <a:t>environment</a:t>
            </a:r>
            <a:r>
              <a:rPr lang="fr-CA" sz="2000" dirty="0" smtClean="0"/>
              <a:t>,” </a:t>
            </a:r>
            <a:r>
              <a:rPr lang="fr-CA" sz="2000" dirty="0" err="1" smtClean="0"/>
              <a:t>we</a:t>
            </a:r>
            <a:r>
              <a:rPr lang="fr-CA" sz="2000" dirty="0" smtClean="0"/>
              <a:t> </a:t>
            </a:r>
            <a:r>
              <a:rPr lang="fr-CA" sz="2000" dirty="0" err="1" smtClean="0"/>
              <a:t>promised</a:t>
            </a:r>
            <a:r>
              <a:rPr lang="fr-CA" sz="2000" dirty="0" smtClean="0"/>
              <a:t> </a:t>
            </a:r>
            <a:r>
              <a:rPr lang="fr-CA" sz="2000" dirty="0" err="1" smtClean="0"/>
              <a:t>nearly</a:t>
            </a:r>
            <a:r>
              <a:rPr lang="fr-CA" sz="2000" dirty="0" smtClean="0"/>
              <a:t> a </a:t>
            </a:r>
            <a:r>
              <a:rPr lang="fr-CA" sz="2000" dirty="0" err="1" smtClean="0"/>
              <a:t>decade</a:t>
            </a:r>
            <a:r>
              <a:rPr lang="fr-CA" sz="2000" dirty="0" smtClean="0"/>
              <a:t> and </a:t>
            </a:r>
            <a:r>
              <a:rPr lang="fr-CA" sz="2000" dirty="0" err="1" smtClean="0"/>
              <a:t>half</a:t>
            </a:r>
            <a:r>
              <a:rPr lang="fr-CA" sz="2000" dirty="0" smtClean="0"/>
              <a:t> </a:t>
            </a:r>
            <a:r>
              <a:rPr lang="fr-CA" sz="2000" dirty="0" err="1" smtClean="0"/>
              <a:t>ago</a:t>
            </a:r>
            <a:r>
              <a:rPr lang="fr-CA" sz="2000" dirty="0" smtClean="0"/>
              <a:t>. The </a:t>
            </a:r>
            <a:r>
              <a:rPr lang="fr-CA" sz="2000" dirty="0" err="1" smtClean="0"/>
              <a:t>examples</a:t>
            </a:r>
            <a:r>
              <a:rPr lang="fr-CA" sz="2000" dirty="0" smtClean="0"/>
              <a:t> of the time </a:t>
            </a:r>
            <a:r>
              <a:rPr lang="fr-CA" sz="2000" dirty="0" err="1" smtClean="0"/>
              <a:t>were</a:t>
            </a:r>
            <a:r>
              <a:rPr lang="fr-CA" sz="2000" dirty="0" smtClean="0"/>
              <a:t> a bit </a:t>
            </a:r>
            <a:r>
              <a:rPr lang="fr-CA" sz="2000" dirty="0" err="1" smtClean="0"/>
              <a:t>silly</a:t>
            </a:r>
            <a:r>
              <a:rPr lang="fr-CA" sz="2000" dirty="0" smtClean="0"/>
              <a:t> — a “3-D </a:t>
            </a:r>
            <a:r>
              <a:rPr lang="fr-CA" sz="2000" dirty="0" err="1" smtClean="0"/>
              <a:t>furry-muckers</a:t>
            </a:r>
            <a:r>
              <a:rPr lang="fr-CA" sz="2000" dirty="0" smtClean="0"/>
              <a:t> VR </a:t>
            </a:r>
            <a:r>
              <a:rPr lang="fr-CA" sz="2000" dirty="0" err="1" smtClean="0"/>
              <a:t>space</a:t>
            </a:r>
            <a:r>
              <a:rPr lang="fr-CA" sz="2000" dirty="0" smtClean="0"/>
              <a:t>” and “headlines sent to a pager” — but the point </a:t>
            </a:r>
            <a:r>
              <a:rPr lang="fr-CA" sz="2000" dirty="0" err="1" smtClean="0"/>
              <a:t>was</a:t>
            </a:r>
            <a:r>
              <a:rPr lang="fr-CA" sz="2000" dirty="0" smtClean="0"/>
              <a:t> </a:t>
            </a:r>
            <a:r>
              <a:rPr lang="fr-CA" sz="2000" dirty="0" err="1" smtClean="0"/>
              <a:t>altogether</a:t>
            </a:r>
            <a:r>
              <a:rPr lang="fr-CA" sz="2000" dirty="0" smtClean="0"/>
              <a:t> prescient: a </a:t>
            </a:r>
            <a:r>
              <a:rPr lang="fr-CA" sz="2000" dirty="0" err="1" smtClean="0"/>
              <a:t>glimpse</a:t>
            </a:r>
            <a:r>
              <a:rPr lang="fr-CA" sz="2000" dirty="0" smtClean="0"/>
              <a:t> of the </a:t>
            </a:r>
            <a:r>
              <a:rPr lang="fr-CA" sz="2000" dirty="0" err="1" smtClean="0"/>
              <a:t>machine-to-machine</a:t>
            </a:r>
            <a:r>
              <a:rPr lang="fr-CA" sz="2000" dirty="0" smtClean="0"/>
              <a:t> future </a:t>
            </a:r>
            <a:r>
              <a:rPr lang="fr-CA" sz="2000" dirty="0" err="1" smtClean="0"/>
              <a:t>that</a:t>
            </a:r>
            <a:r>
              <a:rPr lang="fr-CA" sz="2000" dirty="0" smtClean="0"/>
              <a:t> </a:t>
            </a:r>
            <a:r>
              <a:rPr lang="fr-CA" sz="2000" dirty="0" err="1" smtClean="0"/>
              <a:t>would</a:t>
            </a:r>
            <a:r>
              <a:rPr lang="fr-CA" sz="2000" dirty="0" smtClean="0"/>
              <a:t> </a:t>
            </a:r>
            <a:r>
              <a:rPr lang="fr-CA" sz="2000" dirty="0" err="1" smtClean="0"/>
              <a:t>be</a:t>
            </a:r>
            <a:r>
              <a:rPr lang="fr-CA" sz="2000" dirty="0" smtClean="0"/>
              <a:t> </a:t>
            </a:r>
            <a:r>
              <a:rPr lang="fr-CA" sz="2000" dirty="0" err="1" smtClean="0"/>
              <a:t>less</a:t>
            </a:r>
            <a:r>
              <a:rPr lang="fr-CA" sz="2000" dirty="0" smtClean="0"/>
              <a:t> about </a:t>
            </a:r>
            <a:r>
              <a:rPr lang="fr-CA" sz="2000" dirty="0" err="1" smtClean="0"/>
              <a:t>browsing</a:t>
            </a:r>
            <a:r>
              <a:rPr lang="fr-CA" sz="2000" dirty="0" smtClean="0"/>
              <a:t> and more about </a:t>
            </a:r>
            <a:r>
              <a:rPr lang="fr-CA" sz="2000" dirty="0" err="1" smtClean="0"/>
              <a:t>getting</a:t>
            </a:r>
            <a:r>
              <a:rPr lang="fr-CA" sz="2000" dirty="0" smtClean="0"/>
              <a:t>.</a:t>
            </a:r>
          </a:p>
          <a:p>
            <a:endParaRPr lang="fr-CA" sz="2000" dirty="0" smtClean="0"/>
          </a:p>
          <a:p>
            <a:r>
              <a:rPr lang="fr-CA" sz="2000" dirty="0" smtClean="0"/>
              <a:t>As </a:t>
            </a:r>
            <a:r>
              <a:rPr lang="fr-CA" sz="2000" dirty="0" err="1" smtClean="0"/>
              <a:t>it</a:t>
            </a:r>
            <a:r>
              <a:rPr lang="fr-CA" sz="2000" dirty="0" smtClean="0"/>
              <a:t> </a:t>
            </a:r>
            <a:r>
              <a:rPr lang="fr-CA" sz="2000" dirty="0" err="1" smtClean="0"/>
              <a:t>happened</a:t>
            </a:r>
            <a:r>
              <a:rPr lang="fr-CA" sz="2000" dirty="0" smtClean="0"/>
              <a:t>, </a:t>
            </a:r>
            <a:r>
              <a:rPr lang="fr-CA" sz="2000" dirty="0" err="1" smtClean="0"/>
              <a:t>PointCast</a:t>
            </a:r>
            <a:r>
              <a:rPr lang="fr-CA" sz="2000" dirty="0" smtClean="0"/>
              <a:t>, a </a:t>
            </a:r>
            <a:r>
              <a:rPr lang="fr-CA" sz="2000" dirty="0" err="1" smtClean="0"/>
              <a:t>glorified</a:t>
            </a:r>
            <a:r>
              <a:rPr lang="fr-CA" sz="2000" dirty="0" smtClean="0"/>
              <a:t> </a:t>
            </a:r>
            <a:r>
              <a:rPr lang="fr-CA" sz="2000" dirty="0" err="1" smtClean="0"/>
              <a:t>screensaver</a:t>
            </a:r>
            <a:r>
              <a:rPr lang="fr-CA" sz="2000" dirty="0" smtClean="0"/>
              <a:t> </a:t>
            </a:r>
            <a:r>
              <a:rPr lang="fr-CA" sz="2000" dirty="0" err="1" smtClean="0"/>
              <a:t>that</a:t>
            </a:r>
            <a:r>
              <a:rPr lang="fr-CA" sz="2000" dirty="0" smtClean="0"/>
              <a:t> </a:t>
            </a:r>
            <a:r>
              <a:rPr lang="fr-CA" sz="2000" dirty="0" err="1" smtClean="0"/>
              <a:t>could</a:t>
            </a:r>
            <a:r>
              <a:rPr lang="fr-CA" sz="2000" dirty="0" smtClean="0"/>
              <a:t> </a:t>
            </a:r>
            <a:r>
              <a:rPr lang="fr-CA" sz="2000" dirty="0" err="1" smtClean="0"/>
              <a:t>inadvertently</a:t>
            </a:r>
            <a:r>
              <a:rPr lang="fr-CA" sz="2000" dirty="0" smtClean="0"/>
              <a:t> </a:t>
            </a:r>
            <a:r>
              <a:rPr lang="fr-CA" sz="2000" dirty="0" err="1" smtClean="0"/>
              <a:t>bring</a:t>
            </a:r>
            <a:r>
              <a:rPr lang="fr-CA" sz="2000" dirty="0" smtClean="0"/>
              <a:t> </a:t>
            </a:r>
            <a:r>
              <a:rPr lang="fr-CA" sz="2000" dirty="0" err="1" smtClean="0"/>
              <a:t>your</a:t>
            </a:r>
            <a:r>
              <a:rPr lang="fr-CA" sz="2000" dirty="0" smtClean="0"/>
              <a:t> </a:t>
            </a:r>
            <a:r>
              <a:rPr lang="fr-CA" sz="2000" dirty="0" err="1" smtClean="0"/>
              <a:t>corporate</a:t>
            </a:r>
            <a:r>
              <a:rPr lang="fr-CA" sz="2000" dirty="0" smtClean="0"/>
              <a:t> network to </a:t>
            </a:r>
            <a:r>
              <a:rPr lang="fr-CA" sz="2000" dirty="0" err="1" smtClean="0"/>
              <a:t>its</a:t>
            </a:r>
            <a:r>
              <a:rPr lang="fr-CA" sz="2000" dirty="0" smtClean="0"/>
              <a:t> </a:t>
            </a:r>
            <a:r>
              <a:rPr lang="fr-CA" sz="2000" dirty="0" err="1" smtClean="0"/>
              <a:t>knees</a:t>
            </a:r>
            <a:r>
              <a:rPr lang="fr-CA" sz="2000" dirty="0" smtClean="0"/>
              <a:t>, </a:t>
            </a:r>
            <a:r>
              <a:rPr lang="fr-CA" sz="2000" dirty="0" err="1" smtClean="0"/>
              <a:t>quickly</a:t>
            </a:r>
            <a:r>
              <a:rPr lang="fr-CA" sz="2000" dirty="0" smtClean="0"/>
              <a:t> </a:t>
            </a:r>
            <a:r>
              <a:rPr lang="fr-CA" sz="2000" dirty="0" err="1" smtClean="0"/>
              <a:t>imploded</a:t>
            </a:r>
            <a:r>
              <a:rPr lang="fr-CA" sz="2000" dirty="0" smtClean="0"/>
              <a:t>, </a:t>
            </a:r>
            <a:r>
              <a:rPr lang="fr-CA" sz="2000" dirty="0" err="1" smtClean="0"/>
              <a:t>taking</a:t>
            </a:r>
            <a:r>
              <a:rPr lang="fr-CA" sz="2000" dirty="0" smtClean="0"/>
              <a:t> push </a:t>
            </a:r>
            <a:r>
              <a:rPr lang="fr-CA" sz="2000" dirty="0" err="1" smtClean="0"/>
              <a:t>with</a:t>
            </a:r>
            <a:r>
              <a:rPr lang="fr-CA" sz="2000" dirty="0" smtClean="0"/>
              <a:t> </a:t>
            </a:r>
            <a:r>
              <a:rPr lang="fr-CA" sz="2000" dirty="0" err="1" smtClean="0"/>
              <a:t>it</a:t>
            </a:r>
            <a:r>
              <a:rPr lang="fr-CA" sz="2000" dirty="0" smtClean="0"/>
              <a:t>. But </a:t>
            </a:r>
            <a:r>
              <a:rPr lang="fr-CA" sz="2000" dirty="0" err="1" smtClean="0"/>
              <a:t>just</a:t>
            </a:r>
            <a:r>
              <a:rPr lang="fr-CA" sz="2000" dirty="0" smtClean="0"/>
              <a:t> as Web 2.0 </a:t>
            </a:r>
            <a:r>
              <a:rPr lang="fr-CA" sz="2000" dirty="0" err="1" smtClean="0"/>
              <a:t>is</a:t>
            </a:r>
            <a:r>
              <a:rPr lang="fr-CA" sz="2000" dirty="0" smtClean="0"/>
              <a:t> </a:t>
            </a:r>
            <a:r>
              <a:rPr lang="fr-CA" sz="2000" dirty="0" err="1" smtClean="0"/>
              <a:t>simply</a:t>
            </a:r>
            <a:r>
              <a:rPr lang="fr-CA" sz="2000" dirty="0" smtClean="0"/>
              <a:t> Web 1.0 </a:t>
            </a:r>
            <a:r>
              <a:rPr lang="fr-CA" sz="2000" dirty="0" err="1" smtClean="0"/>
              <a:t>that</a:t>
            </a:r>
            <a:r>
              <a:rPr lang="fr-CA" sz="2000" dirty="0" smtClean="0"/>
              <a:t> </a:t>
            </a:r>
            <a:r>
              <a:rPr lang="fr-CA" sz="2000" dirty="0" err="1" smtClean="0"/>
              <a:t>works</a:t>
            </a:r>
            <a:r>
              <a:rPr lang="fr-CA" sz="2000" dirty="0" smtClean="0"/>
              <a:t>, the </a:t>
            </a:r>
            <a:r>
              <a:rPr lang="fr-CA" sz="2000" dirty="0" err="1" smtClean="0"/>
              <a:t>idea</a:t>
            </a:r>
            <a:r>
              <a:rPr lang="fr-CA" sz="2000" dirty="0" smtClean="0"/>
              <a:t> has come </a:t>
            </a:r>
            <a:r>
              <a:rPr lang="fr-CA" sz="2000" dirty="0" err="1" smtClean="0"/>
              <a:t>around</a:t>
            </a:r>
            <a:r>
              <a:rPr lang="fr-CA" sz="2000" dirty="0" smtClean="0"/>
              <a:t> </a:t>
            </a:r>
            <a:r>
              <a:rPr lang="fr-CA" sz="2000" dirty="0" err="1" smtClean="0"/>
              <a:t>again</a:t>
            </a:r>
            <a:r>
              <a:rPr lang="fr-CA" sz="2000" dirty="0" smtClean="0"/>
              <a:t>. </a:t>
            </a:r>
            <a:r>
              <a:rPr lang="fr-CA" sz="2000" dirty="0" err="1" smtClean="0"/>
              <a:t>Those</a:t>
            </a:r>
            <a:r>
              <a:rPr lang="fr-CA" sz="2000" dirty="0" smtClean="0"/>
              <a:t> push concepts have </a:t>
            </a:r>
            <a:r>
              <a:rPr lang="fr-CA" sz="2000" dirty="0" err="1" smtClean="0"/>
              <a:t>now</a:t>
            </a:r>
            <a:r>
              <a:rPr lang="fr-CA" sz="2000" dirty="0" smtClean="0"/>
              <a:t> </a:t>
            </a:r>
            <a:r>
              <a:rPr lang="fr-CA" sz="2000" dirty="0" err="1" smtClean="0"/>
              <a:t>reappeared</a:t>
            </a:r>
            <a:r>
              <a:rPr lang="fr-CA" sz="2000" dirty="0" smtClean="0"/>
              <a:t> as APIs, </a:t>
            </a:r>
            <a:r>
              <a:rPr lang="fr-CA" sz="2000" dirty="0" err="1" smtClean="0"/>
              <a:t>apps</a:t>
            </a:r>
            <a:r>
              <a:rPr lang="fr-CA" sz="2000" dirty="0" smtClean="0"/>
              <a:t>, and the </a:t>
            </a:r>
            <a:r>
              <a:rPr lang="fr-CA" sz="2000" dirty="0" err="1" smtClean="0"/>
              <a:t>smartphone</a:t>
            </a:r>
            <a:r>
              <a:rPr lang="fr-CA" sz="2000" dirty="0" smtClean="0"/>
              <a:t>. And </a:t>
            </a:r>
            <a:r>
              <a:rPr lang="fr-CA" sz="2000" dirty="0" err="1" smtClean="0"/>
              <a:t>this</a:t>
            </a:r>
            <a:r>
              <a:rPr lang="fr-CA" sz="2000" dirty="0" smtClean="0"/>
              <a:t> time </a:t>
            </a:r>
            <a:r>
              <a:rPr lang="fr-CA" sz="2000" dirty="0" err="1" smtClean="0"/>
              <a:t>we</a:t>
            </a:r>
            <a:r>
              <a:rPr lang="fr-CA" sz="2000" dirty="0" smtClean="0"/>
              <a:t> have Apple and the </a:t>
            </a:r>
            <a:r>
              <a:rPr lang="fr-CA" sz="2000" dirty="0" err="1" smtClean="0"/>
              <a:t>iPhone/iPad</a:t>
            </a:r>
            <a:r>
              <a:rPr lang="fr-CA" sz="2000" dirty="0" smtClean="0"/>
              <a:t> </a:t>
            </a:r>
            <a:r>
              <a:rPr lang="fr-CA" sz="2000" dirty="0" err="1" smtClean="0"/>
              <a:t>juggernaut</a:t>
            </a:r>
            <a:r>
              <a:rPr lang="fr-CA" sz="2000" dirty="0" smtClean="0"/>
              <a:t> </a:t>
            </a:r>
            <a:r>
              <a:rPr lang="fr-CA" sz="2000" dirty="0" err="1" smtClean="0"/>
              <a:t>leading</a:t>
            </a:r>
            <a:r>
              <a:rPr lang="fr-CA" sz="2000" dirty="0" smtClean="0"/>
              <a:t> the </a:t>
            </a:r>
            <a:r>
              <a:rPr lang="fr-CA" sz="2000" dirty="0" err="1" smtClean="0"/>
              <a:t>way</a:t>
            </a:r>
            <a:r>
              <a:rPr lang="fr-CA" sz="2000" dirty="0" smtClean="0"/>
              <a:t>, </a:t>
            </a:r>
            <a:r>
              <a:rPr lang="fr-CA" sz="2000" dirty="0" err="1" smtClean="0"/>
              <a:t>with</a:t>
            </a:r>
            <a:r>
              <a:rPr lang="fr-CA" sz="2000" dirty="0" smtClean="0"/>
              <a:t> </a:t>
            </a:r>
            <a:r>
              <a:rPr lang="fr-CA" sz="2000" dirty="0" err="1" smtClean="0"/>
              <a:t>tens</a:t>
            </a:r>
            <a:r>
              <a:rPr lang="fr-CA" sz="2000" dirty="0" smtClean="0"/>
              <a:t> of millions of </a:t>
            </a:r>
            <a:r>
              <a:rPr lang="fr-CA" sz="2000" dirty="0" err="1" smtClean="0"/>
              <a:t>consumers</a:t>
            </a:r>
            <a:r>
              <a:rPr lang="fr-CA" sz="2000" dirty="0" smtClean="0"/>
              <a:t> </a:t>
            </a:r>
            <a:r>
              <a:rPr lang="fr-CA" sz="2000" dirty="0" err="1" smtClean="0"/>
              <a:t>already</a:t>
            </a:r>
            <a:r>
              <a:rPr lang="fr-CA" sz="2000" dirty="0" smtClean="0"/>
              <a:t> </a:t>
            </a:r>
            <a:r>
              <a:rPr lang="fr-CA" sz="2000" dirty="0" err="1" smtClean="0"/>
              <a:t>voting</a:t>
            </a:r>
            <a:r>
              <a:rPr lang="fr-CA" sz="2000" dirty="0" smtClean="0"/>
              <a:t> </a:t>
            </a:r>
            <a:r>
              <a:rPr lang="fr-CA" sz="2000" dirty="0" err="1" smtClean="0"/>
              <a:t>with</a:t>
            </a:r>
            <a:r>
              <a:rPr lang="fr-CA" sz="2000" dirty="0" smtClean="0"/>
              <a:t> </a:t>
            </a:r>
            <a:r>
              <a:rPr lang="fr-CA" sz="2000" dirty="0" err="1" smtClean="0"/>
              <a:t>their</a:t>
            </a:r>
            <a:r>
              <a:rPr lang="fr-CA" sz="2000" dirty="0" smtClean="0"/>
              <a:t> </a:t>
            </a:r>
            <a:r>
              <a:rPr lang="fr-CA" sz="2000" dirty="0" err="1" smtClean="0"/>
              <a:t>wallets</a:t>
            </a:r>
            <a:r>
              <a:rPr lang="fr-CA" sz="2000" dirty="0" smtClean="0"/>
              <a:t> for an </a:t>
            </a:r>
            <a:r>
              <a:rPr lang="fr-CA" sz="2000" dirty="0" err="1" smtClean="0"/>
              <a:t>app-led</a:t>
            </a:r>
            <a:r>
              <a:rPr lang="fr-CA" sz="2000" dirty="0" smtClean="0"/>
              <a:t> </a:t>
            </a:r>
            <a:r>
              <a:rPr lang="fr-CA" sz="2000" dirty="0" err="1" smtClean="0"/>
              <a:t>experience</a:t>
            </a:r>
            <a:r>
              <a:rPr lang="fr-CA" sz="2000" dirty="0" smtClean="0"/>
              <a:t>. This </a:t>
            </a:r>
            <a:r>
              <a:rPr lang="fr-CA" sz="2000" dirty="0" err="1" smtClean="0"/>
              <a:t>post-Web</a:t>
            </a:r>
            <a:r>
              <a:rPr lang="fr-CA" sz="2000" dirty="0" smtClean="0"/>
              <a:t> future </a:t>
            </a:r>
            <a:r>
              <a:rPr lang="fr-CA" sz="2000" dirty="0" err="1" smtClean="0"/>
              <a:t>now</a:t>
            </a:r>
            <a:r>
              <a:rPr lang="fr-CA" sz="2000" dirty="0" smtClean="0"/>
              <a:t> looks a lot more </a:t>
            </a:r>
            <a:r>
              <a:rPr lang="fr-CA" sz="2000" dirty="0" err="1" smtClean="0"/>
              <a:t>convincing</a:t>
            </a:r>
            <a:r>
              <a:rPr lang="fr-CA" sz="2000" dirty="0" smtClean="0"/>
              <a:t>. </a:t>
            </a:r>
            <a:r>
              <a:rPr lang="fr-CA" sz="2000" dirty="0" err="1" smtClean="0"/>
              <a:t>Indeed</a:t>
            </a:r>
            <a:r>
              <a:rPr lang="fr-CA" sz="2000" dirty="0" smtClean="0"/>
              <a:t>, </a:t>
            </a:r>
            <a:r>
              <a:rPr lang="fr-CA" sz="2000" dirty="0" err="1" smtClean="0"/>
              <a:t>it’s</a:t>
            </a:r>
            <a:r>
              <a:rPr lang="fr-CA" sz="2000" dirty="0" smtClean="0"/>
              <a:t> </a:t>
            </a:r>
            <a:r>
              <a:rPr lang="fr-CA" sz="2000" dirty="0" err="1" smtClean="0"/>
              <a:t>already</a:t>
            </a:r>
            <a:r>
              <a:rPr lang="fr-CA" sz="2000" dirty="0" smtClean="0"/>
              <a:t> </a:t>
            </a:r>
            <a:r>
              <a:rPr lang="fr-CA" sz="2000" dirty="0" err="1" smtClean="0"/>
              <a:t>here</a:t>
            </a:r>
            <a:r>
              <a:rPr lang="fr-CA" sz="2000" dirty="0" smtClean="0"/>
              <a:t>.</a:t>
            </a:r>
          </a:p>
          <a:p>
            <a:endParaRPr lang="fr-CA" sz="2000" dirty="0" smtClean="0"/>
          </a:p>
          <a:p>
            <a:r>
              <a:rPr lang="fr-CA" sz="2000" dirty="0" smtClean="0"/>
              <a:t>The Web </a:t>
            </a:r>
            <a:r>
              <a:rPr lang="fr-CA" sz="2000" dirty="0" err="1" smtClean="0"/>
              <a:t>is</a:t>
            </a:r>
            <a:r>
              <a:rPr lang="fr-CA" sz="2000" dirty="0" smtClean="0"/>
              <a:t>, </a:t>
            </a:r>
            <a:r>
              <a:rPr lang="fr-CA" sz="2000" dirty="0" err="1" smtClean="0"/>
              <a:t>after</a:t>
            </a:r>
            <a:r>
              <a:rPr lang="fr-CA" sz="2000" dirty="0" smtClean="0"/>
              <a:t> all, </a:t>
            </a:r>
            <a:r>
              <a:rPr lang="fr-CA" sz="2000" dirty="0" err="1" smtClean="0"/>
              <a:t>just</a:t>
            </a:r>
            <a:r>
              <a:rPr lang="fr-CA" sz="2000" dirty="0" smtClean="0"/>
              <a:t> one of </a:t>
            </a:r>
            <a:r>
              <a:rPr lang="fr-CA" sz="2000" dirty="0" err="1" smtClean="0"/>
              <a:t>many</a:t>
            </a:r>
            <a:r>
              <a:rPr lang="fr-CA" sz="2000" dirty="0" smtClean="0"/>
              <a:t> applications </a:t>
            </a:r>
            <a:r>
              <a:rPr lang="fr-CA" sz="2000" dirty="0" err="1" smtClean="0"/>
              <a:t>that</a:t>
            </a:r>
            <a:r>
              <a:rPr lang="fr-CA" sz="2000" dirty="0" smtClean="0"/>
              <a:t> </a:t>
            </a:r>
            <a:r>
              <a:rPr lang="fr-CA" sz="2000" dirty="0" err="1" smtClean="0"/>
              <a:t>exist</a:t>
            </a:r>
            <a:r>
              <a:rPr lang="fr-CA" sz="2000" dirty="0" smtClean="0"/>
              <a:t> on the Internet, </a:t>
            </a:r>
            <a:r>
              <a:rPr lang="fr-CA" sz="2000" dirty="0" err="1" smtClean="0"/>
              <a:t>which</a:t>
            </a:r>
            <a:r>
              <a:rPr lang="fr-CA" sz="2000" dirty="0" smtClean="0"/>
              <a:t> uses the IP and TCP </a:t>
            </a:r>
            <a:r>
              <a:rPr lang="fr-CA" sz="2000" dirty="0" err="1" smtClean="0"/>
              <a:t>protocols</a:t>
            </a:r>
            <a:r>
              <a:rPr lang="fr-CA" sz="2000" dirty="0" smtClean="0"/>
              <a:t> to move </a:t>
            </a:r>
            <a:r>
              <a:rPr lang="fr-CA" sz="2000" dirty="0" err="1" smtClean="0"/>
              <a:t>packets</a:t>
            </a:r>
            <a:r>
              <a:rPr lang="fr-CA" sz="2000" dirty="0" smtClean="0"/>
              <a:t> </a:t>
            </a:r>
            <a:r>
              <a:rPr lang="fr-CA" sz="2000" dirty="0" err="1" smtClean="0"/>
              <a:t>around</a:t>
            </a:r>
            <a:r>
              <a:rPr lang="fr-CA" sz="2000" dirty="0" smtClean="0"/>
              <a:t>. This architecture — not the </a:t>
            </a:r>
            <a:r>
              <a:rPr lang="fr-CA" sz="2000" dirty="0" err="1" smtClean="0"/>
              <a:t>specific</a:t>
            </a:r>
            <a:r>
              <a:rPr lang="fr-CA" sz="2000" dirty="0" smtClean="0"/>
              <a:t> applications </a:t>
            </a:r>
            <a:r>
              <a:rPr lang="fr-CA" sz="2000" dirty="0" err="1" smtClean="0"/>
              <a:t>built</a:t>
            </a:r>
            <a:r>
              <a:rPr lang="fr-CA" sz="2000" dirty="0" smtClean="0"/>
              <a:t> on top of </a:t>
            </a:r>
            <a:r>
              <a:rPr lang="fr-CA" sz="2000" dirty="0" err="1" smtClean="0"/>
              <a:t>it</a:t>
            </a:r>
            <a:r>
              <a:rPr lang="fr-CA" sz="2000" dirty="0" smtClean="0"/>
              <a:t> — </a:t>
            </a:r>
            <a:r>
              <a:rPr lang="fr-CA" sz="2000" dirty="0" err="1" smtClean="0"/>
              <a:t>is</a:t>
            </a:r>
            <a:r>
              <a:rPr lang="fr-CA" sz="2000" dirty="0" smtClean="0"/>
              <a:t> the </a:t>
            </a:r>
            <a:r>
              <a:rPr lang="fr-CA" sz="2000" dirty="0" err="1" smtClean="0"/>
              <a:t>revolution</a:t>
            </a:r>
            <a:r>
              <a:rPr lang="fr-CA" sz="2000" dirty="0" smtClean="0"/>
              <a:t>. </a:t>
            </a:r>
            <a:r>
              <a:rPr lang="fr-CA" sz="2000" dirty="0" err="1" smtClean="0"/>
              <a:t>Today</a:t>
            </a:r>
            <a:r>
              <a:rPr lang="fr-CA" sz="2000" dirty="0" smtClean="0"/>
              <a:t> the content </a:t>
            </a:r>
            <a:r>
              <a:rPr lang="fr-CA" sz="2000" dirty="0" err="1" smtClean="0"/>
              <a:t>you</a:t>
            </a:r>
            <a:r>
              <a:rPr lang="fr-CA" sz="2000" dirty="0" smtClean="0"/>
              <a:t> </a:t>
            </a:r>
            <a:r>
              <a:rPr lang="fr-CA" sz="2000" dirty="0" err="1" smtClean="0"/>
              <a:t>see</a:t>
            </a:r>
            <a:r>
              <a:rPr lang="fr-CA" sz="2000" dirty="0" smtClean="0"/>
              <a:t> in </a:t>
            </a:r>
            <a:r>
              <a:rPr lang="fr-CA" sz="2000" dirty="0" err="1" smtClean="0"/>
              <a:t>your</a:t>
            </a:r>
            <a:r>
              <a:rPr lang="fr-CA" sz="2000" dirty="0" smtClean="0"/>
              <a:t> browser — </a:t>
            </a:r>
            <a:r>
              <a:rPr lang="fr-CA" sz="2000" dirty="0" err="1" smtClean="0"/>
              <a:t>largely</a:t>
            </a:r>
            <a:r>
              <a:rPr lang="fr-CA" sz="2000" dirty="0" smtClean="0"/>
              <a:t> HTML data </a:t>
            </a:r>
            <a:r>
              <a:rPr lang="fr-CA" sz="2000" dirty="0" err="1" smtClean="0"/>
              <a:t>delivered</a:t>
            </a:r>
            <a:r>
              <a:rPr lang="fr-CA" sz="2000" dirty="0" smtClean="0"/>
              <a:t> via the http </a:t>
            </a:r>
            <a:r>
              <a:rPr lang="fr-CA" sz="2000" dirty="0" err="1" smtClean="0"/>
              <a:t>protocol</a:t>
            </a:r>
            <a:r>
              <a:rPr lang="fr-CA" sz="2000" dirty="0" smtClean="0"/>
              <a:t> on port 80 — </a:t>
            </a:r>
            <a:r>
              <a:rPr lang="fr-CA" sz="2000" dirty="0" err="1" smtClean="0"/>
              <a:t>accounts</a:t>
            </a:r>
            <a:r>
              <a:rPr lang="fr-CA" sz="2000" dirty="0" smtClean="0"/>
              <a:t> for </a:t>
            </a:r>
            <a:r>
              <a:rPr lang="fr-CA" sz="2000" dirty="0" err="1" smtClean="0"/>
              <a:t>less</a:t>
            </a:r>
            <a:r>
              <a:rPr lang="fr-CA" sz="2000" dirty="0" smtClean="0"/>
              <a:t> </a:t>
            </a:r>
            <a:r>
              <a:rPr lang="fr-CA" sz="2000" dirty="0" err="1" smtClean="0"/>
              <a:t>than</a:t>
            </a:r>
            <a:r>
              <a:rPr lang="fr-CA" sz="2000" dirty="0" smtClean="0"/>
              <a:t> a quarter of the </a:t>
            </a:r>
            <a:r>
              <a:rPr lang="fr-CA" sz="2000" dirty="0" err="1" smtClean="0"/>
              <a:t>traffic</a:t>
            </a:r>
            <a:r>
              <a:rPr lang="fr-CA" sz="2000" dirty="0" smtClean="0"/>
              <a:t> on the Internet … and </a:t>
            </a:r>
            <a:r>
              <a:rPr lang="fr-CA" sz="2000" dirty="0" err="1" smtClean="0"/>
              <a:t>it’s</a:t>
            </a:r>
            <a:r>
              <a:rPr lang="fr-CA" sz="2000" dirty="0" smtClean="0"/>
              <a:t> </a:t>
            </a:r>
            <a:r>
              <a:rPr lang="fr-CA" sz="2000" dirty="0" err="1" smtClean="0"/>
              <a:t>shrinking</a:t>
            </a:r>
            <a:r>
              <a:rPr lang="fr-CA" sz="2000" dirty="0" smtClean="0"/>
              <a:t>. The applications </a:t>
            </a:r>
            <a:r>
              <a:rPr lang="fr-CA" sz="2000" dirty="0" err="1" smtClean="0"/>
              <a:t>that</a:t>
            </a:r>
            <a:r>
              <a:rPr lang="fr-CA" sz="2000" dirty="0" smtClean="0"/>
              <a:t> </a:t>
            </a:r>
            <a:r>
              <a:rPr lang="fr-CA" sz="2000" dirty="0" err="1" smtClean="0"/>
              <a:t>account</a:t>
            </a:r>
            <a:r>
              <a:rPr lang="fr-CA" sz="2000" dirty="0" smtClean="0"/>
              <a:t> for more of the </a:t>
            </a:r>
            <a:r>
              <a:rPr lang="fr-CA" sz="2000" dirty="0" err="1" smtClean="0"/>
              <a:t>Internet’s</a:t>
            </a:r>
            <a:r>
              <a:rPr lang="fr-CA" sz="2000" dirty="0" smtClean="0"/>
              <a:t> </a:t>
            </a:r>
            <a:r>
              <a:rPr lang="fr-CA" sz="2000" dirty="0" err="1" smtClean="0"/>
              <a:t>traffic</a:t>
            </a:r>
            <a:r>
              <a:rPr lang="fr-CA" sz="2000" dirty="0" smtClean="0"/>
              <a:t> </a:t>
            </a:r>
            <a:r>
              <a:rPr lang="fr-CA" sz="2000" dirty="0" err="1" smtClean="0"/>
              <a:t>include</a:t>
            </a:r>
            <a:r>
              <a:rPr lang="fr-CA" sz="2000" dirty="0" smtClean="0"/>
              <a:t> </a:t>
            </a:r>
            <a:r>
              <a:rPr lang="fr-CA" sz="2000" dirty="0" err="1" smtClean="0"/>
              <a:t>peer-to-peer</a:t>
            </a:r>
            <a:r>
              <a:rPr lang="fr-CA" sz="2000" dirty="0" smtClean="0"/>
              <a:t> file </a:t>
            </a:r>
            <a:r>
              <a:rPr lang="fr-CA" sz="2000" dirty="0" err="1" smtClean="0"/>
              <a:t>transfers</a:t>
            </a:r>
            <a:r>
              <a:rPr lang="fr-CA" sz="2000" dirty="0" smtClean="0"/>
              <a:t>, email, </a:t>
            </a:r>
            <a:r>
              <a:rPr lang="fr-CA" sz="2000" dirty="0" err="1" smtClean="0"/>
              <a:t>company</a:t>
            </a:r>
            <a:r>
              <a:rPr lang="fr-CA" sz="2000" dirty="0" smtClean="0"/>
              <a:t> </a:t>
            </a:r>
            <a:r>
              <a:rPr lang="fr-CA" sz="2000" dirty="0" err="1" smtClean="0"/>
              <a:t>VPNs</a:t>
            </a:r>
            <a:r>
              <a:rPr lang="fr-CA" sz="2000" dirty="0" smtClean="0"/>
              <a:t>, the </a:t>
            </a:r>
            <a:r>
              <a:rPr lang="fr-CA" sz="2000" dirty="0" err="1" smtClean="0"/>
              <a:t>machine-to-machine</a:t>
            </a:r>
            <a:r>
              <a:rPr lang="fr-CA" sz="2000" dirty="0" smtClean="0"/>
              <a:t> communications of APIs, </a:t>
            </a:r>
            <a:r>
              <a:rPr lang="fr-CA" sz="2000" dirty="0" err="1" smtClean="0"/>
              <a:t>Skype</a:t>
            </a:r>
            <a:r>
              <a:rPr lang="fr-CA" sz="2000" dirty="0" smtClean="0"/>
              <a:t> calls, World of </a:t>
            </a:r>
            <a:r>
              <a:rPr lang="fr-CA" sz="2000" dirty="0" err="1" smtClean="0"/>
              <a:t>Warcraft</a:t>
            </a:r>
            <a:r>
              <a:rPr lang="fr-CA" sz="2000" dirty="0" smtClean="0"/>
              <a:t> and </a:t>
            </a:r>
            <a:r>
              <a:rPr lang="fr-CA" sz="2000" dirty="0" err="1" smtClean="0"/>
              <a:t>other</a:t>
            </a:r>
            <a:r>
              <a:rPr lang="fr-CA" sz="2000" dirty="0" smtClean="0"/>
              <a:t> online </a:t>
            </a:r>
            <a:r>
              <a:rPr lang="fr-CA" sz="2000" dirty="0" err="1" smtClean="0"/>
              <a:t>games</a:t>
            </a:r>
            <a:r>
              <a:rPr lang="fr-CA" sz="2000" dirty="0" smtClean="0"/>
              <a:t>, </a:t>
            </a:r>
            <a:r>
              <a:rPr lang="fr-CA" sz="2000" dirty="0" err="1" smtClean="0"/>
              <a:t>Xbox</a:t>
            </a:r>
            <a:r>
              <a:rPr lang="fr-CA" sz="2000" dirty="0" smtClean="0"/>
              <a:t> Live, </a:t>
            </a:r>
            <a:r>
              <a:rPr lang="fr-CA" sz="2000" dirty="0" err="1" smtClean="0"/>
              <a:t>iTunes</a:t>
            </a:r>
            <a:r>
              <a:rPr lang="fr-CA" sz="2000" dirty="0" smtClean="0"/>
              <a:t>, </a:t>
            </a:r>
            <a:r>
              <a:rPr lang="fr-CA" sz="2000" dirty="0" err="1" smtClean="0"/>
              <a:t>voice-over-IP</a:t>
            </a:r>
            <a:r>
              <a:rPr lang="fr-CA" sz="2000" dirty="0" smtClean="0"/>
              <a:t> phones, </a:t>
            </a:r>
            <a:r>
              <a:rPr lang="fr-CA" sz="2000" dirty="0" err="1" smtClean="0"/>
              <a:t>iChat</a:t>
            </a:r>
            <a:r>
              <a:rPr lang="fr-CA" sz="2000" dirty="0" smtClean="0"/>
              <a:t>, and </a:t>
            </a:r>
            <a:r>
              <a:rPr lang="fr-CA" sz="2000" dirty="0" err="1" smtClean="0"/>
              <a:t>Netflix</a:t>
            </a:r>
            <a:r>
              <a:rPr lang="fr-CA" sz="2000" dirty="0" smtClean="0"/>
              <a:t> </a:t>
            </a:r>
            <a:r>
              <a:rPr lang="fr-CA" sz="2000" dirty="0" err="1" smtClean="0"/>
              <a:t>movie</a:t>
            </a:r>
            <a:r>
              <a:rPr lang="fr-CA" sz="2000" dirty="0" smtClean="0"/>
              <a:t> streaming. </a:t>
            </a:r>
            <a:r>
              <a:rPr lang="fr-CA" sz="2000" dirty="0" err="1" smtClean="0"/>
              <a:t>Many</a:t>
            </a:r>
            <a:r>
              <a:rPr lang="fr-CA" sz="2000" dirty="0" smtClean="0"/>
              <a:t> of the </a:t>
            </a:r>
            <a:r>
              <a:rPr lang="fr-CA" sz="2000" dirty="0" err="1" smtClean="0"/>
              <a:t>newer</a:t>
            </a:r>
            <a:r>
              <a:rPr lang="fr-CA" sz="2000" dirty="0" smtClean="0"/>
              <a:t> Net applications are </a:t>
            </a:r>
            <a:r>
              <a:rPr lang="fr-CA" sz="2000" dirty="0" err="1" smtClean="0"/>
              <a:t>closed</a:t>
            </a:r>
            <a:r>
              <a:rPr lang="fr-CA" sz="2000" dirty="0" smtClean="0"/>
              <a:t>, </a:t>
            </a:r>
            <a:r>
              <a:rPr lang="fr-CA" sz="2000" dirty="0" err="1" smtClean="0"/>
              <a:t>often</a:t>
            </a:r>
            <a:r>
              <a:rPr lang="fr-CA" sz="2000" dirty="0" smtClean="0"/>
              <a:t> </a:t>
            </a:r>
            <a:r>
              <a:rPr lang="fr-CA" sz="2000" dirty="0" err="1" smtClean="0"/>
              <a:t>proprietary</a:t>
            </a:r>
            <a:r>
              <a:rPr lang="fr-CA" sz="2000" dirty="0" smtClean="0"/>
              <a:t>, networks.</a:t>
            </a:r>
          </a:p>
          <a:p>
            <a:endParaRPr lang="fr-CA" sz="2000" dirty="0" smtClean="0"/>
          </a:p>
          <a:p>
            <a:r>
              <a:rPr lang="fr-CA" sz="2000" dirty="0" smtClean="0"/>
              <a:t>And the shift </a:t>
            </a:r>
            <a:r>
              <a:rPr lang="fr-CA" sz="2000" dirty="0" err="1" smtClean="0"/>
              <a:t>is</a:t>
            </a:r>
            <a:r>
              <a:rPr lang="fr-CA" sz="2000" dirty="0" smtClean="0"/>
              <a:t> </a:t>
            </a:r>
            <a:r>
              <a:rPr lang="fr-CA" sz="2000" dirty="0" err="1" smtClean="0"/>
              <a:t>only</a:t>
            </a:r>
            <a:r>
              <a:rPr lang="fr-CA" sz="2000" dirty="0" smtClean="0"/>
              <a:t> </a:t>
            </a:r>
            <a:r>
              <a:rPr lang="fr-CA" sz="2000" dirty="0" err="1" smtClean="0"/>
              <a:t>accelerating</a:t>
            </a:r>
            <a:r>
              <a:rPr lang="fr-CA" sz="2000" dirty="0" smtClean="0"/>
              <a:t>. </a:t>
            </a:r>
            <a:r>
              <a:rPr lang="fr-CA" sz="2000" dirty="0" err="1" smtClean="0"/>
              <a:t>Within</a:t>
            </a:r>
            <a:r>
              <a:rPr lang="fr-CA" sz="2000" dirty="0" smtClean="0"/>
              <a:t> five </a:t>
            </a:r>
            <a:r>
              <a:rPr lang="fr-CA" sz="2000" dirty="0" err="1" smtClean="0"/>
              <a:t>years</a:t>
            </a:r>
            <a:r>
              <a:rPr lang="fr-CA" sz="2000" dirty="0" smtClean="0"/>
              <a:t>, Morgan Stanley </a:t>
            </a:r>
            <a:r>
              <a:rPr lang="fr-CA" sz="2000" dirty="0" err="1" smtClean="0"/>
              <a:t>projects</a:t>
            </a:r>
            <a:r>
              <a:rPr lang="fr-CA" sz="2000" dirty="0" smtClean="0"/>
              <a:t>, the </a:t>
            </a:r>
            <a:r>
              <a:rPr lang="fr-CA" sz="2000" dirty="0" err="1" smtClean="0"/>
              <a:t>number</a:t>
            </a:r>
            <a:r>
              <a:rPr lang="fr-CA" sz="2000" dirty="0" smtClean="0"/>
              <a:t> of </a:t>
            </a:r>
            <a:r>
              <a:rPr lang="fr-CA" sz="2000" dirty="0" err="1" smtClean="0"/>
              <a:t>users</a:t>
            </a:r>
            <a:r>
              <a:rPr lang="fr-CA" sz="2000" dirty="0" smtClean="0"/>
              <a:t> </a:t>
            </a:r>
            <a:r>
              <a:rPr lang="fr-CA" sz="2000" dirty="0" err="1" smtClean="0"/>
              <a:t>accessing</a:t>
            </a:r>
            <a:r>
              <a:rPr lang="fr-CA" sz="2000" dirty="0" smtClean="0"/>
              <a:t> the Net </a:t>
            </a:r>
            <a:r>
              <a:rPr lang="fr-CA" sz="2000" dirty="0" err="1" smtClean="0"/>
              <a:t>from</a:t>
            </a:r>
            <a:r>
              <a:rPr lang="fr-CA" sz="2000" dirty="0" smtClean="0"/>
              <a:t> mobile </a:t>
            </a:r>
            <a:r>
              <a:rPr lang="fr-CA" sz="2000" dirty="0" err="1" smtClean="0"/>
              <a:t>devices</a:t>
            </a:r>
            <a:r>
              <a:rPr lang="fr-CA" sz="2000" dirty="0" smtClean="0"/>
              <a:t> </a:t>
            </a:r>
            <a:r>
              <a:rPr lang="fr-CA" sz="2000" dirty="0" err="1" smtClean="0"/>
              <a:t>will</a:t>
            </a:r>
            <a:r>
              <a:rPr lang="fr-CA" sz="2000" dirty="0" smtClean="0"/>
              <a:t> </a:t>
            </a:r>
            <a:r>
              <a:rPr lang="fr-CA" sz="2000" dirty="0" err="1" smtClean="0"/>
              <a:t>surpass</a:t>
            </a:r>
            <a:r>
              <a:rPr lang="fr-CA" sz="2000" dirty="0" smtClean="0"/>
              <a:t> the </a:t>
            </a:r>
            <a:r>
              <a:rPr lang="fr-CA" sz="2000" dirty="0" err="1" smtClean="0"/>
              <a:t>number</a:t>
            </a:r>
            <a:r>
              <a:rPr lang="fr-CA" sz="2000" dirty="0" smtClean="0"/>
              <a:t> </a:t>
            </a:r>
            <a:r>
              <a:rPr lang="fr-CA" sz="2000" dirty="0" err="1" smtClean="0"/>
              <a:t>who</a:t>
            </a:r>
            <a:r>
              <a:rPr lang="fr-CA" sz="2000" dirty="0" smtClean="0"/>
              <a:t> </a:t>
            </a:r>
            <a:r>
              <a:rPr lang="fr-CA" sz="2000" dirty="0" err="1" smtClean="0"/>
              <a:t>access</a:t>
            </a:r>
            <a:r>
              <a:rPr lang="fr-CA" sz="2000" dirty="0" smtClean="0"/>
              <a:t> </a:t>
            </a:r>
            <a:r>
              <a:rPr lang="fr-CA" sz="2000" dirty="0" err="1" smtClean="0"/>
              <a:t>it</a:t>
            </a:r>
            <a:r>
              <a:rPr lang="fr-CA" sz="2000" dirty="0" smtClean="0"/>
              <a:t> </a:t>
            </a:r>
            <a:r>
              <a:rPr lang="fr-CA" sz="2000" dirty="0" err="1" smtClean="0"/>
              <a:t>from</a:t>
            </a:r>
            <a:r>
              <a:rPr lang="fr-CA" sz="2000" dirty="0" smtClean="0"/>
              <a:t> </a:t>
            </a:r>
            <a:r>
              <a:rPr lang="fr-CA" sz="2000" dirty="0" err="1" smtClean="0"/>
              <a:t>PCs</a:t>
            </a:r>
            <a:r>
              <a:rPr lang="fr-CA" sz="2000" dirty="0" smtClean="0"/>
              <a:t>. </a:t>
            </a:r>
            <a:r>
              <a:rPr lang="fr-CA" sz="2000" dirty="0" err="1" smtClean="0"/>
              <a:t>Because</a:t>
            </a:r>
            <a:r>
              <a:rPr lang="fr-CA" sz="2000" dirty="0" smtClean="0"/>
              <a:t> the </a:t>
            </a:r>
            <a:r>
              <a:rPr lang="fr-CA" sz="2000" dirty="0" err="1" smtClean="0"/>
              <a:t>screens</a:t>
            </a:r>
            <a:r>
              <a:rPr lang="fr-CA" sz="2000" dirty="0" smtClean="0"/>
              <a:t> are </a:t>
            </a:r>
            <a:r>
              <a:rPr lang="fr-CA" sz="2000" dirty="0" err="1" smtClean="0"/>
              <a:t>smaller</a:t>
            </a:r>
            <a:r>
              <a:rPr lang="fr-CA" sz="2000" dirty="0" smtClean="0"/>
              <a:t>, </a:t>
            </a:r>
            <a:r>
              <a:rPr lang="fr-CA" sz="2000" dirty="0" err="1" smtClean="0"/>
              <a:t>such</a:t>
            </a:r>
            <a:r>
              <a:rPr lang="fr-CA" sz="2000" dirty="0" smtClean="0"/>
              <a:t> mobile </a:t>
            </a:r>
            <a:r>
              <a:rPr lang="fr-CA" sz="2000" dirty="0" err="1" smtClean="0"/>
              <a:t>traffic</a:t>
            </a:r>
            <a:r>
              <a:rPr lang="fr-CA" sz="2000" dirty="0" smtClean="0"/>
              <a:t> tends to </a:t>
            </a:r>
            <a:r>
              <a:rPr lang="fr-CA" sz="2000" dirty="0" err="1" smtClean="0"/>
              <a:t>be</a:t>
            </a:r>
            <a:r>
              <a:rPr lang="fr-CA" sz="2000" dirty="0" smtClean="0"/>
              <a:t> </a:t>
            </a:r>
            <a:r>
              <a:rPr lang="fr-CA" sz="2000" dirty="0" err="1" smtClean="0"/>
              <a:t>driven</a:t>
            </a:r>
            <a:r>
              <a:rPr lang="fr-CA" sz="2000" dirty="0" smtClean="0"/>
              <a:t> by </a:t>
            </a:r>
            <a:r>
              <a:rPr lang="fr-CA" sz="2000" dirty="0" err="1" smtClean="0"/>
              <a:t>specialty</a:t>
            </a:r>
            <a:r>
              <a:rPr lang="fr-CA" sz="2000" dirty="0" smtClean="0"/>
              <a:t> software, </a:t>
            </a:r>
            <a:r>
              <a:rPr lang="fr-CA" sz="2000" dirty="0" err="1" smtClean="0"/>
              <a:t>mostly</a:t>
            </a:r>
            <a:r>
              <a:rPr lang="fr-CA" sz="2000" dirty="0" smtClean="0"/>
              <a:t> </a:t>
            </a:r>
            <a:r>
              <a:rPr lang="fr-CA" sz="2000" dirty="0" err="1" smtClean="0"/>
              <a:t>apps</a:t>
            </a:r>
            <a:r>
              <a:rPr lang="fr-CA" sz="2000" dirty="0" smtClean="0"/>
              <a:t>, </a:t>
            </a:r>
            <a:r>
              <a:rPr lang="fr-CA" sz="2000" dirty="0" err="1" smtClean="0"/>
              <a:t>designed</a:t>
            </a:r>
            <a:r>
              <a:rPr lang="fr-CA" sz="2000" dirty="0" smtClean="0"/>
              <a:t> for a single </a:t>
            </a:r>
            <a:r>
              <a:rPr lang="fr-CA" sz="2000" dirty="0" err="1" smtClean="0"/>
              <a:t>purpose</a:t>
            </a:r>
            <a:r>
              <a:rPr lang="fr-CA" sz="2000" dirty="0" smtClean="0"/>
              <a:t>. For the </a:t>
            </a:r>
            <a:r>
              <a:rPr lang="fr-CA" sz="2000" dirty="0" err="1" smtClean="0"/>
              <a:t>sake</a:t>
            </a:r>
            <a:r>
              <a:rPr lang="fr-CA" sz="2000" dirty="0" smtClean="0"/>
              <a:t> of the </a:t>
            </a:r>
            <a:r>
              <a:rPr lang="fr-CA" sz="2000" dirty="0" err="1" smtClean="0"/>
              <a:t>optimized</a:t>
            </a:r>
            <a:r>
              <a:rPr lang="fr-CA" sz="2000" dirty="0" smtClean="0"/>
              <a:t> </a:t>
            </a:r>
            <a:r>
              <a:rPr lang="fr-CA" sz="2000" dirty="0" err="1" smtClean="0"/>
              <a:t>experience</a:t>
            </a:r>
            <a:r>
              <a:rPr lang="fr-CA" sz="2000" dirty="0" smtClean="0"/>
              <a:t> on mobile </a:t>
            </a:r>
            <a:r>
              <a:rPr lang="fr-CA" sz="2000" dirty="0" err="1" smtClean="0"/>
              <a:t>devices</a:t>
            </a:r>
            <a:r>
              <a:rPr lang="fr-CA" sz="2000" dirty="0" smtClean="0"/>
              <a:t>, </a:t>
            </a:r>
            <a:r>
              <a:rPr lang="fr-CA" sz="2000" dirty="0" err="1" smtClean="0"/>
              <a:t>users</a:t>
            </a:r>
            <a:r>
              <a:rPr lang="fr-CA" sz="2000" dirty="0" smtClean="0"/>
              <a:t> </a:t>
            </a:r>
            <a:r>
              <a:rPr lang="fr-CA" sz="2000" dirty="0" err="1" smtClean="0"/>
              <a:t>forgo</a:t>
            </a:r>
            <a:r>
              <a:rPr lang="fr-CA" sz="2000" dirty="0" smtClean="0"/>
              <a:t> the </a:t>
            </a:r>
            <a:r>
              <a:rPr lang="fr-CA" sz="2000" dirty="0" err="1" smtClean="0"/>
              <a:t>general-purpose</a:t>
            </a:r>
            <a:r>
              <a:rPr lang="fr-CA" sz="2000" dirty="0" smtClean="0"/>
              <a:t> browser. </a:t>
            </a:r>
            <a:r>
              <a:rPr lang="fr-CA" sz="2000" dirty="0" err="1" smtClean="0"/>
              <a:t>They</a:t>
            </a:r>
            <a:r>
              <a:rPr lang="fr-CA" sz="2000" dirty="0" smtClean="0"/>
              <a:t> use the Net, but not the Web. </a:t>
            </a:r>
            <a:r>
              <a:rPr lang="fr-CA" sz="2000" dirty="0" err="1" smtClean="0"/>
              <a:t>Fast</a:t>
            </a:r>
            <a:r>
              <a:rPr lang="fr-CA" sz="2000" dirty="0" smtClean="0"/>
              <a:t> beats flexible.</a:t>
            </a:r>
          </a:p>
          <a:p>
            <a:endParaRPr lang="fr-CA" sz="2000" dirty="0" smtClean="0"/>
          </a:p>
          <a:p>
            <a:r>
              <a:rPr lang="fr-CA" sz="2000" dirty="0" smtClean="0"/>
              <a:t>This </a:t>
            </a:r>
            <a:r>
              <a:rPr lang="fr-CA" sz="2000" dirty="0" err="1" smtClean="0"/>
              <a:t>was</a:t>
            </a:r>
            <a:r>
              <a:rPr lang="fr-CA" sz="2000" dirty="0" smtClean="0"/>
              <a:t> all </a:t>
            </a:r>
            <a:r>
              <a:rPr lang="fr-CA" sz="2000" dirty="0" err="1" smtClean="0"/>
              <a:t>inevitable</a:t>
            </a:r>
            <a:r>
              <a:rPr lang="fr-CA" sz="2000" dirty="0" smtClean="0"/>
              <a:t>. It </a:t>
            </a:r>
            <a:r>
              <a:rPr lang="fr-CA" sz="2000" dirty="0" err="1" smtClean="0"/>
              <a:t>is</a:t>
            </a:r>
            <a:r>
              <a:rPr lang="fr-CA" sz="2000" dirty="0" smtClean="0"/>
              <a:t> the cycle of </a:t>
            </a:r>
            <a:r>
              <a:rPr lang="fr-CA" sz="2000" dirty="0" err="1" smtClean="0"/>
              <a:t>capitalism</a:t>
            </a:r>
            <a:r>
              <a:rPr lang="fr-CA" sz="2000" dirty="0" smtClean="0"/>
              <a:t>. The story of </a:t>
            </a:r>
            <a:r>
              <a:rPr lang="fr-CA" sz="2000" dirty="0" err="1" smtClean="0"/>
              <a:t>industrial</a:t>
            </a:r>
            <a:r>
              <a:rPr lang="fr-CA" sz="2000" dirty="0" smtClean="0"/>
              <a:t> </a:t>
            </a:r>
            <a:r>
              <a:rPr lang="fr-CA" sz="2000" dirty="0" err="1" smtClean="0"/>
              <a:t>revolutions</a:t>
            </a:r>
            <a:r>
              <a:rPr lang="fr-CA" sz="2000" dirty="0" smtClean="0"/>
              <a:t>, </a:t>
            </a:r>
            <a:r>
              <a:rPr lang="fr-CA" sz="2000" dirty="0" err="1" smtClean="0"/>
              <a:t>after</a:t>
            </a:r>
            <a:r>
              <a:rPr lang="fr-CA" sz="2000" dirty="0" smtClean="0"/>
              <a:t> all, </a:t>
            </a:r>
            <a:r>
              <a:rPr lang="fr-CA" sz="2000" dirty="0" err="1" smtClean="0"/>
              <a:t>is</a:t>
            </a:r>
            <a:r>
              <a:rPr lang="fr-CA" sz="2000" dirty="0" smtClean="0"/>
              <a:t> a story of </a:t>
            </a:r>
            <a:r>
              <a:rPr lang="fr-CA" sz="2000" dirty="0" err="1" smtClean="0"/>
              <a:t>battles</a:t>
            </a:r>
            <a:r>
              <a:rPr lang="fr-CA" sz="2000" dirty="0" smtClean="0"/>
              <a:t> over control. A </a:t>
            </a:r>
            <a:r>
              <a:rPr lang="fr-CA" sz="2000" dirty="0" err="1" smtClean="0"/>
              <a:t>technology</a:t>
            </a:r>
            <a:r>
              <a:rPr lang="fr-CA" sz="2000" dirty="0" smtClean="0"/>
              <a:t> </a:t>
            </a:r>
            <a:r>
              <a:rPr lang="fr-CA" sz="2000" dirty="0" err="1" smtClean="0"/>
              <a:t>is</a:t>
            </a:r>
            <a:r>
              <a:rPr lang="fr-CA" sz="2000" dirty="0" smtClean="0"/>
              <a:t> </a:t>
            </a:r>
            <a:r>
              <a:rPr lang="fr-CA" sz="2000" dirty="0" err="1" smtClean="0"/>
              <a:t>invented</a:t>
            </a:r>
            <a:r>
              <a:rPr lang="fr-CA" sz="2000" dirty="0" smtClean="0"/>
              <a:t>, </a:t>
            </a:r>
            <a:r>
              <a:rPr lang="fr-CA" sz="2000" dirty="0" err="1" smtClean="0"/>
              <a:t>it</a:t>
            </a:r>
            <a:r>
              <a:rPr lang="fr-CA" sz="2000" dirty="0" smtClean="0"/>
              <a:t> </a:t>
            </a:r>
            <a:r>
              <a:rPr lang="fr-CA" sz="2000" dirty="0" err="1" smtClean="0"/>
              <a:t>spreads</a:t>
            </a:r>
            <a:r>
              <a:rPr lang="fr-CA" sz="2000" dirty="0" smtClean="0"/>
              <a:t>, a </a:t>
            </a:r>
            <a:r>
              <a:rPr lang="fr-CA" sz="2000" dirty="0" err="1" smtClean="0"/>
              <a:t>thousand</a:t>
            </a:r>
            <a:r>
              <a:rPr lang="fr-CA" sz="2000" dirty="0" smtClean="0"/>
              <a:t> </a:t>
            </a:r>
            <a:r>
              <a:rPr lang="fr-CA" sz="2000" dirty="0" err="1" smtClean="0"/>
              <a:t>flowers</a:t>
            </a:r>
            <a:r>
              <a:rPr lang="fr-CA" sz="2000" dirty="0" smtClean="0"/>
              <a:t> bloom, and </a:t>
            </a:r>
            <a:r>
              <a:rPr lang="fr-CA" sz="2000" dirty="0" err="1" smtClean="0"/>
              <a:t>then</a:t>
            </a:r>
            <a:r>
              <a:rPr lang="fr-CA" sz="2000" dirty="0" smtClean="0"/>
              <a:t> </a:t>
            </a:r>
            <a:r>
              <a:rPr lang="fr-CA" sz="2000" dirty="0" err="1" smtClean="0"/>
              <a:t>someone</a:t>
            </a:r>
            <a:r>
              <a:rPr lang="fr-CA" sz="2000" dirty="0" smtClean="0"/>
              <a:t> </a:t>
            </a:r>
            <a:r>
              <a:rPr lang="fr-CA" sz="2000" dirty="0" err="1" smtClean="0"/>
              <a:t>finds</a:t>
            </a:r>
            <a:r>
              <a:rPr lang="fr-CA" sz="2000" dirty="0" smtClean="0"/>
              <a:t> a </a:t>
            </a:r>
            <a:r>
              <a:rPr lang="fr-CA" sz="2000" dirty="0" err="1" smtClean="0"/>
              <a:t>way</a:t>
            </a:r>
            <a:r>
              <a:rPr lang="fr-CA" sz="2000" dirty="0" smtClean="0"/>
              <a:t> to </a:t>
            </a:r>
            <a:r>
              <a:rPr lang="fr-CA" sz="2000" dirty="0" err="1" smtClean="0"/>
              <a:t>own</a:t>
            </a:r>
            <a:r>
              <a:rPr lang="fr-CA" sz="2000" dirty="0" smtClean="0"/>
              <a:t> </a:t>
            </a:r>
            <a:r>
              <a:rPr lang="fr-CA" sz="2000" dirty="0" err="1" smtClean="0"/>
              <a:t>it</a:t>
            </a:r>
            <a:r>
              <a:rPr lang="fr-CA" sz="2000" dirty="0" smtClean="0"/>
              <a:t>, </a:t>
            </a:r>
            <a:r>
              <a:rPr lang="fr-CA" sz="2000" dirty="0" err="1" smtClean="0"/>
              <a:t>locking</a:t>
            </a:r>
            <a:r>
              <a:rPr lang="fr-CA" sz="2000" dirty="0" smtClean="0"/>
              <a:t> out </a:t>
            </a:r>
            <a:r>
              <a:rPr lang="fr-CA" sz="2000" dirty="0" err="1" smtClean="0"/>
              <a:t>others</a:t>
            </a:r>
            <a:r>
              <a:rPr lang="fr-CA" sz="2000" dirty="0" smtClean="0"/>
              <a:t>. It </a:t>
            </a:r>
            <a:r>
              <a:rPr lang="fr-CA" sz="2000" dirty="0" err="1" smtClean="0"/>
              <a:t>happens</a:t>
            </a:r>
            <a:r>
              <a:rPr lang="fr-CA" sz="2000" dirty="0" smtClean="0"/>
              <a:t> </a:t>
            </a:r>
            <a:r>
              <a:rPr lang="fr-CA" sz="2000" dirty="0" err="1" smtClean="0"/>
              <a:t>every</a:t>
            </a:r>
            <a:r>
              <a:rPr lang="fr-CA" sz="2000" dirty="0" smtClean="0"/>
              <a:t> time.</a:t>
            </a:r>
          </a:p>
          <a:p>
            <a:endParaRPr lang="fr-CA" sz="2000" dirty="0" smtClean="0"/>
          </a:p>
          <a:p>
            <a:r>
              <a:rPr lang="fr-CA" sz="2000" dirty="0" err="1" smtClean="0"/>
              <a:t>Take</a:t>
            </a:r>
            <a:r>
              <a:rPr lang="fr-CA" sz="2000" dirty="0" smtClean="0"/>
              <a:t> </a:t>
            </a:r>
            <a:r>
              <a:rPr lang="fr-CA" sz="2000" dirty="0" err="1" smtClean="0"/>
              <a:t>railroads</a:t>
            </a:r>
            <a:r>
              <a:rPr lang="fr-CA" sz="2000" dirty="0" smtClean="0"/>
              <a:t>. Uniform and open gauge standards </a:t>
            </a:r>
            <a:r>
              <a:rPr lang="fr-CA" sz="2000" dirty="0" err="1" smtClean="0"/>
              <a:t>helped</a:t>
            </a:r>
            <a:r>
              <a:rPr lang="fr-CA" sz="2000" dirty="0" smtClean="0"/>
              <a:t> the </a:t>
            </a:r>
            <a:r>
              <a:rPr lang="fr-CA" sz="2000" dirty="0" err="1" smtClean="0"/>
              <a:t>industry</a:t>
            </a:r>
            <a:r>
              <a:rPr lang="fr-CA" sz="2000" dirty="0" smtClean="0"/>
              <a:t> boom and </a:t>
            </a:r>
            <a:r>
              <a:rPr lang="fr-CA" sz="2000" dirty="0" err="1" smtClean="0"/>
              <a:t>created</a:t>
            </a:r>
            <a:r>
              <a:rPr lang="fr-CA" sz="2000" dirty="0" smtClean="0"/>
              <a:t> an explosion of </a:t>
            </a:r>
            <a:r>
              <a:rPr lang="fr-CA" sz="2000" dirty="0" err="1" smtClean="0"/>
              <a:t>competitors</a:t>
            </a:r>
            <a:r>
              <a:rPr lang="fr-CA" sz="2000" dirty="0" smtClean="0"/>
              <a:t> — in 1920, </a:t>
            </a:r>
            <a:r>
              <a:rPr lang="fr-CA" sz="2000" dirty="0" err="1" smtClean="0"/>
              <a:t>there</a:t>
            </a:r>
            <a:r>
              <a:rPr lang="fr-CA" sz="2000" dirty="0" smtClean="0"/>
              <a:t> </a:t>
            </a:r>
            <a:r>
              <a:rPr lang="fr-CA" sz="2000" dirty="0" err="1" smtClean="0"/>
              <a:t>were</a:t>
            </a:r>
            <a:r>
              <a:rPr lang="fr-CA" sz="2000" dirty="0" smtClean="0"/>
              <a:t> 186 major </a:t>
            </a:r>
            <a:r>
              <a:rPr lang="fr-CA" sz="2000" dirty="0" err="1" smtClean="0"/>
              <a:t>railroads</a:t>
            </a:r>
            <a:r>
              <a:rPr lang="fr-CA" sz="2000" dirty="0" smtClean="0"/>
              <a:t> in the US. But </a:t>
            </a:r>
            <a:r>
              <a:rPr lang="fr-CA" sz="2000" dirty="0" err="1" smtClean="0"/>
              <a:t>eventually</a:t>
            </a:r>
            <a:r>
              <a:rPr lang="fr-CA" sz="2000" dirty="0" smtClean="0"/>
              <a:t> the </a:t>
            </a:r>
            <a:r>
              <a:rPr lang="fr-CA" sz="2000" dirty="0" err="1" smtClean="0"/>
              <a:t>strongest</a:t>
            </a:r>
            <a:r>
              <a:rPr lang="fr-CA" sz="2000" dirty="0" smtClean="0"/>
              <a:t> of </a:t>
            </a:r>
            <a:r>
              <a:rPr lang="fr-CA" sz="2000" dirty="0" err="1" smtClean="0"/>
              <a:t>them</a:t>
            </a:r>
            <a:r>
              <a:rPr lang="fr-CA" sz="2000" dirty="0" smtClean="0"/>
              <a:t> </a:t>
            </a:r>
            <a:r>
              <a:rPr lang="fr-CA" sz="2000" dirty="0" err="1" smtClean="0"/>
              <a:t>rolled</a:t>
            </a:r>
            <a:r>
              <a:rPr lang="fr-CA" sz="2000" dirty="0" smtClean="0"/>
              <a:t> up the </a:t>
            </a:r>
            <a:r>
              <a:rPr lang="fr-CA" sz="2000" dirty="0" err="1" smtClean="0"/>
              <a:t>others</a:t>
            </a:r>
            <a:r>
              <a:rPr lang="fr-CA" sz="2000" dirty="0" smtClean="0"/>
              <a:t>, and </a:t>
            </a:r>
            <a:r>
              <a:rPr lang="fr-CA" sz="2000" dirty="0" err="1" smtClean="0"/>
              <a:t>today</a:t>
            </a:r>
            <a:r>
              <a:rPr lang="fr-CA" sz="2000" dirty="0" smtClean="0"/>
              <a:t> </a:t>
            </a:r>
            <a:r>
              <a:rPr lang="fr-CA" sz="2000" dirty="0" err="1" smtClean="0"/>
              <a:t>there</a:t>
            </a:r>
            <a:r>
              <a:rPr lang="fr-CA" sz="2000" dirty="0" smtClean="0"/>
              <a:t> are </a:t>
            </a:r>
            <a:r>
              <a:rPr lang="fr-CA" sz="2000" dirty="0" err="1" smtClean="0"/>
              <a:t>just</a:t>
            </a:r>
            <a:r>
              <a:rPr lang="fr-CA" sz="2000" dirty="0" smtClean="0"/>
              <a:t> </a:t>
            </a:r>
            <a:r>
              <a:rPr lang="fr-CA" sz="2000" dirty="0" err="1" smtClean="0"/>
              <a:t>seven</a:t>
            </a:r>
            <a:r>
              <a:rPr lang="fr-CA" sz="2000" dirty="0" smtClean="0"/>
              <a:t> — a </a:t>
            </a:r>
            <a:r>
              <a:rPr lang="fr-CA" sz="2000" dirty="0" err="1" smtClean="0"/>
              <a:t>regulated</a:t>
            </a:r>
            <a:r>
              <a:rPr lang="fr-CA" sz="2000" dirty="0" smtClean="0"/>
              <a:t> </a:t>
            </a:r>
            <a:r>
              <a:rPr lang="fr-CA" sz="2000" dirty="0" err="1" smtClean="0"/>
              <a:t>oligopoly</a:t>
            </a:r>
            <a:r>
              <a:rPr lang="fr-CA" sz="2000" dirty="0" smtClean="0"/>
              <a:t>. Or </a:t>
            </a:r>
            <a:r>
              <a:rPr lang="fr-CA" sz="2000" dirty="0" err="1" smtClean="0"/>
              <a:t>telephones</a:t>
            </a:r>
            <a:r>
              <a:rPr lang="fr-CA" sz="2000" dirty="0" smtClean="0"/>
              <a:t>. The invention of the </a:t>
            </a:r>
            <a:r>
              <a:rPr lang="fr-CA" sz="2000" dirty="0" err="1" smtClean="0"/>
              <a:t>switchboard</a:t>
            </a:r>
            <a:r>
              <a:rPr lang="fr-CA" sz="2000" dirty="0" smtClean="0"/>
              <a:t> </a:t>
            </a:r>
            <a:r>
              <a:rPr lang="fr-CA" sz="2000" dirty="0" err="1" smtClean="0"/>
              <a:t>was</a:t>
            </a:r>
            <a:r>
              <a:rPr lang="fr-CA" sz="2000" dirty="0" smtClean="0"/>
              <a:t> </a:t>
            </a:r>
            <a:r>
              <a:rPr lang="fr-CA" sz="2000" dirty="0" err="1" smtClean="0"/>
              <a:t>another</a:t>
            </a:r>
            <a:r>
              <a:rPr lang="fr-CA" sz="2000" dirty="0" smtClean="0"/>
              <a:t> open standard </a:t>
            </a:r>
            <a:r>
              <a:rPr lang="fr-CA" sz="2000" dirty="0" err="1" smtClean="0"/>
              <a:t>that</a:t>
            </a:r>
            <a:r>
              <a:rPr lang="fr-CA" sz="2000" dirty="0" smtClean="0"/>
              <a:t> </a:t>
            </a:r>
            <a:r>
              <a:rPr lang="fr-CA" sz="2000" dirty="0" err="1" smtClean="0"/>
              <a:t>allowed</a:t>
            </a:r>
            <a:r>
              <a:rPr lang="fr-CA" sz="2000" dirty="0" smtClean="0"/>
              <a:t> networks to </a:t>
            </a:r>
            <a:r>
              <a:rPr lang="fr-CA" sz="2000" dirty="0" err="1" smtClean="0"/>
              <a:t>interconnect</a:t>
            </a:r>
            <a:r>
              <a:rPr lang="fr-CA" sz="2000" dirty="0" smtClean="0"/>
              <a:t>. </a:t>
            </a:r>
            <a:r>
              <a:rPr lang="fr-CA" sz="2000" dirty="0" err="1" smtClean="0"/>
              <a:t>After</a:t>
            </a:r>
            <a:r>
              <a:rPr lang="fr-CA" sz="2000" dirty="0" smtClean="0"/>
              <a:t> </a:t>
            </a:r>
            <a:r>
              <a:rPr lang="fr-CA" sz="2000" dirty="0" err="1" smtClean="0"/>
              <a:t>telephone</a:t>
            </a:r>
            <a:r>
              <a:rPr lang="fr-CA" sz="2000" dirty="0" smtClean="0"/>
              <a:t> patents </a:t>
            </a:r>
            <a:r>
              <a:rPr lang="fr-CA" sz="2000" dirty="0" err="1" smtClean="0"/>
              <a:t>held</a:t>
            </a:r>
            <a:r>
              <a:rPr lang="fr-CA" sz="2000" dirty="0" smtClean="0"/>
              <a:t> by </a:t>
            </a:r>
            <a:r>
              <a:rPr lang="fr-CA" sz="2000" dirty="0" err="1" smtClean="0"/>
              <a:t>AT&amp;T’s</a:t>
            </a:r>
            <a:r>
              <a:rPr lang="fr-CA" sz="2000" dirty="0" smtClean="0"/>
              <a:t> parent </a:t>
            </a:r>
            <a:r>
              <a:rPr lang="fr-CA" sz="2000" dirty="0" err="1" smtClean="0"/>
              <a:t>company</a:t>
            </a:r>
            <a:r>
              <a:rPr lang="fr-CA" sz="2000" dirty="0" smtClean="0"/>
              <a:t> </a:t>
            </a:r>
            <a:r>
              <a:rPr lang="fr-CA" sz="2000" dirty="0" err="1" smtClean="0"/>
              <a:t>expired</a:t>
            </a:r>
            <a:r>
              <a:rPr lang="fr-CA" sz="2000" dirty="0" smtClean="0"/>
              <a:t> in 1894, more </a:t>
            </a:r>
            <a:r>
              <a:rPr lang="fr-CA" sz="2000" dirty="0" err="1" smtClean="0"/>
              <a:t>than</a:t>
            </a:r>
            <a:r>
              <a:rPr lang="fr-CA" sz="2000" dirty="0" smtClean="0"/>
              <a:t> 6,000 </a:t>
            </a:r>
            <a:r>
              <a:rPr lang="fr-CA" sz="2000" dirty="0" err="1" smtClean="0"/>
              <a:t>independent</a:t>
            </a:r>
            <a:r>
              <a:rPr lang="fr-CA" sz="2000" dirty="0" smtClean="0"/>
              <a:t> phone </a:t>
            </a:r>
            <a:r>
              <a:rPr lang="fr-CA" sz="2000" dirty="0" err="1" smtClean="0"/>
              <a:t>companies</a:t>
            </a:r>
            <a:r>
              <a:rPr lang="fr-CA" sz="2000" dirty="0" smtClean="0"/>
              <a:t> </a:t>
            </a:r>
            <a:r>
              <a:rPr lang="fr-CA" sz="2000" dirty="0" err="1" smtClean="0"/>
              <a:t>sprouted</a:t>
            </a:r>
            <a:r>
              <a:rPr lang="fr-CA" sz="2000" dirty="0" smtClean="0"/>
              <a:t> up. But by 1939, AT&amp;T </a:t>
            </a:r>
            <a:r>
              <a:rPr lang="fr-CA" sz="2000" dirty="0" err="1" smtClean="0"/>
              <a:t>controlled</a:t>
            </a:r>
            <a:r>
              <a:rPr lang="fr-CA" sz="2000" dirty="0" smtClean="0"/>
              <a:t> </a:t>
            </a:r>
            <a:r>
              <a:rPr lang="fr-CA" sz="2000" dirty="0" err="1" smtClean="0"/>
              <a:t>nearly</a:t>
            </a:r>
            <a:r>
              <a:rPr lang="fr-CA" sz="2000" dirty="0" smtClean="0"/>
              <a:t> all of the </a:t>
            </a:r>
            <a:r>
              <a:rPr lang="fr-CA" sz="2000" dirty="0" err="1" smtClean="0"/>
              <a:t>US’s</a:t>
            </a:r>
            <a:r>
              <a:rPr lang="fr-CA" sz="2000" dirty="0" smtClean="0"/>
              <a:t> </a:t>
            </a:r>
            <a:r>
              <a:rPr lang="fr-CA" sz="2000" dirty="0" err="1" smtClean="0"/>
              <a:t>long-distance</a:t>
            </a:r>
            <a:r>
              <a:rPr lang="fr-CA" sz="2000" dirty="0" smtClean="0"/>
              <a:t> </a:t>
            </a:r>
            <a:r>
              <a:rPr lang="fr-CA" sz="2000" dirty="0" err="1" smtClean="0"/>
              <a:t>lines</a:t>
            </a:r>
            <a:r>
              <a:rPr lang="fr-CA" sz="2000" dirty="0" smtClean="0"/>
              <a:t> and </a:t>
            </a:r>
            <a:r>
              <a:rPr lang="fr-CA" sz="2000" dirty="0" err="1" smtClean="0"/>
              <a:t>some</a:t>
            </a:r>
            <a:r>
              <a:rPr lang="fr-CA" sz="2000" dirty="0" smtClean="0"/>
              <a:t> </a:t>
            </a:r>
            <a:r>
              <a:rPr lang="fr-CA" sz="2000" dirty="0" err="1" smtClean="0"/>
              <a:t>four-fifths</a:t>
            </a:r>
            <a:r>
              <a:rPr lang="fr-CA" sz="2000" dirty="0" smtClean="0"/>
              <a:t> of </a:t>
            </a:r>
            <a:r>
              <a:rPr lang="fr-CA" sz="2000" dirty="0" err="1" smtClean="0"/>
              <a:t>its</a:t>
            </a:r>
            <a:r>
              <a:rPr lang="fr-CA" sz="2000" dirty="0" smtClean="0"/>
              <a:t> </a:t>
            </a:r>
            <a:r>
              <a:rPr lang="fr-CA" sz="2000" dirty="0" err="1" smtClean="0"/>
              <a:t>telephones</a:t>
            </a:r>
            <a:r>
              <a:rPr lang="fr-CA" sz="2000" dirty="0" smtClean="0"/>
              <a:t>. Or </a:t>
            </a:r>
            <a:r>
              <a:rPr lang="fr-CA" sz="2000" dirty="0" err="1" smtClean="0"/>
              <a:t>electricity</a:t>
            </a:r>
            <a:r>
              <a:rPr lang="fr-CA" sz="2000" dirty="0" smtClean="0"/>
              <a:t>. In the </a:t>
            </a:r>
            <a:r>
              <a:rPr lang="fr-CA" sz="2000" dirty="0" err="1" smtClean="0"/>
              <a:t>early</a:t>
            </a:r>
            <a:r>
              <a:rPr lang="fr-CA" sz="2000" dirty="0" smtClean="0"/>
              <a:t> 1900s, </a:t>
            </a:r>
            <a:r>
              <a:rPr lang="fr-CA" sz="2000" dirty="0" err="1" smtClean="0"/>
              <a:t>after</a:t>
            </a:r>
            <a:r>
              <a:rPr lang="fr-CA" sz="2000" dirty="0" smtClean="0"/>
              <a:t> the </a:t>
            </a:r>
            <a:r>
              <a:rPr lang="fr-CA" sz="2000" dirty="0" err="1" smtClean="0"/>
              <a:t>standardization</a:t>
            </a:r>
            <a:r>
              <a:rPr lang="fr-CA" sz="2000" dirty="0" smtClean="0"/>
              <a:t> to </a:t>
            </a:r>
            <a:r>
              <a:rPr lang="fr-CA" sz="2000" dirty="0" err="1" smtClean="0"/>
              <a:t>alternating</a:t>
            </a:r>
            <a:r>
              <a:rPr lang="fr-CA" sz="2000" dirty="0" smtClean="0"/>
              <a:t> </a:t>
            </a:r>
            <a:r>
              <a:rPr lang="fr-CA" sz="2000" dirty="0" err="1" smtClean="0"/>
              <a:t>current</a:t>
            </a:r>
            <a:r>
              <a:rPr lang="fr-CA" sz="2000" dirty="0" smtClean="0"/>
              <a:t> distribution, </a:t>
            </a:r>
            <a:r>
              <a:rPr lang="fr-CA" sz="2000" dirty="0" err="1" smtClean="0"/>
              <a:t>hundreds</a:t>
            </a:r>
            <a:r>
              <a:rPr lang="fr-CA" sz="2000" dirty="0" smtClean="0"/>
              <a:t> of </a:t>
            </a:r>
            <a:r>
              <a:rPr lang="fr-CA" sz="2000" dirty="0" err="1" smtClean="0"/>
              <a:t>small</a:t>
            </a:r>
            <a:r>
              <a:rPr lang="fr-CA" sz="2000" dirty="0" smtClean="0"/>
              <a:t> </a:t>
            </a:r>
            <a:r>
              <a:rPr lang="fr-CA" sz="2000" dirty="0" err="1" smtClean="0"/>
              <a:t>electric</a:t>
            </a:r>
            <a:r>
              <a:rPr lang="fr-CA" sz="2000" dirty="0" smtClean="0"/>
              <a:t> utilities </a:t>
            </a:r>
            <a:r>
              <a:rPr lang="fr-CA" sz="2000" dirty="0" err="1" smtClean="0"/>
              <a:t>were</a:t>
            </a:r>
            <a:r>
              <a:rPr lang="fr-CA" sz="2000" dirty="0" smtClean="0"/>
              <a:t> </a:t>
            </a:r>
            <a:r>
              <a:rPr lang="fr-CA" sz="2000" dirty="0" err="1" smtClean="0"/>
              <a:t>consolidated</a:t>
            </a:r>
            <a:r>
              <a:rPr lang="fr-CA" sz="2000" dirty="0" smtClean="0"/>
              <a:t> </a:t>
            </a:r>
            <a:r>
              <a:rPr lang="fr-CA" sz="2000" dirty="0" err="1" smtClean="0"/>
              <a:t>into</a:t>
            </a:r>
            <a:r>
              <a:rPr lang="fr-CA" sz="2000" dirty="0" smtClean="0"/>
              <a:t> </a:t>
            </a:r>
            <a:r>
              <a:rPr lang="fr-CA" sz="2000" dirty="0" err="1" smtClean="0"/>
              <a:t>huge</a:t>
            </a:r>
            <a:r>
              <a:rPr lang="fr-CA" sz="2000" dirty="0" smtClean="0"/>
              <a:t> holding </a:t>
            </a:r>
            <a:r>
              <a:rPr lang="fr-CA" sz="2000" dirty="0" err="1" smtClean="0"/>
              <a:t>companies</a:t>
            </a:r>
            <a:r>
              <a:rPr lang="fr-CA" sz="2000" dirty="0" smtClean="0"/>
              <a:t>. By the </a:t>
            </a:r>
            <a:r>
              <a:rPr lang="fr-CA" sz="2000" dirty="0" err="1" smtClean="0"/>
              <a:t>late</a:t>
            </a:r>
            <a:r>
              <a:rPr lang="fr-CA" sz="2000" dirty="0" smtClean="0"/>
              <a:t> 1920s, the 16 </a:t>
            </a:r>
            <a:r>
              <a:rPr lang="fr-CA" sz="2000" dirty="0" err="1" smtClean="0"/>
              <a:t>largest</a:t>
            </a:r>
            <a:r>
              <a:rPr lang="fr-CA" sz="2000" dirty="0" smtClean="0"/>
              <a:t> of </a:t>
            </a:r>
            <a:r>
              <a:rPr lang="fr-CA" sz="2000" dirty="0" err="1" smtClean="0"/>
              <a:t>those</a:t>
            </a:r>
            <a:r>
              <a:rPr lang="fr-CA" sz="2000" dirty="0" smtClean="0"/>
              <a:t> </a:t>
            </a:r>
            <a:r>
              <a:rPr lang="fr-CA" sz="2000" dirty="0" err="1" smtClean="0"/>
              <a:t>commanded</a:t>
            </a:r>
            <a:r>
              <a:rPr lang="fr-CA" sz="2000" dirty="0" smtClean="0"/>
              <a:t> more </a:t>
            </a:r>
            <a:r>
              <a:rPr lang="fr-CA" sz="2000" dirty="0" err="1" smtClean="0"/>
              <a:t>than</a:t>
            </a:r>
            <a:r>
              <a:rPr lang="fr-CA" sz="2000" dirty="0" smtClean="0"/>
              <a:t> 75 percent of the </a:t>
            </a:r>
            <a:r>
              <a:rPr lang="fr-CA" sz="2000" dirty="0" err="1" smtClean="0"/>
              <a:t>electricity</a:t>
            </a:r>
            <a:r>
              <a:rPr lang="fr-CA" sz="2000" dirty="0" smtClean="0"/>
              <a:t> </a:t>
            </a:r>
            <a:r>
              <a:rPr lang="fr-CA" sz="2000" dirty="0" err="1" smtClean="0"/>
              <a:t>generated</a:t>
            </a:r>
            <a:r>
              <a:rPr lang="fr-CA" sz="2000" dirty="0" smtClean="0"/>
              <a:t> in the US.</a:t>
            </a:r>
          </a:p>
          <a:p>
            <a:endParaRPr lang="fr-CA" sz="2000" dirty="0" smtClean="0"/>
          </a:p>
          <a:p>
            <a:r>
              <a:rPr lang="fr-CA" sz="2000" dirty="0" err="1" smtClean="0"/>
              <a:t>Indeed</a:t>
            </a:r>
            <a:r>
              <a:rPr lang="fr-CA" sz="2000" dirty="0" smtClean="0"/>
              <a:t>, </a:t>
            </a:r>
            <a:r>
              <a:rPr lang="fr-CA" sz="2000" dirty="0" err="1" smtClean="0"/>
              <a:t>there</a:t>
            </a:r>
            <a:r>
              <a:rPr lang="fr-CA" sz="2000" dirty="0" smtClean="0"/>
              <a:t> has </a:t>
            </a:r>
            <a:r>
              <a:rPr lang="fr-CA" sz="2000" dirty="0" err="1" smtClean="0"/>
              <a:t>hardly</a:t>
            </a:r>
            <a:r>
              <a:rPr lang="fr-CA" sz="2000" dirty="0" smtClean="0"/>
              <a:t> </a:t>
            </a:r>
            <a:r>
              <a:rPr lang="fr-CA" sz="2000" dirty="0" err="1" smtClean="0"/>
              <a:t>ever</a:t>
            </a:r>
            <a:r>
              <a:rPr lang="fr-CA" sz="2000" dirty="0" smtClean="0"/>
              <a:t> been a fortune </a:t>
            </a:r>
            <a:r>
              <a:rPr lang="fr-CA" sz="2000" dirty="0" err="1" smtClean="0"/>
              <a:t>created</a:t>
            </a:r>
            <a:r>
              <a:rPr lang="fr-CA" sz="2000" dirty="0" smtClean="0"/>
              <a:t> </a:t>
            </a:r>
            <a:r>
              <a:rPr lang="fr-CA" sz="2000" dirty="0" err="1" smtClean="0"/>
              <a:t>without</a:t>
            </a:r>
            <a:r>
              <a:rPr lang="fr-CA" sz="2000" dirty="0" smtClean="0"/>
              <a:t> a </a:t>
            </a:r>
            <a:r>
              <a:rPr lang="fr-CA" sz="2000" dirty="0" err="1" smtClean="0"/>
              <a:t>monopoly</a:t>
            </a:r>
            <a:r>
              <a:rPr lang="fr-CA" sz="2000" dirty="0" smtClean="0"/>
              <a:t> of </a:t>
            </a:r>
            <a:r>
              <a:rPr lang="fr-CA" sz="2000" dirty="0" err="1" smtClean="0"/>
              <a:t>some</a:t>
            </a:r>
            <a:r>
              <a:rPr lang="fr-CA" sz="2000" dirty="0" smtClean="0"/>
              <a:t> sort, or </a:t>
            </a:r>
            <a:r>
              <a:rPr lang="fr-CA" sz="2000" dirty="0" err="1" smtClean="0"/>
              <a:t>at</a:t>
            </a:r>
            <a:r>
              <a:rPr lang="fr-CA" sz="2000" dirty="0" smtClean="0"/>
              <a:t> least an </a:t>
            </a:r>
            <a:r>
              <a:rPr lang="fr-CA" sz="2000" dirty="0" err="1" smtClean="0"/>
              <a:t>oligopoly</a:t>
            </a:r>
            <a:r>
              <a:rPr lang="fr-CA" sz="2000" dirty="0" smtClean="0"/>
              <a:t>. This </a:t>
            </a:r>
            <a:r>
              <a:rPr lang="fr-CA" sz="2000" dirty="0" err="1" smtClean="0"/>
              <a:t>is</a:t>
            </a:r>
            <a:r>
              <a:rPr lang="fr-CA" sz="2000" dirty="0" smtClean="0"/>
              <a:t> the </a:t>
            </a:r>
            <a:r>
              <a:rPr lang="fr-CA" sz="2000" dirty="0" err="1" smtClean="0"/>
              <a:t>natural</a:t>
            </a:r>
            <a:r>
              <a:rPr lang="fr-CA" sz="2000" dirty="0" smtClean="0"/>
              <a:t> </a:t>
            </a:r>
            <a:r>
              <a:rPr lang="fr-CA" sz="2000" dirty="0" err="1" smtClean="0"/>
              <a:t>path</a:t>
            </a:r>
            <a:r>
              <a:rPr lang="fr-CA" sz="2000" dirty="0" smtClean="0"/>
              <a:t> of </a:t>
            </a:r>
            <a:r>
              <a:rPr lang="fr-CA" sz="2000" dirty="0" err="1" smtClean="0"/>
              <a:t>industrialization</a:t>
            </a:r>
            <a:r>
              <a:rPr lang="fr-CA" sz="2000" dirty="0" smtClean="0"/>
              <a:t>: invention, propagation, adoption, control.</a:t>
            </a:r>
          </a:p>
          <a:p>
            <a:endParaRPr lang="fr-CA" sz="2000" dirty="0" smtClean="0"/>
          </a:p>
          <a:p>
            <a:r>
              <a:rPr lang="fr-CA" sz="2000" dirty="0" err="1" smtClean="0"/>
              <a:t>Now</a:t>
            </a:r>
            <a:r>
              <a:rPr lang="fr-CA" sz="2000" dirty="0" smtClean="0"/>
              <a:t> </a:t>
            </a:r>
            <a:r>
              <a:rPr lang="fr-CA" sz="2000" dirty="0" err="1" smtClean="0"/>
              <a:t>it’s</a:t>
            </a:r>
            <a:r>
              <a:rPr lang="fr-CA" sz="2000" dirty="0" smtClean="0"/>
              <a:t> the </a:t>
            </a:r>
            <a:r>
              <a:rPr lang="fr-CA" sz="2000" dirty="0" err="1" smtClean="0"/>
              <a:t>Web’s</a:t>
            </a:r>
            <a:r>
              <a:rPr lang="fr-CA" sz="2000" dirty="0" smtClean="0"/>
              <a:t> </a:t>
            </a:r>
            <a:r>
              <a:rPr lang="fr-CA" sz="2000" dirty="0" err="1" smtClean="0"/>
              <a:t>turn</a:t>
            </a:r>
            <a:r>
              <a:rPr lang="fr-CA" sz="2000" dirty="0" smtClean="0"/>
              <a:t> to face the pressure for profits and the </a:t>
            </a:r>
            <a:r>
              <a:rPr lang="fr-CA" sz="2000" dirty="0" err="1" smtClean="0"/>
              <a:t>walled</a:t>
            </a:r>
            <a:r>
              <a:rPr lang="fr-CA" sz="2000" dirty="0" smtClean="0"/>
              <a:t> </a:t>
            </a:r>
            <a:r>
              <a:rPr lang="fr-CA" sz="2000" dirty="0" err="1" smtClean="0"/>
              <a:t>gardens</a:t>
            </a:r>
            <a:r>
              <a:rPr lang="fr-CA" sz="2000" dirty="0" smtClean="0"/>
              <a:t> </a:t>
            </a:r>
            <a:r>
              <a:rPr lang="fr-CA" sz="2000" dirty="0" err="1" smtClean="0"/>
              <a:t>that</a:t>
            </a:r>
            <a:r>
              <a:rPr lang="fr-CA" sz="2000" dirty="0" smtClean="0"/>
              <a:t> </a:t>
            </a:r>
            <a:r>
              <a:rPr lang="fr-CA" sz="2000" dirty="0" err="1" smtClean="0"/>
              <a:t>bring</a:t>
            </a:r>
            <a:r>
              <a:rPr lang="fr-CA" sz="2000" dirty="0" smtClean="0"/>
              <a:t> </a:t>
            </a:r>
            <a:r>
              <a:rPr lang="fr-CA" sz="2000" dirty="0" err="1" smtClean="0"/>
              <a:t>them</a:t>
            </a:r>
            <a:r>
              <a:rPr lang="fr-CA" sz="2000" dirty="0" smtClean="0"/>
              <a:t>. </a:t>
            </a:r>
            <a:r>
              <a:rPr lang="fr-CA" sz="2000" dirty="0" err="1" smtClean="0"/>
              <a:t>Openness</a:t>
            </a:r>
            <a:r>
              <a:rPr lang="fr-CA" sz="2000" dirty="0" smtClean="0"/>
              <a:t> </a:t>
            </a:r>
            <a:r>
              <a:rPr lang="fr-CA" sz="2000" dirty="0" err="1" smtClean="0"/>
              <a:t>is</a:t>
            </a:r>
            <a:r>
              <a:rPr lang="fr-CA" sz="2000" dirty="0" smtClean="0"/>
              <a:t> a </a:t>
            </a:r>
            <a:r>
              <a:rPr lang="fr-CA" sz="2000" dirty="0" err="1" smtClean="0"/>
              <a:t>wonderful</a:t>
            </a:r>
            <a:r>
              <a:rPr lang="fr-CA" sz="2000" dirty="0" smtClean="0"/>
              <a:t> </a:t>
            </a:r>
            <a:r>
              <a:rPr lang="fr-CA" sz="2000" dirty="0" err="1" smtClean="0"/>
              <a:t>thing</a:t>
            </a:r>
            <a:r>
              <a:rPr lang="fr-CA" sz="2000" dirty="0" smtClean="0"/>
              <a:t> in the </a:t>
            </a:r>
            <a:r>
              <a:rPr lang="fr-CA" sz="2000" dirty="0" err="1" smtClean="0"/>
              <a:t>nonmonetary</a:t>
            </a:r>
            <a:r>
              <a:rPr lang="fr-CA" sz="2000" dirty="0" smtClean="0"/>
              <a:t> </a:t>
            </a:r>
            <a:r>
              <a:rPr lang="fr-CA" sz="2000" dirty="0" err="1" smtClean="0"/>
              <a:t>economy</a:t>
            </a:r>
            <a:r>
              <a:rPr lang="fr-CA" sz="2000" dirty="0" smtClean="0"/>
              <a:t> of </a:t>
            </a:r>
            <a:r>
              <a:rPr lang="fr-CA" sz="2000" dirty="0" err="1" smtClean="0"/>
              <a:t>peer</a:t>
            </a:r>
            <a:r>
              <a:rPr lang="fr-CA" sz="2000" dirty="0" smtClean="0"/>
              <a:t> production. But </a:t>
            </a:r>
            <a:r>
              <a:rPr lang="fr-CA" sz="2000" dirty="0" err="1" smtClean="0"/>
              <a:t>eventually</a:t>
            </a:r>
            <a:r>
              <a:rPr lang="fr-CA" sz="2000" dirty="0" smtClean="0"/>
              <a:t> </a:t>
            </a:r>
            <a:r>
              <a:rPr lang="fr-CA" sz="2000" dirty="0" err="1" smtClean="0"/>
              <a:t>our</a:t>
            </a:r>
            <a:r>
              <a:rPr lang="fr-CA" sz="2000" dirty="0" smtClean="0"/>
              <a:t> </a:t>
            </a:r>
            <a:r>
              <a:rPr lang="fr-CA" sz="2000" dirty="0" err="1" smtClean="0"/>
              <a:t>tolerance</a:t>
            </a:r>
            <a:r>
              <a:rPr lang="fr-CA" sz="2000" dirty="0" smtClean="0"/>
              <a:t> for the </a:t>
            </a:r>
            <a:r>
              <a:rPr lang="fr-CA" sz="2000" dirty="0" err="1" smtClean="0"/>
              <a:t>delirious</a:t>
            </a:r>
            <a:r>
              <a:rPr lang="fr-CA" sz="2000" dirty="0" smtClean="0"/>
              <a:t> chaos of </a:t>
            </a:r>
            <a:r>
              <a:rPr lang="fr-CA" sz="2000" dirty="0" err="1" smtClean="0"/>
              <a:t>infinite</a:t>
            </a:r>
            <a:r>
              <a:rPr lang="fr-CA" sz="2000" dirty="0" smtClean="0"/>
              <a:t> </a:t>
            </a:r>
            <a:r>
              <a:rPr lang="fr-CA" sz="2000" dirty="0" err="1" smtClean="0"/>
              <a:t>competition</a:t>
            </a:r>
            <a:r>
              <a:rPr lang="fr-CA" sz="2000" dirty="0" smtClean="0"/>
              <a:t> </a:t>
            </a:r>
            <a:r>
              <a:rPr lang="fr-CA" sz="2000" dirty="0" err="1" smtClean="0"/>
              <a:t>finds</a:t>
            </a:r>
            <a:r>
              <a:rPr lang="fr-CA" sz="2000" dirty="0" smtClean="0"/>
              <a:t> </a:t>
            </a:r>
            <a:r>
              <a:rPr lang="fr-CA" sz="2000" dirty="0" err="1" smtClean="0"/>
              <a:t>its</a:t>
            </a:r>
            <a:r>
              <a:rPr lang="fr-CA" sz="2000" dirty="0" smtClean="0"/>
              <a:t> </a:t>
            </a:r>
            <a:r>
              <a:rPr lang="fr-CA" sz="2000" dirty="0" err="1" smtClean="0"/>
              <a:t>limits</a:t>
            </a:r>
            <a:r>
              <a:rPr lang="fr-CA" sz="2000" dirty="0" smtClean="0"/>
              <a:t>. Much as </a:t>
            </a:r>
            <a:r>
              <a:rPr lang="fr-CA" sz="2000" dirty="0" err="1" smtClean="0"/>
              <a:t>we</a:t>
            </a:r>
            <a:r>
              <a:rPr lang="fr-CA" sz="2000" dirty="0" smtClean="0"/>
              <a:t> love </a:t>
            </a:r>
            <a:r>
              <a:rPr lang="fr-CA" sz="2000" dirty="0" err="1" smtClean="0"/>
              <a:t>freedom</a:t>
            </a:r>
            <a:r>
              <a:rPr lang="fr-CA" sz="2000" dirty="0" smtClean="0"/>
              <a:t> and </a:t>
            </a:r>
            <a:r>
              <a:rPr lang="fr-CA" sz="2000" dirty="0" err="1" smtClean="0"/>
              <a:t>choice</a:t>
            </a:r>
            <a:r>
              <a:rPr lang="fr-CA" sz="2000" dirty="0" smtClean="0"/>
              <a:t>, </a:t>
            </a:r>
            <a:r>
              <a:rPr lang="fr-CA" sz="2000" dirty="0" err="1" smtClean="0"/>
              <a:t>we</a:t>
            </a:r>
            <a:r>
              <a:rPr lang="fr-CA" sz="2000" dirty="0" smtClean="0"/>
              <a:t> </a:t>
            </a:r>
            <a:r>
              <a:rPr lang="fr-CA" sz="2000" dirty="0" err="1" smtClean="0"/>
              <a:t>also</a:t>
            </a:r>
            <a:r>
              <a:rPr lang="fr-CA" sz="2000" dirty="0" smtClean="0"/>
              <a:t> love </a:t>
            </a:r>
            <a:r>
              <a:rPr lang="fr-CA" sz="2000" dirty="0" err="1" smtClean="0"/>
              <a:t>things</a:t>
            </a:r>
            <a:r>
              <a:rPr lang="fr-CA" sz="2000" dirty="0" smtClean="0"/>
              <a:t> </a:t>
            </a:r>
            <a:r>
              <a:rPr lang="fr-CA" sz="2000" dirty="0" err="1" smtClean="0"/>
              <a:t>that</a:t>
            </a:r>
            <a:r>
              <a:rPr lang="fr-CA" sz="2000" dirty="0" smtClean="0"/>
              <a:t> </a:t>
            </a:r>
            <a:r>
              <a:rPr lang="fr-CA" sz="2000" dirty="0" err="1" smtClean="0"/>
              <a:t>just</a:t>
            </a:r>
            <a:r>
              <a:rPr lang="fr-CA" sz="2000" dirty="0" smtClean="0"/>
              <a:t> </a:t>
            </a:r>
            <a:r>
              <a:rPr lang="fr-CA" sz="2000" dirty="0" err="1" smtClean="0"/>
              <a:t>work</a:t>
            </a:r>
            <a:r>
              <a:rPr lang="fr-CA" sz="2000" dirty="0" smtClean="0"/>
              <a:t>, </a:t>
            </a:r>
            <a:r>
              <a:rPr lang="fr-CA" sz="2000" dirty="0" err="1" smtClean="0"/>
              <a:t>reliably</a:t>
            </a:r>
            <a:r>
              <a:rPr lang="fr-CA" sz="2000" dirty="0" smtClean="0"/>
              <a:t> and </a:t>
            </a:r>
            <a:r>
              <a:rPr lang="fr-CA" sz="2000" dirty="0" err="1" smtClean="0"/>
              <a:t>seamlessly</a:t>
            </a:r>
            <a:r>
              <a:rPr lang="fr-CA" sz="2000" dirty="0" smtClean="0"/>
              <a:t>. And if </a:t>
            </a:r>
            <a:r>
              <a:rPr lang="fr-CA" sz="2000" dirty="0" err="1" smtClean="0"/>
              <a:t>we</a:t>
            </a:r>
            <a:r>
              <a:rPr lang="fr-CA" sz="2000" dirty="0" smtClean="0"/>
              <a:t> have to </a:t>
            </a:r>
            <a:r>
              <a:rPr lang="fr-CA" sz="2000" dirty="0" err="1" smtClean="0"/>
              <a:t>pay</a:t>
            </a:r>
            <a:r>
              <a:rPr lang="fr-CA" sz="2000" dirty="0" smtClean="0"/>
              <a:t> for </a:t>
            </a:r>
            <a:r>
              <a:rPr lang="fr-CA" sz="2000" dirty="0" err="1" smtClean="0"/>
              <a:t>what</a:t>
            </a:r>
            <a:r>
              <a:rPr lang="fr-CA" sz="2000" dirty="0" smtClean="0"/>
              <a:t> </a:t>
            </a:r>
            <a:r>
              <a:rPr lang="fr-CA" sz="2000" dirty="0" err="1" smtClean="0"/>
              <a:t>we</a:t>
            </a:r>
            <a:r>
              <a:rPr lang="fr-CA" sz="2000" dirty="0" smtClean="0"/>
              <a:t> love, </a:t>
            </a:r>
            <a:r>
              <a:rPr lang="fr-CA" sz="2000" dirty="0" err="1" smtClean="0"/>
              <a:t>well</a:t>
            </a:r>
            <a:r>
              <a:rPr lang="fr-CA" sz="2000" dirty="0" smtClean="0"/>
              <a:t>, </a:t>
            </a:r>
            <a:r>
              <a:rPr lang="fr-CA" sz="2000" dirty="0" err="1" smtClean="0"/>
              <a:t>that</a:t>
            </a:r>
            <a:r>
              <a:rPr lang="fr-CA" sz="2000" dirty="0" smtClean="0"/>
              <a:t> </a:t>
            </a:r>
            <a:r>
              <a:rPr lang="fr-CA" sz="2000" dirty="0" err="1" smtClean="0"/>
              <a:t>increasingly</a:t>
            </a:r>
            <a:r>
              <a:rPr lang="fr-CA" sz="2000" dirty="0" smtClean="0"/>
              <a:t> </a:t>
            </a:r>
            <a:r>
              <a:rPr lang="fr-CA" sz="2000" dirty="0" err="1" smtClean="0"/>
              <a:t>seems</a:t>
            </a:r>
            <a:r>
              <a:rPr lang="fr-CA" sz="2000" dirty="0" smtClean="0"/>
              <a:t> OK. Have </a:t>
            </a:r>
            <a:r>
              <a:rPr lang="fr-CA" sz="2000" dirty="0" err="1" smtClean="0"/>
              <a:t>you</a:t>
            </a:r>
            <a:r>
              <a:rPr lang="fr-CA" sz="2000" dirty="0" smtClean="0"/>
              <a:t> </a:t>
            </a:r>
            <a:r>
              <a:rPr lang="fr-CA" sz="2000" dirty="0" err="1" smtClean="0"/>
              <a:t>looked</a:t>
            </a:r>
            <a:r>
              <a:rPr lang="fr-CA" sz="2000" dirty="0" smtClean="0"/>
              <a:t> </a:t>
            </a:r>
            <a:r>
              <a:rPr lang="fr-CA" sz="2000" dirty="0" err="1" smtClean="0"/>
              <a:t>at</a:t>
            </a:r>
            <a:r>
              <a:rPr lang="fr-CA" sz="2000" dirty="0" smtClean="0"/>
              <a:t> </a:t>
            </a:r>
            <a:r>
              <a:rPr lang="fr-CA" sz="2000" dirty="0" err="1" smtClean="0"/>
              <a:t>your</a:t>
            </a:r>
            <a:r>
              <a:rPr lang="fr-CA" sz="2000" dirty="0" smtClean="0"/>
              <a:t> </a:t>
            </a:r>
            <a:r>
              <a:rPr lang="fr-CA" sz="2000" dirty="0" err="1" smtClean="0"/>
              <a:t>cell</a:t>
            </a:r>
            <a:r>
              <a:rPr lang="fr-CA" sz="2000" dirty="0" smtClean="0"/>
              <a:t> phone or </a:t>
            </a:r>
            <a:r>
              <a:rPr lang="fr-CA" sz="2000" dirty="0" err="1" smtClean="0"/>
              <a:t>cable</a:t>
            </a:r>
            <a:r>
              <a:rPr lang="fr-CA" sz="2000" dirty="0" smtClean="0"/>
              <a:t> bill </a:t>
            </a:r>
            <a:r>
              <a:rPr lang="fr-CA" sz="2000" dirty="0" err="1" smtClean="0"/>
              <a:t>lately</a:t>
            </a:r>
            <a:r>
              <a:rPr lang="fr-CA" sz="2000" dirty="0" smtClean="0"/>
              <a:t>?</a:t>
            </a:r>
          </a:p>
          <a:p>
            <a:endParaRPr lang="fr-CA" sz="2000" dirty="0" smtClean="0"/>
          </a:p>
          <a:p>
            <a:r>
              <a:rPr lang="fr-CA" sz="2000" dirty="0" smtClean="0"/>
              <a:t>As Jonathan L. </a:t>
            </a:r>
            <a:r>
              <a:rPr lang="fr-CA" sz="2000" dirty="0" err="1" smtClean="0"/>
              <a:t>Zittrain</a:t>
            </a:r>
            <a:r>
              <a:rPr lang="fr-CA" sz="2000" dirty="0" smtClean="0"/>
              <a:t> </a:t>
            </a:r>
            <a:r>
              <a:rPr lang="fr-CA" sz="2000" dirty="0" err="1" smtClean="0"/>
              <a:t>puts</a:t>
            </a:r>
            <a:r>
              <a:rPr lang="fr-CA" sz="2000" dirty="0" smtClean="0"/>
              <a:t> </a:t>
            </a:r>
            <a:r>
              <a:rPr lang="fr-CA" sz="2000" dirty="0" err="1" smtClean="0"/>
              <a:t>it</a:t>
            </a:r>
            <a:r>
              <a:rPr lang="fr-CA" sz="2000" dirty="0" smtClean="0"/>
              <a:t> in The Future of the Internet — And How to Stop It, “It </a:t>
            </a:r>
            <a:r>
              <a:rPr lang="fr-CA" sz="2000" dirty="0" err="1" smtClean="0"/>
              <a:t>is</a:t>
            </a:r>
            <a:r>
              <a:rPr lang="fr-CA" sz="2000" dirty="0" smtClean="0"/>
              <a:t> a </a:t>
            </a:r>
            <a:r>
              <a:rPr lang="fr-CA" sz="2000" dirty="0" err="1" smtClean="0"/>
              <a:t>mistake</a:t>
            </a:r>
            <a:r>
              <a:rPr lang="fr-CA" sz="2000" dirty="0" smtClean="0"/>
              <a:t> to </a:t>
            </a:r>
            <a:r>
              <a:rPr lang="fr-CA" sz="2000" dirty="0" err="1" smtClean="0"/>
              <a:t>think</a:t>
            </a:r>
            <a:r>
              <a:rPr lang="fr-CA" sz="2000" dirty="0" smtClean="0"/>
              <a:t> of the Web browser as the apex of the </a:t>
            </a:r>
            <a:r>
              <a:rPr lang="fr-CA" sz="2000" dirty="0" err="1" smtClean="0"/>
              <a:t>PC’s</a:t>
            </a:r>
            <a:r>
              <a:rPr lang="fr-CA" sz="2000" dirty="0" smtClean="0"/>
              <a:t> </a:t>
            </a:r>
            <a:r>
              <a:rPr lang="fr-CA" sz="2000" dirty="0" err="1" smtClean="0"/>
              <a:t>evolution</a:t>
            </a:r>
            <a:r>
              <a:rPr lang="fr-CA" sz="2000" dirty="0" smtClean="0"/>
              <a:t>.” </a:t>
            </a:r>
            <a:r>
              <a:rPr lang="fr-CA" sz="2000" dirty="0" err="1" smtClean="0"/>
              <a:t>Today</a:t>
            </a:r>
            <a:r>
              <a:rPr lang="fr-CA" sz="2000" dirty="0" smtClean="0"/>
              <a:t> the Internet hosts </a:t>
            </a:r>
            <a:r>
              <a:rPr lang="fr-CA" sz="2000" dirty="0" err="1" smtClean="0"/>
              <a:t>countless</a:t>
            </a:r>
            <a:r>
              <a:rPr lang="fr-CA" sz="2000" dirty="0" smtClean="0"/>
              <a:t> </a:t>
            </a:r>
            <a:r>
              <a:rPr lang="fr-CA" sz="2000" dirty="0" err="1" smtClean="0"/>
              <a:t>closed</a:t>
            </a:r>
            <a:r>
              <a:rPr lang="fr-CA" sz="2000" dirty="0" smtClean="0"/>
              <a:t> </a:t>
            </a:r>
            <a:r>
              <a:rPr lang="fr-CA" sz="2000" dirty="0" err="1" smtClean="0"/>
              <a:t>gardens</a:t>
            </a:r>
            <a:r>
              <a:rPr lang="fr-CA" sz="2000" dirty="0" smtClean="0"/>
              <a:t>; in a </a:t>
            </a:r>
            <a:r>
              <a:rPr lang="fr-CA" sz="2000" dirty="0" err="1" smtClean="0"/>
              <a:t>sense</a:t>
            </a:r>
            <a:r>
              <a:rPr lang="fr-CA" sz="2000" dirty="0" smtClean="0"/>
              <a:t>, the Web </a:t>
            </a:r>
            <a:r>
              <a:rPr lang="fr-CA" sz="2000" dirty="0" err="1" smtClean="0"/>
              <a:t>is</a:t>
            </a:r>
            <a:r>
              <a:rPr lang="fr-CA" sz="2000" dirty="0" smtClean="0"/>
              <a:t> an exception, not the </a:t>
            </a:r>
            <a:r>
              <a:rPr lang="fr-CA" sz="2000" dirty="0" err="1" smtClean="0"/>
              <a:t>rule</a:t>
            </a:r>
            <a:r>
              <a:rPr lang="fr-CA" sz="2000" dirty="0" smtClean="0"/>
              <a:t>.</a:t>
            </a:r>
          </a:p>
          <a:p>
            <a:r>
              <a:rPr lang="fr-CA" sz="2000" dirty="0" err="1" smtClean="0"/>
              <a:t>Monopolies</a:t>
            </a:r>
            <a:r>
              <a:rPr lang="fr-CA" sz="2000" dirty="0" smtClean="0"/>
              <a:t> are </a:t>
            </a:r>
            <a:r>
              <a:rPr lang="fr-CA" sz="2000" dirty="0" err="1" smtClean="0"/>
              <a:t>actually</a:t>
            </a:r>
            <a:r>
              <a:rPr lang="fr-CA" sz="2000" dirty="0" smtClean="0"/>
              <a:t> </a:t>
            </a:r>
            <a:r>
              <a:rPr lang="fr-CA" sz="2000" dirty="0" err="1" smtClean="0"/>
              <a:t>even</a:t>
            </a:r>
            <a:r>
              <a:rPr lang="fr-CA" sz="2000" dirty="0" smtClean="0"/>
              <a:t> more </a:t>
            </a:r>
            <a:r>
              <a:rPr lang="fr-CA" sz="2000" dirty="0" err="1" smtClean="0"/>
              <a:t>likely</a:t>
            </a:r>
            <a:r>
              <a:rPr lang="fr-CA" sz="2000" dirty="0" smtClean="0"/>
              <a:t> in </a:t>
            </a:r>
            <a:r>
              <a:rPr lang="fr-CA" sz="2000" dirty="0" err="1" smtClean="0"/>
              <a:t>highly</a:t>
            </a:r>
            <a:r>
              <a:rPr lang="fr-CA" sz="2000" dirty="0" smtClean="0"/>
              <a:t> </a:t>
            </a:r>
            <a:r>
              <a:rPr lang="fr-CA" sz="2000" dirty="0" err="1" smtClean="0"/>
              <a:t>networked</a:t>
            </a:r>
            <a:r>
              <a:rPr lang="fr-CA" sz="2000" dirty="0" smtClean="0"/>
              <a:t> </a:t>
            </a:r>
            <a:r>
              <a:rPr lang="fr-CA" sz="2000" dirty="0" err="1" smtClean="0"/>
              <a:t>markets</a:t>
            </a:r>
            <a:r>
              <a:rPr lang="fr-CA" sz="2000" dirty="0" smtClean="0"/>
              <a:t> </a:t>
            </a:r>
            <a:r>
              <a:rPr lang="fr-CA" sz="2000" dirty="0" err="1" smtClean="0"/>
              <a:t>like</a:t>
            </a:r>
            <a:r>
              <a:rPr lang="fr-CA" sz="2000" dirty="0" smtClean="0"/>
              <a:t> the online world. The </a:t>
            </a:r>
            <a:r>
              <a:rPr lang="fr-CA" sz="2000" dirty="0" err="1" smtClean="0"/>
              <a:t>dark</a:t>
            </a:r>
            <a:r>
              <a:rPr lang="fr-CA" sz="2000" dirty="0" smtClean="0"/>
              <a:t> </a:t>
            </a:r>
            <a:r>
              <a:rPr lang="fr-CA" sz="2000" dirty="0" err="1" smtClean="0"/>
              <a:t>side</a:t>
            </a:r>
            <a:r>
              <a:rPr lang="fr-CA" sz="2000" dirty="0" smtClean="0"/>
              <a:t> of network </a:t>
            </a:r>
            <a:r>
              <a:rPr lang="fr-CA" sz="2000" dirty="0" err="1" smtClean="0"/>
              <a:t>effects</a:t>
            </a:r>
            <a:r>
              <a:rPr lang="fr-CA" sz="2000" dirty="0" smtClean="0"/>
              <a:t> </a:t>
            </a:r>
            <a:r>
              <a:rPr lang="fr-CA" sz="2000" dirty="0" err="1" smtClean="0"/>
              <a:t>is</a:t>
            </a:r>
            <a:r>
              <a:rPr lang="fr-CA" sz="2000" dirty="0" smtClean="0"/>
              <a:t> </a:t>
            </a:r>
            <a:r>
              <a:rPr lang="fr-CA" sz="2000" dirty="0" err="1" smtClean="0"/>
              <a:t>that</a:t>
            </a:r>
            <a:r>
              <a:rPr lang="fr-CA" sz="2000" dirty="0" smtClean="0"/>
              <a:t> </a:t>
            </a:r>
            <a:r>
              <a:rPr lang="fr-CA" sz="2000" dirty="0" err="1" smtClean="0"/>
              <a:t>rich</a:t>
            </a:r>
            <a:r>
              <a:rPr lang="fr-CA" sz="2000" dirty="0" smtClean="0"/>
              <a:t> </a:t>
            </a:r>
            <a:r>
              <a:rPr lang="fr-CA" sz="2000" dirty="0" err="1" smtClean="0"/>
              <a:t>nodes</a:t>
            </a:r>
            <a:r>
              <a:rPr lang="fr-CA" sz="2000" dirty="0" smtClean="0"/>
              <a:t> </a:t>
            </a:r>
            <a:r>
              <a:rPr lang="fr-CA" sz="2000" dirty="0" err="1" smtClean="0"/>
              <a:t>get</a:t>
            </a:r>
            <a:r>
              <a:rPr lang="fr-CA" sz="2000" dirty="0" smtClean="0"/>
              <a:t> </a:t>
            </a:r>
            <a:r>
              <a:rPr lang="fr-CA" sz="2000" dirty="0" err="1" smtClean="0"/>
              <a:t>richer</a:t>
            </a:r>
            <a:r>
              <a:rPr lang="fr-CA" sz="2000" dirty="0" smtClean="0"/>
              <a:t>. </a:t>
            </a:r>
            <a:r>
              <a:rPr lang="fr-CA" sz="2000" dirty="0" err="1" smtClean="0"/>
              <a:t>Metcalfe’s</a:t>
            </a:r>
            <a:r>
              <a:rPr lang="fr-CA" sz="2000" dirty="0" smtClean="0"/>
              <a:t> </a:t>
            </a:r>
            <a:r>
              <a:rPr lang="fr-CA" sz="2000" dirty="0" err="1" smtClean="0"/>
              <a:t>law</a:t>
            </a:r>
            <a:r>
              <a:rPr lang="fr-CA" sz="2000" dirty="0" smtClean="0"/>
              <a:t>, </a:t>
            </a:r>
            <a:r>
              <a:rPr lang="fr-CA" sz="2000" dirty="0" err="1" smtClean="0"/>
              <a:t>which</a:t>
            </a:r>
            <a:r>
              <a:rPr lang="fr-CA" sz="2000" dirty="0" smtClean="0"/>
              <a:t> states </a:t>
            </a:r>
            <a:r>
              <a:rPr lang="fr-CA" sz="2000" dirty="0" err="1" smtClean="0"/>
              <a:t>that</a:t>
            </a:r>
            <a:r>
              <a:rPr lang="fr-CA" sz="2000" dirty="0" smtClean="0"/>
              <a:t> the value of a network </a:t>
            </a:r>
            <a:r>
              <a:rPr lang="fr-CA" sz="2000" dirty="0" err="1" smtClean="0"/>
              <a:t>increases</a:t>
            </a:r>
            <a:r>
              <a:rPr lang="fr-CA" sz="2000" dirty="0" smtClean="0"/>
              <a:t> in proportion to the square of connections, </a:t>
            </a:r>
            <a:r>
              <a:rPr lang="fr-CA" sz="2000" dirty="0" err="1" smtClean="0"/>
              <a:t>creates</a:t>
            </a:r>
            <a:r>
              <a:rPr lang="fr-CA" sz="2000" dirty="0" smtClean="0"/>
              <a:t> </a:t>
            </a:r>
            <a:r>
              <a:rPr lang="fr-CA" sz="2000" dirty="0" err="1" smtClean="0"/>
              <a:t>winner-take-all</a:t>
            </a:r>
            <a:r>
              <a:rPr lang="fr-CA" sz="2000" dirty="0" smtClean="0"/>
              <a:t> </a:t>
            </a:r>
            <a:r>
              <a:rPr lang="fr-CA" sz="2000" dirty="0" err="1" smtClean="0"/>
              <a:t>markets</a:t>
            </a:r>
            <a:r>
              <a:rPr lang="fr-CA" sz="2000" dirty="0" smtClean="0"/>
              <a:t>, </a:t>
            </a:r>
            <a:r>
              <a:rPr lang="fr-CA" sz="2000" dirty="0" err="1" smtClean="0"/>
              <a:t>where</a:t>
            </a:r>
            <a:r>
              <a:rPr lang="fr-CA" sz="2000" dirty="0" smtClean="0"/>
              <a:t> the gap </a:t>
            </a:r>
            <a:r>
              <a:rPr lang="fr-CA" sz="2000" dirty="0" err="1" smtClean="0"/>
              <a:t>between</a:t>
            </a:r>
            <a:r>
              <a:rPr lang="fr-CA" sz="2000" dirty="0" smtClean="0"/>
              <a:t> the </a:t>
            </a:r>
            <a:r>
              <a:rPr lang="fr-CA" sz="2000" dirty="0" err="1" smtClean="0"/>
              <a:t>number</a:t>
            </a:r>
            <a:r>
              <a:rPr lang="fr-CA" sz="2000" dirty="0" smtClean="0"/>
              <a:t> one and </a:t>
            </a:r>
            <a:r>
              <a:rPr lang="fr-CA" sz="2000" dirty="0" err="1" smtClean="0"/>
              <a:t>number</a:t>
            </a:r>
            <a:r>
              <a:rPr lang="fr-CA" sz="2000" dirty="0" smtClean="0"/>
              <a:t> </a:t>
            </a:r>
            <a:r>
              <a:rPr lang="fr-CA" sz="2000" dirty="0" err="1" smtClean="0"/>
              <a:t>two</a:t>
            </a:r>
            <a:r>
              <a:rPr lang="fr-CA" sz="2000" dirty="0" smtClean="0"/>
              <a:t> </a:t>
            </a:r>
            <a:r>
              <a:rPr lang="fr-CA" sz="2000" dirty="0" err="1" smtClean="0"/>
              <a:t>players</a:t>
            </a:r>
            <a:r>
              <a:rPr lang="fr-CA" sz="2000" dirty="0" smtClean="0"/>
              <a:t> </a:t>
            </a:r>
            <a:r>
              <a:rPr lang="fr-CA" sz="2000" dirty="0" err="1" smtClean="0"/>
              <a:t>is</a:t>
            </a:r>
            <a:r>
              <a:rPr lang="fr-CA" sz="2000" dirty="0" smtClean="0"/>
              <a:t> </a:t>
            </a:r>
            <a:r>
              <a:rPr lang="fr-CA" sz="2000" dirty="0" err="1" smtClean="0"/>
              <a:t>typically</a:t>
            </a:r>
            <a:r>
              <a:rPr lang="fr-CA" sz="2000" dirty="0" smtClean="0"/>
              <a:t> large and </a:t>
            </a:r>
            <a:r>
              <a:rPr lang="fr-CA" sz="2000" dirty="0" err="1" smtClean="0"/>
              <a:t>growing</a:t>
            </a:r>
            <a:r>
              <a:rPr lang="fr-CA" sz="2000" dirty="0" smtClean="0"/>
              <a:t>.</a:t>
            </a:r>
          </a:p>
          <a:p>
            <a:endParaRPr lang="fr-CA" sz="2000" dirty="0" smtClean="0"/>
          </a:p>
          <a:p>
            <a:r>
              <a:rPr lang="fr-CA" sz="2000" dirty="0" smtClean="0"/>
              <a:t>So </a:t>
            </a:r>
            <a:r>
              <a:rPr lang="fr-CA" sz="2000" dirty="0" err="1" smtClean="0"/>
              <a:t>what</a:t>
            </a:r>
            <a:r>
              <a:rPr lang="fr-CA" sz="2000" dirty="0" smtClean="0"/>
              <a:t> </a:t>
            </a:r>
            <a:r>
              <a:rPr lang="fr-CA" sz="2000" dirty="0" err="1" smtClean="0"/>
              <a:t>took</a:t>
            </a:r>
            <a:r>
              <a:rPr lang="fr-CA" sz="2000" dirty="0" smtClean="0"/>
              <a:t> </a:t>
            </a:r>
            <a:r>
              <a:rPr lang="fr-CA" sz="2000" dirty="0" err="1" smtClean="0"/>
              <a:t>so</a:t>
            </a:r>
            <a:r>
              <a:rPr lang="fr-CA" sz="2000" dirty="0" smtClean="0"/>
              <a:t> long? </a:t>
            </a:r>
            <a:r>
              <a:rPr lang="fr-CA" sz="2000" dirty="0" err="1" smtClean="0"/>
              <a:t>Why</a:t>
            </a:r>
            <a:r>
              <a:rPr lang="fr-CA" sz="2000" dirty="0" smtClean="0"/>
              <a:t> </a:t>
            </a:r>
            <a:r>
              <a:rPr lang="fr-CA" sz="2000" dirty="0" err="1" smtClean="0"/>
              <a:t>wasn’t</a:t>
            </a:r>
            <a:r>
              <a:rPr lang="fr-CA" sz="2000" dirty="0" smtClean="0"/>
              <a:t> the Web </a:t>
            </a:r>
            <a:r>
              <a:rPr lang="fr-CA" sz="2000" dirty="0" err="1" smtClean="0"/>
              <a:t>colonized</a:t>
            </a:r>
            <a:r>
              <a:rPr lang="fr-CA" sz="2000" dirty="0" smtClean="0"/>
              <a:t> by </a:t>
            </a:r>
            <a:r>
              <a:rPr lang="fr-CA" sz="2000" dirty="0" err="1" smtClean="0"/>
              <a:t>monopolists</a:t>
            </a:r>
            <a:r>
              <a:rPr lang="fr-CA" sz="2000" dirty="0" smtClean="0"/>
              <a:t> a </a:t>
            </a:r>
            <a:r>
              <a:rPr lang="fr-CA" sz="2000" dirty="0" err="1" smtClean="0"/>
              <a:t>decade</a:t>
            </a:r>
            <a:r>
              <a:rPr lang="fr-CA" sz="2000" dirty="0" smtClean="0"/>
              <a:t> </a:t>
            </a:r>
            <a:r>
              <a:rPr lang="fr-CA" sz="2000" dirty="0" err="1" smtClean="0"/>
              <a:t>ago</a:t>
            </a:r>
            <a:r>
              <a:rPr lang="fr-CA" sz="2000" dirty="0" smtClean="0"/>
              <a:t>? </a:t>
            </a:r>
            <a:r>
              <a:rPr lang="fr-CA" sz="2000" dirty="0" err="1" smtClean="0"/>
              <a:t>Because</a:t>
            </a:r>
            <a:r>
              <a:rPr lang="fr-CA" sz="2000" dirty="0" smtClean="0"/>
              <a:t> </a:t>
            </a:r>
            <a:r>
              <a:rPr lang="fr-CA" sz="2000" dirty="0" err="1" smtClean="0"/>
              <a:t>it</a:t>
            </a:r>
            <a:r>
              <a:rPr lang="fr-CA" sz="2000" dirty="0" smtClean="0"/>
              <a:t> </a:t>
            </a:r>
            <a:r>
              <a:rPr lang="fr-CA" sz="2000" dirty="0" err="1" smtClean="0"/>
              <a:t>was</a:t>
            </a:r>
            <a:r>
              <a:rPr lang="fr-CA" sz="2000" dirty="0" smtClean="0"/>
              <a:t> in </a:t>
            </a:r>
            <a:r>
              <a:rPr lang="fr-CA" sz="2000" dirty="0" err="1" smtClean="0"/>
              <a:t>its</a:t>
            </a:r>
            <a:r>
              <a:rPr lang="fr-CA" sz="2000" dirty="0" smtClean="0"/>
              <a:t> adolescence </a:t>
            </a:r>
            <a:r>
              <a:rPr lang="fr-CA" sz="2000" dirty="0" err="1" smtClean="0"/>
              <a:t>then</a:t>
            </a:r>
            <a:r>
              <a:rPr lang="fr-CA" sz="2000" dirty="0" smtClean="0"/>
              <a:t>, </a:t>
            </a:r>
            <a:r>
              <a:rPr lang="fr-CA" sz="2000" dirty="0" err="1" smtClean="0"/>
              <a:t>still</a:t>
            </a:r>
            <a:r>
              <a:rPr lang="fr-CA" sz="2000" dirty="0" smtClean="0"/>
              <a:t> </a:t>
            </a:r>
            <a:r>
              <a:rPr lang="fr-CA" sz="2000" dirty="0" err="1" smtClean="0"/>
              <a:t>innovating</a:t>
            </a:r>
            <a:r>
              <a:rPr lang="fr-CA" sz="2000" dirty="0" smtClean="0"/>
              <a:t> </a:t>
            </a:r>
            <a:r>
              <a:rPr lang="fr-CA" sz="2000" dirty="0" err="1" smtClean="0"/>
              <a:t>quickly</a:t>
            </a:r>
            <a:r>
              <a:rPr lang="fr-CA" sz="2000" dirty="0" smtClean="0"/>
              <a:t> </a:t>
            </a:r>
            <a:r>
              <a:rPr lang="fr-CA" sz="2000" dirty="0" err="1" smtClean="0"/>
              <a:t>with</a:t>
            </a:r>
            <a:r>
              <a:rPr lang="fr-CA" sz="2000" dirty="0" smtClean="0"/>
              <a:t> a </a:t>
            </a:r>
            <a:r>
              <a:rPr lang="fr-CA" sz="2000" dirty="0" err="1" smtClean="0"/>
              <a:t>fresh</a:t>
            </a:r>
            <a:r>
              <a:rPr lang="fr-CA" sz="2000" dirty="0" smtClean="0"/>
              <a:t> and </a:t>
            </a:r>
            <a:r>
              <a:rPr lang="fr-CA" sz="2000" dirty="0" err="1" smtClean="0"/>
              <a:t>growing</a:t>
            </a:r>
            <a:r>
              <a:rPr lang="fr-CA" sz="2000" dirty="0" smtClean="0"/>
              <a:t> population of </a:t>
            </a:r>
            <a:r>
              <a:rPr lang="fr-CA" sz="2000" dirty="0" err="1" smtClean="0"/>
              <a:t>users</a:t>
            </a:r>
            <a:r>
              <a:rPr lang="fr-CA" sz="2000" dirty="0" smtClean="0"/>
              <a:t> </a:t>
            </a:r>
            <a:r>
              <a:rPr lang="fr-CA" sz="2000" dirty="0" err="1" smtClean="0"/>
              <a:t>always</a:t>
            </a:r>
            <a:r>
              <a:rPr lang="fr-CA" sz="2000" dirty="0" smtClean="0"/>
              <a:t> </a:t>
            </a:r>
            <a:r>
              <a:rPr lang="fr-CA" sz="2000" dirty="0" err="1" smtClean="0"/>
              <a:t>looking</a:t>
            </a:r>
            <a:r>
              <a:rPr lang="fr-CA" sz="2000" dirty="0" smtClean="0"/>
              <a:t> for </a:t>
            </a:r>
            <a:r>
              <a:rPr lang="fr-CA" sz="2000" dirty="0" err="1" smtClean="0"/>
              <a:t>something</a:t>
            </a:r>
            <a:r>
              <a:rPr lang="fr-CA" sz="2000" dirty="0" smtClean="0"/>
              <a:t> new. </a:t>
            </a:r>
            <a:r>
              <a:rPr lang="fr-CA" sz="2000" dirty="0" err="1" smtClean="0"/>
              <a:t>Network-driven</a:t>
            </a:r>
            <a:r>
              <a:rPr lang="fr-CA" sz="2000" dirty="0" smtClean="0"/>
              <a:t> domination </a:t>
            </a:r>
            <a:r>
              <a:rPr lang="fr-CA" sz="2000" dirty="0" err="1" smtClean="0"/>
              <a:t>was</a:t>
            </a:r>
            <a:r>
              <a:rPr lang="fr-CA" sz="2000" dirty="0" smtClean="0"/>
              <a:t> </a:t>
            </a:r>
            <a:r>
              <a:rPr lang="fr-CA" sz="2000" dirty="0" err="1" smtClean="0"/>
              <a:t>short-lived</a:t>
            </a:r>
            <a:r>
              <a:rPr lang="fr-CA" sz="2000" dirty="0" smtClean="0"/>
              <a:t>. </a:t>
            </a:r>
            <a:r>
              <a:rPr lang="fr-CA" sz="2000" dirty="0" err="1" smtClean="0"/>
              <a:t>Friendster</a:t>
            </a:r>
            <a:r>
              <a:rPr lang="fr-CA" sz="2000" dirty="0" smtClean="0"/>
              <a:t> </a:t>
            </a:r>
            <a:r>
              <a:rPr lang="fr-CA" sz="2000" dirty="0" err="1" smtClean="0"/>
              <a:t>got</a:t>
            </a:r>
            <a:r>
              <a:rPr lang="fr-CA" sz="2000" dirty="0" smtClean="0"/>
              <a:t> </a:t>
            </a:r>
            <a:r>
              <a:rPr lang="fr-CA" sz="2000" dirty="0" err="1" smtClean="0"/>
              <a:t>huge</a:t>
            </a:r>
            <a:r>
              <a:rPr lang="fr-CA" sz="2000" dirty="0" smtClean="0"/>
              <a:t> </a:t>
            </a:r>
            <a:r>
              <a:rPr lang="fr-CA" sz="2000" dirty="0" err="1" smtClean="0"/>
              <a:t>while</a:t>
            </a:r>
            <a:r>
              <a:rPr lang="fr-CA" sz="2000" dirty="0" smtClean="0"/>
              <a:t> social </a:t>
            </a:r>
            <a:r>
              <a:rPr lang="fr-CA" sz="2000" dirty="0" err="1" smtClean="0"/>
              <a:t>networking</a:t>
            </a:r>
            <a:r>
              <a:rPr lang="fr-CA" sz="2000" dirty="0" smtClean="0"/>
              <a:t> </a:t>
            </a:r>
            <a:r>
              <a:rPr lang="fr-CA" sz="2000" dirty="0" err="1" smtClean="0"/>
              <a:t>was</a:t>
            </a:r>
            <a:r>
              <a:rPr lang="fr-CA" sz="2000" dirty="0" smtClean="0"/>
              <a:t> in </a:t>
            </a:r>
            <a:r>
              <a:rPr lang="fr-CA" sz="2000" dirty="0" err="1" smtClean="0"/>
              <a:t>its</a:t>
            </a:r>
            <a:r>
              <a:rPr lang="fr-CA" sz="2000" dirty="0" smtClean="0"/>
              <a:t> </a:t>
            </a:r>
            <a:r>
              <a:rPr lang="fr-CA" sz="2000" dirty="0" err="1" smtClean="0"/>
              <a:t>infancy</a:t>
            </a:r>
            <a:r>
              <a:rPr lang="fr-CA" sz="2000" dirty="0" smtClean="0"/>
              <a:t>, and </a:t>
            </a:r>
            <a:r>
              <a:rPr lang="fr-CA" sz="2000" dirty="0" err="1" smtClean="0"/>
              <a:t>fickle</a:t>
            </a:r>
            <a:r>
              <a:rPr lang="fr-CA" sz="2000" dirty="0" smtClean="0"/>
              <a:t> </a:t>
            </a:r>
            <a:r>
              <a:rPr lang="fr-CA" sz="2000" dirty="0" err="1" smtClean="0"/>
              <a:t>consumers</a:t>
            </a:r>
            <a:r>
              <a:rPr lang="fr-CA" sz="2000" dirty="0" smtClean="0"/>
              <a:t> </a:t>
            </a:r>
            <a:r>
              <a:rPr lang="fr-CA" sz="2000" dirty="0" err="1" smtClean="0"/>
              <a:t>were</a:t>
            </a:r>
            <a:r>
              <a:rPr lang="fr-CA" sz="2000" dirty="0" smtClean="0"/>
              <a:t> </a:t>
            </a:r>
            <a:r>
              <a:rPr lang="fr-CA" sz="2000" dirty="0" err="1" smtClean="0"/>
              <a:t>still</a:t>
            </a:r>
            <a:r>
              <a:rPr lang="fr-CA" sz="2000" dirty="0" smtClean="0"/>
              <a:t> </a:t>
            </a:r>
            <a:r>
              <a:rPr lang="fr-CA" sz="2000" dirty="0" err="1" smtClean="0"/>
              <a:t>keen</a:t>
            </a:r>
            <a:r>
              <a:rPr lang="fr-CA" sz="2000" dirty="0" smtClean="0"/>
              <a:t> to </a:t>
            </a:r>
            <a:r>
              <a:rPr lang="fr-CA" sz="2000" dirty="0" err="1" smtClean="0"/>
              <a:t>experiment</a:t>
            </a:r>
            <a:r>
              <a:rPr lang="fr-CA" sz="2000" dirty="0" smtClean="0"/>
              <a:t> </a:t>
            </a:r>
            <a:r>
              <a:rPr lang="fr-CA" sz="2000" dirty="0" err="1" smtClean="0"/>
              <a:t>with</a:t>
            </a:r>
            <a:r>
              <a:rPr lang="fr-CA" sz="2000" dirty="0" smtClean="0"/>
              <a:t> the </a:t>
            </a:r>
            <a:r>
              <a:rPr lang="fr-CA" sz="2000" dirty="0" err="1" smtClean="0"/>
              <a:t>next</a:t>
            </a:r>
            <a:r>
              <a:rPr lang="fr-CA" sz="2000" dirty="0" smtClean="0"/>
              <a:t> new </a:t>
            </a:r>
            <a:r>
              <a:rPr lang="fr-CA" sz="2000" dirty="0" err="1" smtClean="0"/>
              <a:t>thing</a:t>
            </a:r>
            <a:r>
              <a:rPr lang="fr-CA" sz="2000" dirty="0" smtClean="0"/>
              <a:t>. </a:t>
            </a:r>
            <a:r>
              <a:rPr lang="fr-CA" sz="2000" dirty="0" err="1" smtClean="0"/>
              <a:t>They</a:t>
            </a:r>
            <a:r>
              <a:rPr lang="fr-CA" sz="2000" dirty="0" smtClean="0"/>
              <a:t> </a:t>
            </a:r>
            <a:r>
              <a:rPr lang="fr-CA" sz="2000" dirty="0" err="1" smtClean="0"/>
              <a:t>found</a:t>
            </a:r>
            <a:r>
              <a:rPr lang="fr-CA" sz="2000" dirty="0" smtClean="0"/>
              <a:t> </a:t>
            </a:r>
            <a:r>
              <a:rPr lang="fr-CA" sz="2000" dirty="0" err="1" smtClean="0"/>
              <a:t>another</a:t>
            </a:r>
            <a:r>
              <a:rPr lang="fr-CA" sz="2000" dirty="0" smtClean="0"/>
              <a:t> </a:t>
            </a:r>
            <a:r>
              <a:rPr lang="fr-CA" sz="2000" dirty="0" err="1" smtClean="0"/>
              <a:t>shiny</a:t>
            </a:r>
            <a:r>
              <a:rPr lang="fr-CA" sz="2000" dirty="0" smtClean="0"/>
              <a:t> service and </a:t>
            </a:r>
            <a:r>
              <a:rPr lang="fr-CA" sz="2000" dirty="0" err="1" smtClean="0"/>
              <a:t>moved</a:t>
            </a:r>
            <a:r>
              <a:rPr lang="fr-CA" sz="2000" dirty="0" smtClean="0"/>
              <a:t> on, </a:t>
            </a:r>
            <a:r>
              <a:rPr lang="fr-CA" sz="2000" dirty="0" err="1" smtClean="0"/>
              <a:t>just</a:t>
            </a:r>
            <a:r>
              <a:rPr lang="fr-CA" sz="2000" dirty="0" smtClean="0"/>
              <a:t> as </a:t>
            </a:r>
            <a:r>
              <a:rPr lang="fr-CA" sz="2000" dirty="0" err="1" smtClean="0"/>
              <a:t>they</a:t>
            </a:r>
            <a:r>
              <a:rPr lang="fr-CA" sz="2000" dirty="0" smtClean="0"/>
              <a:t> </a:t>
            </a:r>
            <a:r>
              <a:rPr lang="fr-CA" sz="2000" dirty="0" err="1" smtClean="0"/>
              <a:t>had</a:t>
            </a:r>
            <a:r>
              <a:rPr lang="fr-CA" sz="2000" dirty="0" smtClean="0"/>
              <a:t> </a:t>
            </a:r>
            <a:r>
              <a:rPr lang="fr-CA" sz="2000" dirty="0" err="1" smtClean="0"/>
              <a:t>abandoned</a:t>
            </a:r>
            <a:r>
              <a:rPr lang="fr-CA" sz="2000" dirty="0" smtClean="0"/>
              <a:t> </a:t>
            </a:r>
            <a:r>
              <a:rPr lang="fr-CA" sz="2000" dirty="0" err="1" smtClean="0"/>
              <a:t>SixDegrees.com</a:t>
            </a:r>
            <a:r>
              <a:rPr lang="fr-CA" sz="2000" dirty="0" smtClean="0"/>
              <a:t> </a:t>
            </a:r>
            <a:r>
              <a:rPr lang="fr-CA" sz="2000" dirty="0" err="1" smtClean="0"/>
              <a:t>before</a:t>
            </a:r>
            <a:r>
              <a:rPr lang="fr-CA" sz="2000" dirty="0" smtClean="0"/>
              <a:t> </a:t>
            </a:r>
            <a:r>
              <a:rPr lang="fr-CA" sz="2000" dirty="0" err="1" smtClean="0"/>
              <a:t>it</a:t>
            </a:r>
            <a:r>
              <a:rPr lang="fr-CA" sz="2000" dirty="0" smtClean="0"/>
              <a:t>. In the </a:t>
            </a:r>
            <a:r>
              <a:rPr lang="fr-CA" sz="2000" dirty="0" err="1" smtClean="0"/>
              <a:t>expanding</a:t>
            </a:r>
            <a:r>
              <a:rPr lang="fr-CA" sz="2000" dirty="0" smtClean="0"/>
              <a:t> </a:t>
            </a:r>
            <a:r>
              <a:rPr lang="fr-CA" sz="2000" dirty="0" err="1" smtClean="0"/>
              <a:t>universe</a:t>
            </a:r>
            <a:r>
              <a:rPr lang="fr-CA" sz="2000" dirty="0" smtClean="0"/>
              <a:t> of the </a:t>
            </a:r>
            <a:r>
              <a:rPr lang="fr-CA" sz="2000" dirty="0" err="1" smtClean="0"/>
              <a:t>early</a:t>
            </a:r>
            <a:r>
              <a:rPr lang="fr-CA" sz="2000" dirty="0" smtClean="0"/>
              <a:t> Web, </a:t>
            </a:r>
            <a:r>
              <a:rPr lang="fr-CA" sz="2000" dirty="0" err="1" smtClean="0"/>
              <a:t>AOL’s</a:t>
            </a:r>
            <a:r>
              <a:rPr lang="fr-CA" sz="2000" dirty="0" smtClean="0"/>
              <a:t> </a:t>
            </a:r>
            <a:r>
              <a:rPr lang="fr-CA" sz="2000" dirty="0" err="1" smtClean="0"/>
              <a:t>walled</a:t>
            </a:r>
            <a:r>
              <a:rPr lang="fr-CA" sz="2000" dirty="0" smtClean="0"/>
              <a:t> </a:t>
            </a:r>
            <a:r>
              <a:rPr lang="fr-CA" sz="2000" dirty="0" err="1" smtClean="0"/>
              <a:t>garden</a:t>
            </a:r>
            <a:r>
              <a:rPr lang="fr-CA" sz="2000" dirty="0" smtClean="0"/>
              <a:t> </a:t>
            </a:r>
            <a:r>
              <a:rPr lang="fr-CA" sz="2000" dirty="0" err="1" smtClean="0"/>
              <a:t>couldn’t</a:t>
            </a:r>
            <a:r>
              <a:rPr lang="fr-CA" sz="2000" dirty="0" smtClean="0"/>
              <a:t> </a:t>
            </a:r>
            <a:r>
              <a:rPr lang="fr-CA" sz="2000" dirty="0" err="1" smtClean="0"/>
              <a:t>compete</a:t>
            </a:r>
            <a:r>
              <a:rPr lang="fr-CA" sz="2000" dirty="0" smtClean="0"/>
              <a:t> </a:t>
            </a:r>
            <a:r>
              <a:rPr lang="fr-CA" sz="2000" dirty="0" err="1" smtClean="0"/>
              <a:t>with</a:t>
            </a:r>
            <a:r>
              <a:rPr lang="fr-CA" sz="2000" dirty="0" smtClean="0"/>
              <a:t> </a:t>
            </a:r>
            <a:r>
              <a:rPr lang="fr-CA" sz="2000" dirty="0" err="1" smtClean="0"/>
              <a:t>what</a:t>
            </a:r>
            <a:r>
              <a:rPr lang="fr-CA" sz="2000" dirty="0" smtClean="0"/>
              <a:t> </a:t>
            </a:r>
            <a:r>
              <a:rPr lang="fr-CA" sz="2000" dirty="0" err="1" smtClean="0"/>
              <a:t>was</a:t>
            </a:r>
            <a:r>
              <a:rPr lang="fr-CA" sz="2000" dirty="0" smtClean="0"/>
              <a:t> </a:t>
            </a:r>
            <a:r>
              <a:rPr lang="fr-CA" sz="2000" dirty="0" err="1" smtClean="0"/>
              <a:t>outside</a:t>
            </a:r>
            <a:r>
              <a:rPr lang="fr-CA" sz="2000" dirty="0" smtClean="0"/>
              <a:t> the </a:t>
            </a:r>
            <a:r>
              <a:rPr lang="fr-CA" sz="2000" dirty="0" err="1" smtClean="0"/>
              <a:t>walls</a:t>
            </a:r>
            <a:r>
              <a:rPr lang="fr-CA" sz="2000" dirty="0" smtClean="0"/>
              <a:t>, and </a:t>
            </a:r>
            <a:r>
              <a:rPr lang="fr-CA" sz="2000" dirty="0" err="1" smtClean="0"/>
              <a:t>so</a:t>
            </a:r>
            <a:r>
              <a:rPr lang="fr-CA" sz="2000" dirty="0" smtClean="0"/>
              <a:t> the </a:t>
            </a:r>
            <a:r>
              <a:rPr lang="fr-CA" sz="2000" dirty="0" err="1" smtClean="0"/>
              <a:t>walls</a:t>
            </a:r>
            <a:r>
              <a:rPr lang="fr-CA" sz="2000" dirty="0" smtClean="0"/>
              <a:t> </a:t>
            </a:r>
            <a:r>
              <a:rPr lang="fr-CA" sz="2000" dirty="0" err="1" smtClean="0"/>
              <a:t>fell</a:t>
            </a:r>
            <a:r>
              <a:rPr lang="fr-CA" sz="2000" dirty="0" smtClean="0"/>
              <a:t>.</a:t>
            </a:r>
          </a:p>
          <a:p>
            <a:endParaRPr lang="fr-CA" sz="2000" dirty="0" smtClean="0"/>
          </a:p>
          <a:p>
            <a:r>
              <a:rPr lang="fr-CA" sz="2000" dirty="0" smtClean="0"/>
              <a:t>But the Web </a:t>
            </a:r>
            <a:r>
              <a:rPr lang="fr-CA" sz="2000" dirty="0" err="1" smtClean="0"/>
              <a:t>is</a:t>
            </a:r>
            <a:r>
              <a:rPr lang="fr-CA" sz="2000" dirty="0" smtClean="0"/>
              <a:t> </a:t>
            </a:r>
            <a:r>
              <a:rPr lang="fr-CA" sz="2000" dirty="0" err="1" smtClean="0"/>
              <a:t>now</a:t>
            </a:r>
            <a:r>
              <a:rPr lang="fr-CA" sz="2000" dirty="0" smtClean="0"/>
              <a:t> 18 </a:t>
            </a:r>
            <a:r>
              <a:rPr lang="fr-CA" sz="2000" dirty="0" err="1" smtClean="0"/>
              <a:t>years</a:t>
            </a:r>
            <a:r>
              <a:rPr lang="fr-CA" sz="2000" dirty="0" smtClean="0"/>
              <a:t> </a:t>
            </a:r>
            <a:r>
              <a:rPr lang="fr-CA" sz="2000" dirty="0" err="1" smtClean="0"/>
              <a:t>old</a:t>
            </a:r>
            <a:r>
              <a:rPr lang="fr-CA" sz="2000" dirty="0" smtClean="0"/>
              <a:t>. It has </a:t>
            </a:r>
            <a:r>
              <a:rPr lang="fr-CA" sz="2000" dirty="0" err="1" smtClean="0"/>
              <a:t>reached</a:t>
            </a:r>
            <a:r>
              <a:rPr lang="fr-CA" sz="2000" dirty="0" smtClean="0"/>
              <a:t> </a:t>
            </a:r>
            <a:r>
              <a:rPr lang="fr-CA" sz="2000" dirty="0" err="1" smtClean="0"/>
              <a:t>adulthood</a:t>
            </a:r>
            <a:r>
              <a:rPr lang="fr-CA" sz="2000" dirty="0" smtClean="0"/>
              <a:t>. An </a:t>
            </a:r>
            <a:r>
              <a:rPr lang="fr-CA" sz="2000" dirty="0" err="1" smtClean="0"/>
              <a:t>entire</a:t>
            </a:r>
            <a:r>
              <a:rPr lang="fr-CA" sz="2000" dirty="0" smtClean="0"/>
              <a:t> </a:t>
            </a:r>
            <a:r>
              <a:rPr lang="fr-CA" sz="2000" dirty="0" err="1" smtClean="0"/>
              <a:t>generation</a:t>
            </a:r>
            <a:r>
              <a:rPr lang="fr-CA" sz="2000" dirty="0" smtClean="0"/>
              <a:t> has </a:t>
            </a:r>
            <a:r>
              <a:rPr lang="fr-CA" sz="2000" dirty="0" err="1" smtClean="0"/>
              <a:t>grown</a:t>
            </a:r>
            <a:r>
              <a:rPr lang="fr-CA" sz="2000" dirty="0" smtClean="0"/>
              <a:t> up in front of a browser. The exploration of a new world has </a:t>
            </a:r>
            <a:r>
              <a:rPr lang="fr-CA" sz="2000" dirty="0" err="1" smtClean="0"/>
              <a:t>turned</a:t>
            </a:r>
            <a:r>
              <a:rPr lang="fr-CA" sz="2000" dirty="0" smtClean="0"/>
              <a:t> </a:t>
            </a:r>
            <a:r>
              <a:rPr lang="fr-CA" sz="2000" dirty="0" err="1" smtClean="0"/>
              <a:t>into</a:t>
            </a:r>
            <a:r>
              <a:rPr lang="fr-CA" sz="2000" dirty="0" smtClean="0"/>
              <a:t> business as </a:t>
            </a:r>
            <a:r>
              <a:rPr lang="fr-CA" sz="2000" dirty="0" err="1" smtClean="0"/>
              <a:t>usual</a:t>
            </a:r>
            <a:r>
              <a:rPr lang="fr-CA" sz="2000" dirty="0" smtClean="0"/>
              <a:t>. </a:t>
            </a:r>
            <a:r>
              <a:rPr lang="fr-CA" sz="2000" dirty="0" err="1" smtClean="0"/>
              <a:t>We</a:t>
            </a:r>
            <a:r>
              <a:rPr lang="fr-CA" sz="2000" dirty="0" smtClean="0"/>
              <a:t> </a:t>
            </a:r>
            <a:r>
              <a:rPr lang="fr-CA" sz="2000" dirty="0" err="1" smtClean="0"/>
              <a:t>get</a:t>
            </a:r>
            <a:r>
              <a:rPr lang="fr-CA" sz="2000" dirty="0" smtClean="0"/>
              <a:t> the Web. </a:t>
            </a:r>
            <a:r>
              <a:rPr lang="fr-CA" sz="2000" dirty="0" err="1" smtClean="0"/>
              <a:t>It’s</a:t>
            </a:r>
            <a:r>
              <a:rPr lang="fr-CA" sz="2000" dirty="0" smtClean="0"/>
              <a:t> part of </a:t>
            </a:r>
            <a:r>
              <a:rPr lang="fr-CA" sz="2000" dirty="0" err="1" smtClean="0"/>
              <a:t>our</a:t>
            </a:r>
            <a:r>
              <a:rPr lang="fr-CA" sz="2000" dirty="0" smtClean="0"/>
              <a:t> life. And </a:t>
            </a:r>
            <a:r>
              <a:rPr lang="fr-CA" sz="2000" dirty="0" err="1" smtClean="0"/>
              <a:t>we</a:t>
            </a:r>
            <a:r>
              <a:rPr lang="fr-CA" sz="2000" dirty="0" smtClean="0"/>
              <a:t> </a:t>
            </a:r>
            <a:r>
              <a:rPr lang="fr-CA" sz="2000" dirty="0" err="1" smtClean="0"/>
              <a:t>just</a:t>
            </a:r>
            <a:r>
              <a:rPr lang="fr-CA" sz="2000" dirty="0" smtClean="0"/>
              <a:t> </a:t>
            </a:r>
            <a:r>
              <a:rPr lang="fr-CA" sz="2000" dirty="0" err="1" smtClean="0"/>
              <a:t>want</a:t>
            </a:r>
            <a:r>
              <a:rPr lang="fr-CA" sz="2000" dirty="0" smtClean="0"/>
              <a:t> to use the services </a:t>
            </a:r>
            <a:r>
              <a:rPr lang="fr-CA" sz="2000" dirty="0" err="1" smtClean="0"/>
              <a:t>that</a:t>
            </a:r>
            <a:r>
              <a:rPr lang="fr-CA" sz="2000" dirty="0" smtClean="0"/>
              <a:t> </a:t>
            </a:r>
            <a:r>
              <a:rPr lang="fr-CA" sz="2000" dirty="0" err="1" smtClean="0"/>
              <a:t>make</a:t>
            </a:r>
            <a:r>
              <a:rPr lang="fr-CA" sz="2000" dirty="0" smtClean="0"/>
              <a:t> </a:t>
            </a:r>
            <a:r>
              <a:rPr lang="fr-CA" sz="2000" dirty="0" err="1" smtClean="0"/>
              <a:t>our</a:t>
            </a:r>
            <a:r>
              <a:rPr lang="fr-CA" sz="2000" dirty="0" smtClean="0"/>
              <a:t> life </a:t>
            </a:r>
            <a:r>
              <a:rPr lang="fr-CA" sz="2000" dirty="0" err="1" smtClean="0"/>
              <a:t>better</a:t>
            </a:r>
            <a:r>
              <a:rPr lang="fr-CA" sz="2000" dirty="0" smtClean="0"/>
              <a:t>. Our </a:t>
            </a:r>
            <a:r>
              <a:rPr lang="fr-CA" sz="2000" dirty="0" err="1" smtClean="0"/>
              <a:t>appetite</a:t>
            </a:r>
            <a:r>
              <a:rPr lang="fr-CA" sz="2000" dirty="0" smtClean="0"/>
              <a:t> for </a:t>
            </a:r>
            <a:r>
              <a:rPr lang="fr-CA" sz="2000" dirty="0" err="1" smtClean="0"/>
              <a:t>discovery</a:t>
            </a:r>
            <a:r>
              <a:rPr lang="fr-CA" sz="2000" dirty="0" smtClean="0"/>
              <a:t> slows as </a:t>
            </a:r>
            <a:r>
              <a:rPr lang="fr-CA" sz="2000" dirty="0" err="1" smtClean="0"/>
              <a:t>our</a:t>
            </a:r>
            <a:r>
              <a:rPr lang="fr-CA" sz="2000" dirty="0" smtClean="0"/>
              <a:t> </a:t>
            </a:r>
            <a:r>
              <a:rPr lang="fr-CA" sz="2000" dirty="0" err="1" smtClean="0"/>
              <a:t>familiarity</a:t>
            </a:r>
            <a:r>
              <a:rPr lang="fr-CA" sz="2000" dirty="0" smtClean="0"/>
              <a:t> </a:t>
            </a:r>
            <a:r>
              <a:rPr lang="fr-CA" sz="2000" dirty="0" err="1" smtClean="0"/>
              <a:t>with</a:t>
            </a:r>
            <a:r>
              <a:rPr lang="fr-CA" sz="2000" dirty="0" smtClean="0"/>
              <a:t> the </a:t>
            </a:r>
            <a:r>
              <a:rPr lang="fr-CA" sz="2000" dirty="0" err="1" smtClean="0"/>
              <a:t>status</a:t>
            </a:r>
            <a:r>
              <a:rPr lang="fr-CA" sz="2000" dirty="0" smtClean="0"/>
              <a:t> quo </a:t>
            </a:r>
            <a:r>
              <a:rPr lang="fr-CA" sz="2000" dirty="0" err="1" smtClean="0"/>
              <a:t>grows</a:t>
            </a:r>
            <a:r>
              <a:rPr lang="fr-CA" sz="2000" dirty="0" smtClean="0"/>
              <a:t>.</a:t>
            </a:r>
          </a:p>
          <a:p>
            <a:endParaRPr lang="fr-CA" sz="2000" dirty="0" smtClean="0"/>
          </a:p>
          <a:p>
            <a:r>
              <a:rPr lang="fr-CA" sz="2000" dirty="0" err="1" smtClean="0"/>
              <a:t>Blame</a:t>
            </a:r>
            <a:r>
              <a:rPr lang="fr-CA" sz="2000" dirty="0" smtClean="0"/>
              <a:t> </a:t>
            </a:r>
            <a:r>
              <a:rPr lang="fr-CA" sz="2000" dirty="0" err="1" smtClean="0"/>
              <a:t>human</a:t>
            </a:r>
            <a:r>
              <a:rPr lang="fr-CA" sz="2000" dirty="0" smtClean="0"/>
              <a:t> nature. As </a:t>
            </a:r>
            <a:r>
              <a:rPr lang="fr-CA" sz="2000" dirty="0" err="1" smtClean="0"/>
              <a:t>much</a:t>
            </a:r>
            <a:r>
              <a:rPr lang="fr-CA" sz="2000" dirty="0" smtClean="0"/>
              <a:t> as </a:t>
            </a:r>
            <a:r>
              <a:rPr lang="fr-CA" sz="2000" dirty="0" err="1" smtClean="0"/>
              <a:t>we</a:t>
            </a:r>
            <a:r>
              <a:rPr lang="fr-CA" sz="2000" dirty="0" smtClean="0"/>
              <a:t> </a:t>
            </a:r>
            <a:r>
              <a:rPr lang="fr-CA" sz="2000" dirty="0" err="1" smtClean="0"/>
              <a:t>intellectually</a:t>
            </a:r>
            <a:r>
              <a:rPr lang="fr-CA" sz="2000" dirty="0" smtClean="0"/>
              <a:t> </a:t>
            </a:r>
            <a:r>
              <a:rPr lang="fr-CA" sz="2000" dirty="0" err="1" smtClean="0"/>
              <a:t>appreciate</a:t>
            </a:r>
            <a:r>
              <a:rPr lang="fr-CA" sz="2000" dirty="0" smtClean="0"/>
              <a:t> </a:t>
            </a:r>
            <a:r>
              <a:rPr lang="fr-CA" sz="2000" dirty="0" err="1" smtClean="0"/>
              <a:t>openness</a:t>
            </a:r>
            <a:r>
              <a:rPr lang="fr-CA" sz="2000" dirty="0" smtClean="0"/>
              <a:t>, </a:t>
            </a:r>
            <a:r>
              <a:rPr lang="fr-CA" sz="2000" dirty="0" err="1" smtClean="0"/>
              <a:t>at</a:t>
            </a:r>
            <a:r>
              <a:rPr lang="fr-CA" sz="2000" dirty="0" smtClean="0"/>
              <a:t> the end of the </a:t>
            </a:r>
            <a:r>
              <a:rPr lang="fr-CA" sz="2000" dirty="0" err="1" smtClean="0"/>
              <a:t>day</a:t>
            </a:r>
            <a:r>
              <a:rPr lang="fr-CA" sz="2000" dirty="0" smtClean="0"/>
              <a:t> </a:t>
            </a:r>
            <a:r>
              <a:rPr lang="fr-CA" sz="2000" dirty="0" err="1" smtClean="0"/>
              <a:t>we</a:t>
            </a:r>
            <a:r>
              <a:rPr lang="fr-CA" sz="2000" dirty="0" smtClean="0"/>
              <a:t> </a:t>
            </a:r>
            <a:r>
              <a:rPr lang="fr-CA" sz="2000" dirty="0" err="1" smtClean="0"/>
              <a:t>favor</a:t>
            </a:r>
            <a:r>
              <a:rPr lang="fr-CA" sz="2000" dirty="0" smtClean="0"/>
              <a:t> the </a:t>
            </a:r>
            <a:r>
              <a:rPr lang="fr-CA" sz="2000" dirty="0" err="1" smtClean="0"/>
              <a:t>easiest</a:t>
            </a:r>
            <a:r>
              <a:rPr lang="fr-CA" sz="2000" dirty="0" smtClean="0"/>
              <a:t> </a:t>
            </a:r>
            <a:r>
              <a:rPr lang="fr-CA" sz="2000" dirty="0" err="1" smtClean="0"/>
              <a:t>path</a:t>
            </a:r>
            <a:r>
              <a:rPr lang="fr-CA" sz="2000" dirty="0" smtClean="0"/>
              <a:t>. </a:t>
            </a:r>
            <a:r>
              <a:rPr lang="fr-CA" sz="2000" dirty="0" err="1" smtClean="0"/>
              <a:t>We’ll</a:t>
            </a:r>
            <a:r>
              <a:rPr lang="fr-CA" sz="2000" dirty="0" smtClean="0"/>
              <a:t> </a:t>
            </a:r>
            <a:r>
              <a:rPr lang="fr-CA" sz="2000" dirty="0" err="1" smtClean="0"/>
              <a:t>pay</a:t>
            </a:r>
            <a:r>
              <a:rPr lang="fr-CA" sz="2000" dirty="0" smtClean="0"/>
              <a:t> for </a:t>
            </a:r>
            <a:r>
              <a:rPr lang="fr-CA" sz="2000" dirty="0" err="1" smtClean="0"/>
              <a:t>convenience</a:t>
            </a:r>
            <a:r>
              <a:rPr lang="fr-CA" sz="2000" dirty="0" smtClean="0"/>
              <a:t> and </a:t>
            </a:r>
            <a:r>
              <a:rPr lang="fr-CA" sz="2000" dirty="0" err="1" smtClean="0"/>
              <a:t>reliability</a:t>
            </a:r>
            <a:r>
              <a:rPr lang="fr-CA" sz="2000" dirty="0" smtClean="0"/>
              <a:t>, </a:t>
            </a:r>
            <a:r>
              <a:rPr lang="fr-CA" sz="2000" dirty="0" err="1" smtClean="0"/>
              <a:t>which</a:t>
            </a:r>
            <a:r>
              <a:rPr lang="fr-CA" sz="2000" dirty="0" smtClean="0"/>
              <a:t> </a:t>
            </a:r>
            <a:r>
              <a:rPr lang="fr-CA" sz="2000" dirty="0" err="1" smtClean="0"/>
              <a:t>is</a:t>
            </a:r>
            <a:r>
              <a:rPr lang="fr-CA" sz="2000" dirty="0" smtClean="0"/>
              <a:t> </a:t>
            </a:r>
            <a:r>
              <a:rPr lang="fr-CA" sz="2000" dirty="0" err="1" smtClean="0"/>
              <a:t>why</a:t>
            </a:r>
            <a:r>
              <a:rPr lang="fr-CA" sz="2000" dirty="0" smtClean="0"/>
              <a:t> </a:t>
            </a:r>
            <a:r>
              <a:rPr lang="fr-CA" sz="2000" dirty="0" err="1" smtClean="0"/>
              <a:t>iTunes</a:t>
            </a:r>
            <a:r>
              <a:rPr lang="fr-CA" sz="2000" dirty="0" smtClean="0"/>
              <a:t> </a:t>
            </a:r>
            <a:r>
              <a:rPr lang="fr-CA" sz="2000" dirty="0" err="1" smtClean="0"/>
              <a:t>can</a:t>
            </a:r>
            <a:r>
              <a:rPr lang="fr-CA" sz="2000" dirty="0" smtClean="0"/>
              <a:t> </a:t>
            </a:r>
            <a:r>
              <a:rPr lang="fr-CA" sz="2000" dirty="0" err="1" smtClean="0"/>
              <a:t>sell</a:t>
            </a:r>
            <a:r>
              <a:rPr lang="fr-CA" sz="2000" dirty="0" smtClean="0"/>
              <a:t> </a:t>
            </a:r>
            <a:r>
              <a:rPr lang="fr-CA" sz="2000" dirty="0" err="1" smtClean="0"/>
              <a:t>songs</a:t>
            </a:r>
            <a:r>
              <a:rPr lang="fr-CA" sz="2000" dirty="0" smtClean="0"/>
              <a:t> for 99 cents </a:t>
            </a:r>
            <a:r>
              <a:rPr lang="fr-CA" sz="2000" dirty="0" err="1" smtClean="0"/>
              <a:t>despite</a:t>
            </a:r>
            <a:r>
              <a:rPr lang="fr-CA" sz="2000" dirty="0" smtClean="0"/>
              <a:t> the </a:t>
            </a:r>
            <a:r>
              <a:rPr lang="fr-CA" sz="2000" dirty="0" err="1" smtClean="0"/>
              <a:t>fact</a:t>
            </a:r>
            <a:r>
              <a:rPr lang="fr-CA" sz="2000" dirty="0" smtClean="0"/>
              <a:t> </a:t>
            </a:r>
            <a:r>
              <a:rPr lang="fr-CA" sz="2000" dirty="0" err="1" smtClean="0"/>
              <a:t>that</a:t>
            </a:r>
            <a:r>
              <a:rPr lang="fr-CA" sz="2000" dirty="0" smtClean="0"/>
              <a:t> </a:t>
            </a:r>
            <a:r>
              <a:rPr lang="fr-CA" sz="2000" dirty="0" err="1" smtClean="0"/>
              <a:t>they</a:t>
            </a:r>
            <a:r>
              <a:rPr lang="fr-CA" sz="2000" dirty="0" smtClean="0"/>
              <a:t> are out </a:t>
            </a:r>
            <a:r>
              <a:rPr lang="fr-CA" sz="2000" dirty="0" err="1" smtClean="0"/>
              <a:t>there</a:t>
            </a:r>
            <a:r>
              <a:rPr lang="fr-CA" sz="2000" dirty="0" smtClean="0"/>
              <a:t>, </a:t>
            </a:r>
            <a:r>
              <a:rPr lang="fr-CA" sz="2000" dirty="0" err="1" smtClean="0"/>
              <a:t>somewhere</a:t>
            </a:r>
            <a:r>
              <a:rPr lang="fr-CA" sz="2000" dirty="0" smtClean="0"/>
              <a:t>, in </a:t>
            </a:r>
            <a:r>
              <a:rPr lang="fr-CA" sz="2000" dirty="0" err="1" smtClean="0"/>
              <a:t>some</a:t>
            </a:r>
            <a:r>
              <a:rPr lang="fr-CA" sz="2000" dirty="0" smtClean="0"/>
              <a:t> </a:t>
            </a:r>
            <a:r>
              <a:rPr lang="fr-CA" sz="2000" dirty="0" err="1" smtClean="0"/>
              <a:t>form</a:t>
            </a:r>
            <a:r>
              <a:rPr lang="fr-CA" sz="2000" dirty="0" smtClean="0"/>
              <a:t>, for free. </a:t>
            </a:r>
            <a:r>
              <a:rPr lang="fr-CA" sz="2000" dirty="0" err="1" smtClean="0"/>
              <a:t>When</a:t>
            </a:r>
            <a:r>
              <a:rPr lang="fr-CA" sz="2000" dirty="0" smtClean="0"/>
              <a:t> </a:t>
            </a:r>
            <a:r>
              <a:rPr lang="fr-CA" sz="2000" dirty="0" err="1" smtClean="0"/>
              <a:t>you</a:t>
            </a:r>
            <a:r>
              <a:rPr lang="fr-CA" sz="2000" dirty="0" smtClean="0"/>
              <a:t> are </a:t>
            </a:r>
            <a:r>
              <a:rPr lang="fr-CA" sz="2000" dirty="0" err="1" smtClean="0"/>
              <a:t>young</a:t>
            </a:r>
            <a:r>
              <a:rPr lang="fr-CA" sz="2000" dirty="0" smtClean="0"/>
              <a:t>, </a:t>
            </a:r>
            <a:r>
              <a:rPr lang="fr-CA" sz="2000" dirty="0" err="1" smtClean="0"/>
              <a:t>you</a:t>
            </a:r>
            <a:r>
              <a:rPr lang="fr-CA" sz="2000" dirty="0" smtClean="0"/>
              <a:t> have more time </a:t>
            </a:r>
            <a:r>
              <a:rPr lang="fr-CA" sz="2000" dirty="0" err="1" smtClean="0"/>
              <a:t>than</a:t>
            </a:r>
            <a:r>
              <a:rPr lang="fr-CA" sz="2000" dirty="0" smtClean="0"/>
              <a:t> money, and </a:t>
            </a:r>
            <a:r>
              <a:rPr lang="fr-CA" sz="2000" dirty="0" err="1" smtClean="0"/>
              <a:t>LimeWire</a:t>
            </a:r>
            <a:r>
              <a:rPr lang="fr-CA" sz="2000" dirty="0" smtClean="0"/>
              <a:t> </a:t>
            </a:r>
            <a:r>
              <a:rPr lang="fr-CA" sz="2000" dirty="0" err="1" smtClean="0"/>
              <a:t>is</a:t>
            </a:r>
            <a:r>
              <a:rPr lang="fr-CA" sz="2000" dirty="0" smtClean="0"/>
              <a:t> </a:t>
            </a:r>
            <a:r>
              <a:rPr lang="fr-CA" sz="2000" dirty="0" err="1" smtClean="0"/>
              <a:t>worth</a:t>
            </a:r>
            <a:r>
              <a:rPr lang="fr-CA" sz="2000" dirty="0" smtClean="0"/>
              <a:t> the </a:t>
            </a:r>
            <a:r>
              <a:rPr lang="fr-CA" sz="2000" dirty="0" err="1" smtClean="0"/>
              <a:t>hassle</a:t>
            </a:r>
            <a:r>
              <a:rPr lang="fr-CA" sz="2000" dirty="0" smtClean="0"/>
              <a:t>. As </a:t>
            </a:r>
            <a:r>
              <a:rPr lang="fr-CA" sz="2000" dirty="0" err="1" smtClean="0"/>
              <a:t>you</a:t>
            </a:r>
            <a:r>
              <a:rPr lang="fr-CA" sz="2000" dirty="0" smtClean="0"/>
              <a:t> </a:t>
            </a:r>
            <a:r>
              <a:rPr lang="fr-CA" sz="2000" dirty="0" err="1" smtClean="0"/>
              <a:t>get</a:t>
            </a:r>
            <a:r>
              <a:rPr lang="fr-CA" sz="2000" dirty="0" smtClean="0"/>
              <a:t> </a:t>
            </a:r>
            <a:r>
              <a:rPr lang="fr-CA" sz="2000" dirty="0" err="1" smtClean="0"/>
              <a:t>older</a:t>
            </a:r>
            <a:r>
              <a:rPr lang="fr-CA" sz="2000" dirty="0" smtClean="0"/>
              <a:t>, </a:t>
            </a:r>
            <a:r>
              <a:rPr lang="fr-CA" sz="2000" dirty="0" err="1" smtClean="0"/>
              <a:t>you</a:t>
            </a:r>
            <a:r>
              <a:rPr lang="fr-CA" sz="2000" dirty="0" smtClean="0"/>
              <a:t> have more money </a:t>
            </a:r>
            <a:r>
              <a:rPr lang="fr-CA" sz="2000" dirty="0" err="1" smtClean="0"/>
              <a:t>than</a:t>
            </a:r>
            <a:r>
              <a:rPr lang="fr-CA" sz="2000" dirty="0" smtClean="0"/>
              <a:t> time. The </a:t>
            </a:r>
            <a:r>
              <a:rPr lang="fr-CA" sz="2000" dirty="0" err="1" smtClean="0"/>
              <a:t>iTunes</a:t>
            </a:r>
            <a:r>
              <a:rPr lang="fr-CA" sz="2000" dirty="0" smtClean="0"/>
              <a:t> </a:t>
            </a:r>
            <a:r>
              <a:rPr lang="fr-CA" sz="2000" dirty="0" err="1" smtClean="0"/>
              <a:t>toll</a:t>
            </a:r>
            <a:r>
              <a:rPr lang="fr-CA" sz="2000" dirty="0" smtClean="0"/>
              <a:t> </a:t>
            </a:r>
            <a:r>
              <a:rPr lang="fr-CA" sz="2000" dirty="0" err="1" smtClean="0"/>
              <a:t>is</a:t>
            </a:r>
            <a:r>
              <a:rPr lang="fr-CA" sz="2000" dirty="0" smtClean="0"/>
              <a:t> a </a:t>
            </a:r>
            <a:r>
              <a:rPr lang="fr-CA" sz="2000" dirty="0" err="1" smtClean="0"/>
              <a:t>small</a:t>
            </a:r>
            <a:r>
              <a:rPr lang="fr-CA" sz="2000" dirty="0" smtClean="0"/>
              <a:t> </a:t>
            </a:r>
            <a:r>
              <a:rPr lang="fr-CA" sz="2000" dirty="0" err="1" smtClean="0"/>
              <a:t>price</a:t>
            </a:r>
            <a:r>
              <a:rPr lang="fr-CA" sz="2000" dirty="0" smtClean="0"/>
              <a:t> to </a:t>
            </a:r>
            <a:r>
              <a:rPr lang="fr-CA" sz="2000" dirty="0" err="1" smtClean="0"/>
              <a:t>pay</a:t>
            </a:r>
            <a:r>
              <a:rPr lang="fr-CA" sz="2000" dirty="0" smtClean="0"/>
              <a:t> for the </a:t>
            </a:r>
            <a:r>
              <a:rPr lang="fr-CA" sz="2000" dirty="0" err="1" smtClean="0"/>
              <a:t>simplicity</a:t>
            </a:r>
            <a:r>
              <a:rPr lang="fr-CA" sz="2000" dirty="0" smtClean="0"/>
              <a:t> of </a:t>
            </a:r>
            <a:r>
              <a:rPr lang="fr-CA" sz="2000" dirty="0" err="1" smtClean="0"/>
              <a:t>just</a:t>
            </a:r>
            <a:r>
              <a:rPr lang="fr-CA" sz="2000" dirty="0" smtClean="0"/>
              <a:t> </a:t>
            </a:r>
            <a:r>
              <a:rPr lang="fr-CA" sz="2000" dirty="0" err="1" smtClean="0"/>
              <a:t>getting</a:t>
            </a:r>
            <a:r>
              <a:rPr lang="fr-CA" sz="2000" dirty="0" smtClean="0"/>
              <a:t> </a:t>
            </a:r>
            <a:r>
              <a:rPr lang="fr-CA" sz="2000" dirty="0" err="1" smtClean="0"/>
              <a:t>what</a:t>
            </a:r>
            <a:r>
              <a:rPr lang="fr-CA" sz="2000" dirty="0" smtClean="0"/>
              <a:t> </a:t>
            </a:r>
            <a:r>
              <a:rPr lang="fr-CA" sz="2000" dirty="0" err="1" smtClean="0"/>
              <a:t>you</a:t>
            </a:r>
            <a:r>
              <a:rPr lang="fr-CA" sz="2000" dirty="0" smtClean="0"/>
              <a:t> </a:t>
            </a:r>
            <a:r>
              <a:rPr lang="fr-CA" sz="2000" dirty="0" err="1" smtClean="0"/>
              <a:t>want</a:t>
            </a:r>
            <a:r>
              <a:rPr lang="fr-CA" sz="2000" dirty="0" smtClean="0"/>
              <a:t>. The more </a:t>
            </a:r>
            <a:r>
              <a:rPr lang="fr-CA" sz="2000" dirty="0" err="1" smtClean="0"/>
              <a:t>Facebook</a:t>
            </a:r>
            <a:r>
              <a:rPr lang="fr-CA" sz="2000" dirty="0" smtClean="0"/>
              <a:t> </a:t>
            </a:r>
            <a:r>
              <a:rPr lang="fr-CA" sz="2000" dirty="0" err="1" smtClean="0"/>
              <a:t>becomes</a:t>
            </a:r>
            <a:r>
              <a:rPr lang="fr-CA" sz="2000" dirty="0" smtClean="0"/>
              <a:t> part of </a:t>
            </a:r>
            <a:r>
              <a:rPr lang="fr-CA" sz="2000" dirty="0" err="1" smtClean="0"/>
              <a:t>your</a:t>
            </a:r>
            <a:r>
              <a:rPr lang="fr-CA" sz="2000" dirty="0" smtClean="0"/>
              <a:t> life, the more </a:t>
            </a:r>
            <a:r>
              <a:rPr lang="fr-CA" sz="2000" dirty="0" err="1" smtClean="0"/>
              <a:t>locked</a:t>
            </a:r>
            <a:r>
              <a:rPr lang="fr-CA" sz="2000" dirty="0" smtClean="0"/>
              <a:t> in </a:t>
            </a:r>
            <a:r>
              <a:rPr lang="fr-CA" sz="2000" dirty="0" err="1" smtClean="0"/>
              <a:t>you</a:t>
            </a:r>
            <a:r>
              <a:rPr lang="fr-CA" sz="2000" dirty="0" smtClean="0"/>
              <a:t> </a:t>
            </a:r>
            <a:r>
              <a:rPr lang="fr-CA" sz="2000" dirty="0" err="1" smtClean="0"/>
              <a:t>become</a:t>
            </a:r>
            <a:r>
              <a:rPr lang="fr-CA" sz="2000" dirty="0" smtClean="0"/>
              <a:t>. </a:t>
            </a:r>
            <a:r>
              <a:rPr lang="fr-CA" sz="2000" dirty="0" err="1" smtClean="0"/>
              <a:t>Artificial</a:t>
            </a:r>
            <a:r>
              <a:rPr lang="fr-CA" sz="2000" dirty="0" smtClean="0"/>
              <a:t> </a:t>
            </a:r>
            <a:r>
              <a:rPr lang="fr-CA" sz="2000" dirty="0" err="1" smtClean="0"/>
              <a:t>scarcity</a:t>
            </a:r>
            <a:r>
              <a:rPr lang="fr-CA" sz="2000" dirty="0" smtClean="0"/>
              <a:t> </a:t>
            </a:r>
            <a:r>
              <a:rPr lang="fr-CA" sz="2000" dirty="0" err="1" smtClean="0"/>
              <a:t>is</a:t>
            </a:r>
            <a:r>
              <a:rPr lang="fr-CA" sz="2000" dirty="0" smtClean="0"/>
              <a:t> the </a:t>
            </a:r>
            <a:r>
              <a:rPr lang="fr-CA" sz="2000" dirty="0" err="1" smtClean="0"/>
              <a:t>natural</a:t>
            </a:r>
            <a:r>
              <a:rPr lang="fr-CA" sz="2000" dirty="0" smtClean="0"/>
              <a:t> goal of the </a:t>
            </a:r>
            <a:r>
              <a:rPr lang="fr-CA" sz="2000" dirty="0" err="1" smtClean="0"/>
              <a:t>profit-seeking</a:t>
            </a:r>
            <a:r>
              <a:rPr lang="fr-CA" sz="2000" dirty="0" smtClean="0"/>
              <a:t>.</a:t>
            </a:r>
          </a:p>
          <a:p>
            <a:endParaRPr lang="fr-CA" sz="2000" dirty="0" smtClean="0"/>
          </a:p>
          <a:p>
            <a:r>
              <a:rPr lang="fr-CA" sz="2000" dirty="0" err="1" smtClean="0"/>
              <a:t>What’s</a:t>
            </a:r>
            <a:r>
              <a:rPr lang="fr-CA" sz="2000" dirty="0" smtClean="0"/>
              <a:t> more, </a:t>
            </a:r>
            <a:r>
              <a:rPr lang="fr-CA" sz="2000" dirty="0" err="1" smtClean="0"/>
              <a:t>there</a:t>
            </a:r>
            <a:r>
              <a:rPr lang="fr-CA" sz="2000" dirty="0" smtClean="0"/>
              <a:t> </a:t>
            </a:r>
            <a:r>
              <a:rPr lang="fr-CA" sz="2000" dirty="0" err="1" smtClean="0"/>
              <a:t>was</a:t>
            </a:r>
            <a:r>
              <a:rPr lang="fr-CA" sz="2000" dirty="0" smtClean="0"/>
              <a:t> the </a:t>
            </a:r>
            <a:r>
              <a:rPr lang="fr-CA" sz="2000" dirty="0" err="1" smtClean="0"/>
              <a:t>additionally</a:t>
            </a:r>
            <a:r>
              <a:rPr lang="fr-CA" sz="2000" dirty="0" smtClean="0"/>
              <a:t> </a:t>
            </a:r>
            <a:r>
              <a:rPr lang="fr-CA" sz="2000" dirty="0" err="1" smtClean="0"/>
              <a:t>sobering</a:t>
            </a:r>
            <a:r>
              <a:rPr lang="fr-CA" sz="2000" dirty="0" smtClean="0"/>
              <a:t> and </a:t>
            </a:r>
            <a:r>
              <a:rPr lang="fr-CA" sz="2000" dirty="0" err="1" smtClean="0"/>
              <a:t>confounding</a:t>
            </a:r>
            <a:r>
              <a:rPr lang="fr-CA" sz="2000" dirty="0" smtClean="0"/>
              <a:t> </a:t>
            </a:r>
            <a:r>
              <a:rPr lang="fr-CA" sz="2000" dirty="0" err="1" smtClean="0"/>
              <a:t>fact</a:t>
            </a:r>
            <a:r>
              <a:rPr lang="fr-CA" sz="2000" dirty="0" smtClean="0"/>
              <a:t> </a:t>
            </a:r>
            <a:r>
              <a:rPr lang="fr-CA" sz="2000" dirty="0" err="1" smtClean="0"/>
              <a:t>that</a:t>
            </a:r>
            <a:r>
              <a:rPr lang="fr-CA" sz="2000" dirty="0" smtClean="0"/>
              <a:t> an online consumer </a:t>
            </a:r>
            <a:r>
              <a:rPr lang="fr-CA" sz="2000" dirty="0" err="1" smtClean="0"/>
              <a:t>continued</a:t>
            </a:r>
            <a:r>
              <a:rPr lang="fr-CA" sz="2000" dirty="0" smtClean="0"/>
              <a:t> to </a:t>
            </a:r>
            <a:r>
              <a:rPr lang="fr-CA" sz="2000" dirty="0" err="1" smtClean="0"/>
              <a:t>be</a:t>
            </a:r>
            <a:r>
              <a:rPr lang="fr-CA" sz="2000" dirty="0" smtClean="0"/>
              <a:t> </a:t>
            </a:r>
            <a:r>
              <a:rPr lang="fr-CA" sz="2000" dirty="0" err="1" smtClean="0"/>
              <a:t>worth</a:t>
            </a:r>
            <a:r>
              <a:rPr lang="fr-CA" sz="2000" dirty="0" smtClean="0"/>
              <a:t> </a:t>
            </a:r>
            <a:r>
              <a:rPr lang="fr-CA" sz="2000" dirty="0" err="1" smtClean="0"/>
              <a:t>significantly</a:t>
            </a:r>
            <a:r>
              <a:rPr lang="fr-CA" sz="2000" dirty="0" smtClean="0"/>
              <a:t> </a:t>
            </a:r>
            <a:r>
              <a:rPr lang="fr-CA" sz="2000" dirty="0" err="1" smtClean="0"/>
              <a:t>less</a:t>
            </a:r>
            <a:r>
              <a:rPr lang="fr-CA" sz="2000" dirty="0" smtClean="0"/>
              <a:t> </a:t>
            </a:r>
            <a:r>
              <a:rPr lang="fr-CA" sz="2000" dirty="0" err="1" smtClean="0"/>
              <a:t>than</a:t>
            </a:r>
            <a:r>
              <a:rPr lang="fr-CA" sz="2000" dirty="0" smtClean="0"/>
              <a:t> an offline one. For a </a:t>
            </a:r>
            <a:r>
              <a:rPr lang="fr-CA" sz="2000" dirty="0" err="1" smtClean="0"/>
              <a:t>while</a:t>
            </a:r>
            <a:r>
              <a:rPr lang="fr-CA" sz="2000" dirty="0" smtClean="0"/>
              <a:t>, </a:t>
            </a:r>
            <a:r>
              <a:rPr lang="fr-CA" sz="2000" dirty="0" err="1" smtClean="0"/>
              <a:t>this</a:t>
            </a:r>
            <a:r>
              <a:rPr lang="fr-CA" sz="2000" dirty="0" smtClean="0"/>
              <a:t> </a:t>
            </a:r>
            <a:r>
              <a:rPr lang="fr-CA" sz="2000" dirty="0" err="1" smtClean="0"/>
              <a:t>was</a:t>
            </a:r>
            <a:r>
              <a:rPr lang="fr-CA" sz="2000" dirty="0" smtClean="0"/>
              <a:t> </a:t>
            </a:r>
            <a:r>
              <a:rPr lang="fr-CA" sz="2000" dirty="0" err="1" smtClean="0"/>
              <a:t>seen</a:t>
            </a:r>
            <a:r>
              <a:rPr lang="fr-CA" sz="2000" dirty="0" smtClean="0"/>
              <a:t> as </a:t>
            </a:r>
            <a:r>
              <a:rPr lang="fr-CA" sz="2000" dirty="0" err="1" smtClean="0"/>
              <a:t>inevitable</a:t>
            </a:r>
            <a:r>
              <a:rPr lang="fr-CA" sz="2000" dirty="0" smtClean="0"/>
              <a:t> </a:t>
            </a:r>
            <a:r>
              <a:rPr lang="fr-CA" sz="2000" dirty="0" err="1" smtClean="0"/>
              <a:t>right-sizing</a:t>
            </a:r>
            <a:r>
              <a:rPr lang="fr-CA" sz="2000" dirty="0" smtClean="0"/>
              <a:t>: </a:t>
            </a:r>
            <a:r>
              <a:rPr lang="fr-CA" sz="2000" dirty="0" err="1" smtClean="0"/>
              <a:t>Because</a:t>
            </a:r>
            <a:r>
              <a:rPr lang="fr-CA" sz="2000" dirty="0" smtClean="0"/>
              <a:t> </a:t>
            </a:r>
            <a:r>
              <a:rPr lang="fr-CA" sz="2000" dirty="0" err="1" smtClean="0"/>
              <a:t>everything</a:t>
            </a:r>
            <a:r>
              <a:rPr lang="fr-CA" sz="2000" dirty="0" smtClean="0"/>
              <a:t> online </a:t>
            </a:r>
            <a:r>
              <a:rPr lang="fr-CA" sz="2000" dirty="0" err="1" smtClean="0"/>
              <a:t>could</a:t>
            </a:r>
            <a:r>
              <a:rPr lang="fr-CA" sz="2000" dirty="0" smtClean="0"/>
              <a:t> </a:t>
            </a:r>
            <a:r>
              <a:rPr lang="fr-CA" sz="2000" dirty="0" err="1" smtClean="0"/>
              <a:t>be</a:t>
            </a:r>
            <a:r>
              <a:rPr lang="fr-CA" sz="2000" dirty="0" smtClean="0"/>
              <a:t> </a:t>
            </a:r>
            <a:r>
              <a:rPr lang="fr-CA" sz="2000" dirty="0" err="1" smtClean="0"/>
              <a:t>tracked</a:t>
            </a:r>
            <a:r>
              <a:rPr lang="fr-CA" sz="2000" dirty="0" smtClean="0"/>
              <a:t>, </a:t>
            </a:r>
            <a:r>
              <a:rPr lang="fr-CA" sz="2000" dirty="0" err="1" smtClean="0"/>
              <a:t>advertisers</a:t>
            </a:r>
            <a:r>
              <a:rPr lang="fr-CA" sz="2000" dirty="0" smtClean="0"/>
              <a:t> no longer </a:t>
            </a:r>
            <a:r>
              <a:rPr lang="fr-CA" sz="2000" dirty="0" err="1" smtClean="0"/>
              <a:t>had</a:t>
            </a:r>
            <a:r>
              <a:rPr lang="fr-CA" sz="2000" dirty="0" smtClean="0"/>
              <a:t> to </a:t>
            </a:r>
            <a:r>
              <a:rPr lang="fr-CA" sz="2000" dirty="0" err="1" smtClean="0"/>
              <a:t>pay</a:t>
            </a:r>
            <a:r>
              <a:rPr lang="fr-CA" sz="2000" dirty="0" smtClean="0"/>
              <a:t> to </a:t>
            </a:r>
            <a:r>
              <a:rPr lang="fr-CA" sz="2000" dirty="0" err="1" smtClean="0"/>
              <a:t>reach</a:t>
            </a:r>
            <a:r>
              <a:rPr lang="fr-CA" sz="2000" dirty="0" smtClean="0"/>
              <a:t> </a:t>
            </a:r>
            <a:r>
              <a:rPr lang="fr-CA" sz="2000" dirty="0" err="1" smtClean="0"/>
              <a:t>readers</a:t>
            </a:r>
            <a:r>
              <a:rPr lang="fr-CA" sz="2000" dirty="0" smtClean="0"/>
              <a:t> </a:t>
            </a:r>
            <a:r>
              <a:rPr lang="fr-CA" sz="2000" dirty="0" err="1" smtClean="0"/>
              <a:t>who</a:t>
            </a:r>
            <a:r>
              <a:rPr lang="fr-CA" sz="2000" dirty="0" smtClean="0"/>
              <a:t> </a:t>
            </a:r>
            <a:r>
              <a:rPr lang="fr-CA" sz="2000" dirty="0" err="1" smtClean="0"/>
              <a:t>never</a:t>
            </a:r>
            <a:r>
              <a:rPr lang="fr-CA" sz="2000" dirty="0" smtClean="0"/>
              <a:t> </a:t>
            </a:r>
            <a:r>
              <a:rPr lang="fr-CA" sz="2000" dirty="0" err="1" smtClean="0"/>
              <a:t>saw</a:t>
            </a:r>
            <a:r>
              <a:rPr lang="fr-CA" sz="2000" dirty="0" smtClean="0"/>
              <a:t> </a:t>
            </a:r>
            <a:r>
              <a:rPr lang="fr-CA" sz="2000" dirty="0" err="1" smtClean="0"/>
              <a:t>their</a:t>
            </a:r>
            <a:r>
              <a:rPr lang="fr-CA" sz="2000" dirty="0" smtClean="0"/>
              <a:t> </a:t>
            </a:r>
            <a:r>
              <a:rPr lang="fr-CA" sz="2000" dirty="0" err="1" smtClean="0"/>
              <a:t>ads</a:t>
            </a:r>
            <a:r>
              <a:rPr lang="fr-CA" sz="2000" dirty="0" smtClean="0"/>
              <a:t>. You </a:t>
            </a:r>
            <a:r>
              <a:rPr lang="fr-CA" sz="2000" dirty="0" err="1" smtClean="0"/>
              <a:t>paid</a:t>
            </a:r>
            <a:r>
              <a:rPr lang="fr-CA" sz="2000" dirty="0" smtClean="0"/>
              <a:t> for </a:t>
            </a:r>
            <a:r>
              <a:rPr lang="fr-CA" sz="2000" dirty="0" err="1" smtClean="0"/>
              <a:t>what</a:t>
            </a:r>
            <a:r>
              <a:rPr lang="fr-CA" sz="2000" dirty="0" smtClean="0"/>
              <a:t> </a:t>
            </a:r>
            <a:r>
              <a:rPr lang="fr-CA" sz="2000" dirty="0" err="1" smtClean="0"/>
              <a:t>you</a:t>
            </a:r>
            <a:r>
              <a:rPr lang="fr-CA" sz="2000" dirty="0" smtClean="0"/>
              <a:t> </a:t>
            </a:r>
            <a:r>
              <a:rPr lang="fr-CA" sz="2000" dirty="0" err="1" smtClean="0"/>
              <a:t>got</a:t>
            </a:r>
            <a:r>
              <a:rPr lang="fr-CA" sz="2000" dirty="0" smtClean="0"/>
              <a:t>.</a:t>
            </a:r>
          </a:p>
          <a:p>
            <a:endParaRPr lang="fr-CA" sz="2000" dirty="0" smtClean="0"/>
          </a:p>
          <a:p>
            <a:r>
              <a:rPr lang="fr-CA" sz="2000" dirty="0" err="1" smtClean="0"/>
              <a:t>Unfortunately</a:t>
            </a:r>
            <a:r>
              <a:rPr lang="fr-CA" sz="2000" dirty="0" smtClean="0"/>
              <a:t>, </a:t>
            </a:r>
            <a:r>
              <a:rPr lang="fr-CA" sz="2000" dirty="0" err="1" smtClean="0"/>
              <a:t>what</a:t>
            </a:r>
            <a:r>
              <a:rPr lang="fr-CA" sz="2000" dirty="0" smtClean="0"/>
              <a:t> </a:t>
            </a:r>
            <a:r>
              <a:rPr lang="fr-CA" sz="2000" dirty="0" err="1" smtClean="0"/>
              <a:t>you</a:t>
            </a:r>
            <a:r>
              <a:rPr lang="fr-CA" sz="2000" dirty="0" smtClean="0"/>
              <a:t> </a:t>
            </a:r>
            <a:r>
              <a:rPr lang="fr-CA" sz="2000" dirty="0" err="1" smtClean="0"/>
              <a:t>got</a:t>
            </a:r>
            <a:r>
              <a:rPr lang="fr-CA" sz="2000" dirty="0" smtClean="0"/>
              <a:t> </a:t>
            </a:r>
            <a:r>
              <a:rPr lang="fr-CA" sz="2000" dirty="0" err="1" smtClean="0"/>
              <a:t>wasn’t</a:t>
            </a:r>
            <a:r>
              <a:rPr lang="fr-CA" sz="2000" dirty="0" smtClean="0"/>
              <a:t> </a:t>
            </a:r>
            <a:r>
              <a:rPr lang="fr-CA" sz="2000" dirty="0" err="1" smtClean="0"/>
              <a:t>much</a:t>
            </a:r>
            <a:r>
              <a:rPr lang="fr-CA" sz="2000" dirty="0" smtClean="0"/>
              <a:t>. </a:t>
            </a:r>
            <a:r>
              <a:rPr lang="fr-CA" sz="2000" dirty="0" err="1" smtClean="0"/>
              <a:t>Consumers</a:t>
            </a:r>
            <a:r>
              <a:rPr lang="fr-CA" sz="2000" dirty="0" smtClean="0"/>
              <a:t> </a:t>
            </a:r>
            <a:r>
              <a:rPr lang="fr-CA" sz="2000" dirty="0" err="1" smtClean="0"/>
              <a:t>weren’t</a:t>
            </a:r>
            <a:r>
              <a:rPr lang="fr-CA" sz="2000" dirty="0" smtClean="0"/>
              <a:t> </a:t>
            </a:r>
            <a:r>
              <a:rPr lang="fr-CA" sz="2000" dirty="0" err="1" smtClean="0"/>
              <a:t>motivated</a:t>
            </a:r>
            <a:r>
              <a:rPr lang="fr-CA" sz="2000" dirty="0" smtClean="0"/>
              <a:t> by display </a:t>
            </a:r>
            <a:r>
              <a:rPr lang="fr-CA" sz="2000" dirty="0" err="1" smtClean="0"/>
              <a:t>ads</a:t>
            </a:r>
            <a:r>
              <a:rPr lang="fr-CA" sz="2000" dirty="0" smtClean="0"/>
              <a:t>, as </a:t>
            </a:r>
            <a:r>
              <a:rPr lang="fr-CA" sz="2000" dirty="0" err="1" smtClean="0"/>
              <a:t>evidenced</a:t>
            </a:r>
            <a:r>
              <a:rPr lang="fr-CA" sz="2000" dirty="0" smtClean="0"/>
              <a:t> by the </a:t>
            </a:r>
            <a:r>
              <a:rPr lang="fr-CA" sz="2000" dirty="0" err="1" smtClean="0"/>
              <a:t>share</a:t>
            </a:r>
            <a:r>
              <a:rPr lang="fr-CA" sz="2000" dirty="0" smtClean="0"/>
              <a:t> of the online audience </a:t>
            </a:r>
            <a:r>
              <a:rPr lang="fr-CA" sz="2000" dirty="0" err="1" smtClean="0"/>
              <a:t>that</a:t>
            </a:r>
            <a:r>
              <a:rPr lang="fr-CA" sz="2000" dirty="0" smtClean="0"/>
              <a:t> </a:t>
            </a:r>
            <a:r>
              <a:rPr lang="fr-CA" sz="2000" dirty="0" err="1" smtClean="0"/>
              <a:t>bothered</a:t>
            </a:r>
            <a:r>
              <a:rPr lang="fr-CA" sz="2000" dirty="0" smtClean="0"/>
              <a:t> to click on </a:t>
            </a:r>
            <a:r>
              <a:rPr lang="fr-CA" sz="2000" dirty="0" err="1" smtClean="0"/>
              <a:t>them</a:t>
            </a:r>
            <a:r>
              <a:rPr lang="fr-CA" sz="2000" dirty="0" smtClean="0"/>
              <a:t>. (</a:t>
            </a:r>
            <a:r>
              <a:rPr lang="fr-CA" sz="2000" dirty="0" err="1" smtClean="0"/>
              <a:t>According</a:t>
            </a:r>
            <a:r>
              <a:rPr lang="fr-CA" sz="2000" dirty="0" smtClean="0"/>
              <a:t> to a 2009 </a:t>
            </a:r>
            <a:r>
              <a:rPr lang="fr-CA" sz="2000" dirty="0" err="1" smtClean="0"/>
              <a:t>comScore</a:t>
            </a:r>
            <a:r>
              <a:rPr lang="fr-CA" sz="2000" dirty="0" smtClean="0"/>
              <a:t> </a:t>
            </a:r>
            <a:r>
              <a:rPr lang="fr-CA" sz="2000" dirty="0" err="1" smtClean="0"/>
              <a:t>study</a:t>
            </a:r>
            <a:r>
              <a:rPr lang="fr-CA" sz="2000" dirty="0" smtClean="0"/>
              <a:t>, </a:t>
            </a:r>
            <a:r>
              <a:rPr lang="fr-CA" sz="2000" dirty="0" err="1" smtClean="0"/>
              <a:t>only</a:t>
            </a:r>
            <a:r>
              <a:rPr lang="fr-CA" sz="2000" dirty="0" smtClean="0"/>
              <a:t> 16 percent of </a:t>
            </a:r>
            <a:r>
              <a:rPr lang="fr-CA" sz="2000" dirty="0" err="1" smtClean="0"/>
              <a:t>users</a:t>
            </a:r>
            <a:r>
              <a:rPr lang="fr-CA" sz="2000" dirty="0" smtClean="0"/>
              <a:t> </a:t>
            </a:r>
            <a:r>
              <a:rPr lang="fr-CA" sz="2000" dirty="0" err="1" smtClean="0"/>
              <a:t>ever</a:t>
            </a:r>
            <a:r>
              <a:rPr lang="fr-CA" sz="2000" dirty="0" smtClean="0"/>
              <a:t> click on an ad, and 8 percent of </a:t>
            </a:r>
            <a:r>
              <a:rPr lang="fr-CA" sz="2000" dirty="0" err="1" smtClean="0"/>
              <a:t>users</a:t>
            </a:r>
            <a:r>
              <a:rPr lang="fr-CA" sz="2000" dirty="0" smtClean="0"/>
              <a:t> </a:t>
            </a:r>
            <a:r>
              <a:rPr lang="fr-CA" sz="2000" dirty="0" err="1" smtClean="0"/>
              <a:t>accounted</a:t>
            </a:r>
            <a:r>
              <a:rPr lang="fr-CA" sz="2000" dirty="0" smtClean="0"/>
              <a:t> for 85 percent of all clicks.) The Web </a:t>
            </a:r>
            <a:r>
              <a:rPr lang="fr-CA" sz="2000" dirty="0" err="1" smtClean="0"/>
              <a:t>might</a:t>
            </a:r>
            <a:r>
              <a:rPr lang="fr-CA" sz="2000" dirty="0" smtClean="0"/>
              <a:t> </a:t>
            </a:r>
            <a:r>
              <a:rPr lang="fr-CA" sz="2000" dirty="0" err="1" smtClean="0"/>
              <a:t>generate</a:t>
            </a:r>
            <a:r>
              <a:rPr lang="fr-CA" sz="2000" dirty="0" smtClean="0"/>
              <a:t> </a:t>
            </a:r>
            <a:r>
              <a:rPr lang="fr-CA" sz="2000" dirty="0" err="1" smtClean="0"/>
              <a:t>some</a:t>
            </a:r>
            <a:r>
              <a:rPr lang="fr-CA" sz="2000" dirty="0" smtClean="0"/>
              <a:t> clicks </a:t>
            </a:r>
            <a:r>
              <a:rPr lang="fr-CA" sz="2000" dirty="0" err="1" smtClean="0"/>
              <a:t>here</a:t>
            </a:r>
            <a:r>
              <a:rPr lang="fr-CA" sz="2000" dirty="0" smtClean="0"/>
              <a:t> and </a:t>
            </a:r>
            <a:r>
              <a:rPr lang="fr-CA" sz="2000" dirty="0" err="1" smtClean="0"/>
              <a:t>there</a:t>
            </a:r>
            <a:r>
              <a:rPr lang="fr-CA" sz="2000" dirty="0" smtClean="0"/>
              <a:t>, but </a:t>
            </a:r>
            <a:r>
              <a:rPr lang="fr-CA" sz="2000" dirty="0" err="1" smtClean="0"/>
              <a:t>you</a:t>
            </a:r>
            <a:r>
              <a:rPr lang="fr-CA" sz="2000" dirty="0" smtClean="0"/>
              <a:t> </a:t>
            </a:r>
            <a:r>
              <a:rPr lang="fr-CA" sz="2000" dirty="0" err="1" smtClean="0"/>
              <a:t>had</a:t>
            </a:r>
            <a:r>
              <a:rPr lang="fr-CA" sz="2000" dirty="0" smtClean="0"/>
              <a:t> to </a:t>
            </a:r>
            <a:r>
              <a:rPr lang="fr-CA" sz="2000" dirty="0" err="1" smtClean="0"/>
              <a:t>aggregate</a:t>
            </a:r>
            <a:r>
              <a:rPr lang="fr-CA" sz="2000" dirty="0" smtClean="0"/>
              <a:t> millions and millions of </a:t>
            </a:r>
            <a:r>
              <a:rPr lang="fr-CA" sz="2000" dirty="0" err="1" smtClean="0"/>
              <a:t>them</a:t>
            </a:r>
            <a:r>
              <a:rPr lang="fr-CA" sz="2000" dirty="0" smtClean="0"/>
              <a:t> to </a:t>
            </a:r>
            <a:r>
              <a:rPr lang="fr-CA" sz="2000" dirty="0" err="1" smtClean="0"/>
              <a:t>make</a:t>
            </a:r>
            <a:r>
              <a:rPr lang="fr-CA" sz="2000" dirty="0" smtClean="0"/>
              <a:t> </a:t>
            </a:r>
            <a:r>
              <a:rPr lang="fr-CA" sz="2000" dirty="0" err="1" smtClean="0"/>
              <a:t>any</a:t>
            </a:r>
            <a:r>
              <a:rPr lang="fr-CA" sz="2000" dirty="0" smtClean="0"/>
              <a:t> money (</a:t>
            </a:r>
            <a:r>
              <a:rPr lang="fr-CA" sz="2000" dirty="0" err="1" smtClean="0"/>
              <a:t>which</a:t>
            </a:r>
            <a:r>
              <a:rPr lang="fr-CA" sz="2000" dirty="0" smtClean="0"/>
              <a:t> </a:t>
            </a:r>
            <a:r>
              <a:rPr lang="fr-CA" sz="2000" dirty="0" err="1" smtClean="0"/>
              <a:t>is</a:t>
            </a:r>
            <a:r>
              <a:rPr lang="fr-CA" sz="2000" dirty="0" smtClean="0"/>
              <a:t> </a:t>
            </a:r>
            <a:r>
              <a:rPr lang="fr-CA" sz="2000" dirty="0" err="1" smtClean="0"/>
              <a:t>what</a:t>
            </a:r>
            <a:r>
              <a:rPr lang="fr-CA" sz="2000" dirty="0" smtClean="0"/>
              <a:t> Google, and </a:t>
            </a:r>
            <a:r>
              <a:rPr lang="fr-CA" sz="2000" dirty="0" err="1" smtClean="0"/>
              <a:t>basically</a:t>
            </a:r>
            <a:r>
              <a:rPr lang="fr-CA" sz="2000" dirty="0" smtClean="0"/>
              <a:t> </a:t>
            </a:r>
            <a:r>
              <a:rPr lang="fr-CA" sz="2000" dirty="0" err="1" smtClean="0"/>
              <a:t>nobody</a:t>
            </a:r>
            <a:r>
              <a:rPr lang="fr-CA" sz="2000" dirty="0" smtClean="0"/>
              <a:t> </a:t>
            </a:r>
            <a:r>
              <a:rPr lang="fr-CA" sz="2000" dirty="0" err="1" smtClean="0"/>
              <a:t>else</a:t>
            </a:r>
            <a:r>
              <a:rPr lang="fr-CA" sz="2000" dirty="0" smtClean="0"/>
              <a:t>, </a:t>
            </a:r>
            <a:r>
              <a:rPr lang="fr-CA" sz="2000" dirty="0" err="1" smtClean="0"/>
              <a:t>was</a:t>
            </a:r>
            <a:r>
              <a:rPr lang="fr-CA" sz="2000" dirty="0" smtClean="0"/>
              <a:t> able to do). And the Web </a:t>
            </a:r>
            <a:r>
              <a:rPr lang="fr-CA" sz="2000" dirty="0" err="1" smtClean="0"/>
              <a:t>almost</a:t>
            </a:r>
            <a:r>
              <a:rPr lang="fr-CA" sz="2000" dirty="0" smtClean="0"/>
              <a:t> </a:t>
            </a:r>
            <a:r>
              <a:rPr lang="fr-CA" sz="2000" dirty="0" err="1" smtClean="0"/>
              <a:t>perversely</a:t>
            </a:r>
            <a:r>
              <a:rPr lang="fr-CA" sz="2000" dirty="0" smtClean="0"/>
              <a:t> </a:t>
            </a:r>
            <a:r>
              <a:rPr lang="fr-CA" sz="2000" dirty="0" err="1" smtClean="0"/>
              <a:t>discouraged</a:t>
            </a:r>
            <a:r>
              <a:rPr lang="fr-CA" sz="2000" dirty="0" smtClean="0"/>
              <a:t> the </a:t>
            </a:r>
            <a:r>
              <a:rPr lang="fr-CA" sz="2000" dirty="0" err="1" smtClean="0"/>
              <a:t>kind</a:t>
            </a:r>
            <a:r>
              <a:rPr lang="fr-CA" sz="2000" dirty="0" smtClean="0"/>
              <a:t> of </a:t>
            </a:r>
            <a:r>
              <a:rPr lang="fr-CA" sz="2000" dirty="0" err="1" smtClean="0"/>
              <a:t>systematized</a:t>
            </a:r>
            <a:r>
              <a:rPr lang="fr-CA" sz="2000" dirty="0" smtClean="0"/>
              <a:t>, </a:t>
            </a:r>
            <a:r>
              <a:rPr lang="fr-CA" sz="2000" dirty="0" err="1" smtClean="0"/>
              <a:t>coordinated</a:t>
            </a:r>
            <a:r>
              <a:rPr lang="fr-CA" sz="2000" dirty="0" smtClean="0"/>
              <a:t>, </a:t>
            </a:r>
            <a:r>
              <a:rPr lang="fr-CA" sz="2000" dirty="0" err="1" smtClean="0"/>
              <a:t>focused</a:t>
            </a:r>
            <a:r>
              <a:rPr lang="fr-CA" sz="2000" dirty="0" smtClean="0"/>
              <a:t> attention </a:t>
            </a:r>
            <a:r>
              <a:rPr lang="fr-CA" sz="2000" dirty="0" err="1" smtClean="0"/>
              <a:t>upon</a:t>
            </a:r>
            <a:r>
              <a:rPr lang="fr-CA" sz="2000" dirty="0" smtClean="0"/>
              <a:t> </a:t>
            </a:r>
            <a:r>
              <a:rPr lang="fr-CA" sz="2000" dirty="0" err="1" smtClean="0"/>
              <a:t>which</a:t>
            </a:r>
            <a:r>
              <a:rPr lang="fr-CA" sz="2000" dirty="0" smtClean="0"/>
              <a:t> brands are </a:t>
            </a:r>
            <a:r>
              <a:rPr lang="fr-CA" sz="2000" dirty="0" err="1" smtClean="0"/>
              <a:t>built</a:t>
            </a:r>
            <a:r>
              <a:rPr lang="fr-CA" sz="2000" dirty="0" smtClean="0"/>
              <a:t> — the prime, or </a:t>
            </a:r>
            <a:r>
              <a:rPr lang="fr-CA" sz="2000" dirty="0" err="1" smtClean="0"/>
              <a:t>at</a:t>
            </a:r>
            <a:r>
              <a:rPr lang="fr-CA" sz="2000" dirty="0" smtClean="0"/>
              <a:t> least </a:t>
            </a:r>
            <a:r>
              <a:rPr lang="fr-CA" sz="2000" dirty="0" err="1" smtClean="0"/>
              <a:t>most</a:t>
            </a:r>
            <a:r>
              <a:rPr lang="fr-CA" sz="2000" dirty="0" smtClean="0"/>
              <a:t> lucrative, </a:t>
            </a:r>
            <a:r>
              <a:rPr lang="fr-CA" sz="2000" dirty="0" err="1" smtClean="0"/>
              <a:t>function</a:t>
            </a:r>
            <a:r>
              <a:rPr lang="fr-CA" sz="2000" dirty="0" smtClean="0"/>
              <a:t> of media.</a:t>
            </a:r>
          </a:p>
          <a:p>
            <a:endParaRPr lang="fr-CA" sz="2000" dirty="0" smtClean="0"/>
          </a:p>
          <a:p>
            <a:r>
              <a:rPr lang="fr-CA" sz="2000" dirty="0" err="1" smtClean="0"/>
              <a:t>What’s</a:t>
            </a:r>
            <a:r>
              <a:rPr lang="fr-CA" sz="2000" dirty="0" smtClean="0"/>
              <a:t> more, </a:t>
            </a:r>
            <a:r>
              <a:rPr lang="fr-CA" sz="2000" dirty="0" err="1" smtClean="0"/>
              <a:t>this</a:t>
            </a:r>
            <a:r>
              <a:rPr lang="fr-CA" sz="2000" dirty="0" smtClean="0"/>
              <a:t> medium </a:t>
            </a:r>
            <a:r>
              <a:rPr lang="fr-CA" sz="2000" dirty="0" err="1" smtClean="0"/>
              <a:t>rendered</a:t>
            </a:r>
            <a:r>
              <a:rPr lang="fr-CA" sz="2000" dirty="0" smtClean="0"/>
              <a:t> </a:t>
            </a:r>
            <a:r>
              <a:rPr lang="fr-CA" sz="2000" dirty="0" err="1" smtClean="0"/>
              <a:t>powerless</a:t>
            </a:r>
            <a:r>
              <a:rPr lang="fr-CA" sz="2000" dirty="0" smtClean="0"/>
              <a:t> the </a:t>
            </a:r>
            <a:r>
              <a:rPr lang="fr-CA" sz="2000" dirty="0" err="1" smtClean="0"/>
              <a:t>marketers</a:t>
            </a:r>
            <a:r>
              <a:rPr lang="fr-CA" sz="2000" dirty="0" smtClean="0"/>
              <a:t> and </a:t>
            </a:r>
            <a:r>
              <a:rPr lang="fr-CA" sz="2000" dirty="0" err="1" smtClean="0"/>
              <a:t>agencies</a:t>
            </a:r>
            <a:r>
              <a:rPr lang="fr-CA" sz="2000" dirty="0" smtClean="0"/>
              <a:t> </a:t>
            </a:r>
            <a:r>
              <a:rPr lang="fr-CA" sz="2000" dirty="0" err="1" smtClean="0"/>
              <a:t>that</a:t>
            </a:r>
            <a:r>
              <a:rPr lang="fr-CA" sz="2000" dirty="0" smtClean="0"/>
              <a:t> </a:t>
            </a:r>
            <a:r>
              <a:rPr lang="fr-CA" sz="2000" dirty="0" err="1" smtClean="0"/>
              <a:t>might</a:t>
            </a:r>
            <a:r>
              <a:rPr lang="fr-CA" sz="2000" dirty="0" smtClean="0"/>
              <a:t> have been able to </a:t>
            </a:r>
            <a:r>
              <a:rPr lang="fr-CA" sz="2000" dirty="0" err="1" smtClean="0"/>
              <a:t>turn</a:t>
            </a:r>
            <a:r>
              <a:rPr lang="fr-CA" sz="2000" dirty="0" smtClean="0"/>
              <a:t> </a:t>
            </a:r>
            <a:r>
              <a:rPr lang="fr-CA" sz="2000" dirty="0" err="1" smtClean="0"/>
              <a:t>this</a:t>
            </a:r>
            <a:r>
              <a:rPr lang="fr-CA" sz="2000" dirty="0" smtClean="0"/>
              <a:t> </a:t>
            </a:r>
            <a:r>
              <a:rPr lang="fr-CA" sz="2000" dirty="0" err="1" smtClean="0"/>
              <a:t>chaotic</a:t>
            </a:r>
            <a:r>
              <a:rPr lang="fr-CA" sz="2000" dirty="0" smtClean="0"/>
              <a:t> mess </a:t>
            </a:r>
            <a:r>
              <a:rPr lang="fr-CA" sz="2000" dirty="0" err="1" smtClean="0"/>
              <a:t>into</a:t>
            </a:r>
            <a:r>
              <a:rPr lang="fr-CA" sz="2000" dirty="0" smtClean="0"/>
              <a:t> an effective </a:t>
            </a:r>
            <a:r>
              <a:rPr lang="fr-CA" sz="2000" dirty="0" err="1" smtClean="0"/>
              <a:t>selling</a:t>
            </a:r>
            <a:r>
              <a:rPr lang="fr-CA" sz="2000" dirty="0" smtClean="0"/>
              <a:t> </a:t>
            </a:r>
            <a:r>
              <a:rPr lang="fr-CA" sz="2000" dirty="0" err="1" smtClean="0"/>
              <a:t>tool</a:t>
            </a:r>
            <a:r>
              <a:rPr lang="fr-CA" sz="2000" dirty="0" smtClean="0"/>
              <a:t> — the </a:t>
            </a:r>
            <a:r>
              <a:rPr lang="fr-CA" sz="2000" dirty="0" err="1" smtClean="0"/>
              <a:t>same</a:t>
            </a:r>
            <a:r>
              <a:rPr lang="fr-CA" sz="2000" dirty="0" smtClean="0"/>
              <a:t> </a:t>
            </a:r>
            <a:r>
              <a:rPr lang="fr-CA" sz="2000" dirty="0" err="1" smtClean="0"/>
              <a:t>marketers</a:t>
            </a:r>
            <a:r>
              <a:rPr lang="fr-CA" sz="2000" dirty="0" smtClean="0"/>
              <a:t> and </a:t>
            </a:r>
            <a:r>
              <a:rPr lang="fr-CA" sz="2000" dirty="0" err="1" smtClean="0"/>
              <a:t>professional</a:t>
            </a:r>
            <a:r>
              <a:rPr lang="fr-CA" sz="2000" dirty="0" smtClean="0"/>
              <a:t> </a:t>
            </a:r>
            <a:r>
              <a:rPr lang="fr-CA" sz="2000" dirty="0" err="1" smtClean="0"/>
              <a:t>salespeople</a:t>
            </a:r>
            <a:r>
              <a:rPr lang="fr-CA" sz="2000" dirty="0" smtClean="0"/>
              <a:t> </a:t>
            </a:r>
            <a:r>
              <a:rPr lang="fr-CA" sz="2000" dirty="0" err="1" smtClean="0"/>
              <a:t>who</a:t>
            </a:r>
            <a:r>
              <a:rPr lang="fr-CA" sz="2000" dirty="0" smtClean="0"/>
              <a:t> </a:t>
            </a:r>
            <a:r>
              <a:rPr lang="fr-CA" sz="2000" dirty="0" err="1" smtClean="0"/>
              <a:t>created</a:t>
            </a:r>
            <a:r>
              <a:rPr lang="fr-CA" sz="2000" dirty="0" smtClean="0"/>
              <a:t> the formats (the </a:t>
            </a:r>
            <a:r>
              <a:rPr lang="fr-CA" sz="2000" dirty="0" err="1" smtClean="0"/>
              <a:t>variety</a:t>
            </a:r>
            <a:r>
              <a:rPr lang="fr-CA" sz="2000" dirty="0" smtClean="0"/>
              <a:t> shows, the 30- second spots, the soap </a:t>
            </a:r>
            <a:r>
              <a:rPr lang="fr-CA" sz="2000" dirty="0" err="1" smtClean="0"/>
              <a:t>operas</a:t>
            </a:r>
            <a:r>
              <a:rPr lang="fr-CA" sz="2000" dirty="0" smtClean="0"/>
              <a:t>) </a:t>
            </a:r>
            <a:r>
              <a:rPr lang="fr-CA" sz="2000" dirty="0" err="1" smtClean="0"/>
              <a:t>that</a:t>
            </a:r>
            <a:r>
              <a:rPr lang="fr-CA" sz="2000" dirty="0" smtClean="0"/>
              <a:t> </a:t>
            </a:r>
            <a:r>
              <a:rPr lang="fr-CA" sz="2000" dirty="0" err="1" smtClean="0"/>
              <a:t>worked</a:t>
            </a:r>
            <a:r>
              <a:rPr lang="fr-CA" sz="2000" dirty="0" smtClean="0"/>
              <a:t> </a:t>
            </a:r>
            <a:r>
              <a:rPr lang="fr-CA" sz="2000" dirty="0" err="1" smtClean="0"/>
              <a:t>so</a:t>
            </a:r>
            <a:r>
              <a:rPr lang="fr-CA" sz="2000" dirty="0" smtClean="0"/>
              <a:t> </a:t>
            </a:r>
            <a:r>
              <a:rPr lang="fr-CA" sz="2000" dirty="0" err="1" smtClean="0"/>
              <a:t>well</a:t>
            </a:r>
            <a:r>
              <a:rPr lang="fr-CA" sz="2000" dirty="0" smtClean="0"/>
              <a:t> in </a:t>
            </a:r>
            <a:r>
              <a:rPr lang="fr-CA" sz="2000" dirty="0" err="1" smtClean="0"/>
              <a:t>television</a:t>
            </a:r>
            <a:r>
              <a:rPr lang="fr-CA" sz="2000" dirty="0" smtClean="0"/>
              <a:t> and radio. </a:t>
            </a:r>
            <a:r>
              <a:rPr lang="fr-CA" sz="2000" dirty="0" err="1" smtClean="0"/>
              <a:t>Advertising</a:t>
            </a:r>
            <a:r>
              <a:rPr lang="fr-CA" sz="2000" dirty="0" smtClean="0"/>
              <a:t> </a:t>
            </a:r>
            <a:r>
              <a:rPr lang="fr-CA" sz="2000" dirty="0" err="1" smtClean="0"/>
              <a:t>powerhouse</a:t>
            </a:r>
            <a:r>
              <a:rPr lang="fr-CA" sz="2000" dirty="0" smtClean="0"/>
              <a:t> WPP, for instance, </a:t>
            </a:r>
            <a:r>
              <a:rPr lang="fr-CA" sz="2000" dirty="0" err="1" smtClean="0"/>
              <a:t>with</a:t>
            </a:r>
            <a:r>
              <a:rPr lang="fr-CA" sz="2000" dirty="0" smtClean="0"/>
              <a:t> </a:t>
            </a:r>
            <a:r>
              <a:rPr lang="fr-CA" sz="2000" dirty="0" err="1" smtClean="0"/>
              <a:t>its</a:t>
            </a:r>
            <a:r>
              <a:rPr lang="fr-CA" sz="2000" dirty="0" smtClean="0"/>
              <a:t> colossal network of marketing </a:t>
            </a:r>
            <a:r>
              <a:rPr lang="fr-CA" sz="2000" dirty="0" err="1" smtClean="0"/>
              <a:t>firms</a:t>
            </a:r>
            <a:r>
              <a:rPr lang="fr-CA" sz="2000" dirty="0" smtClean="0"/>
              <a:t> — the </a:t>
            </a:r>
            <a:r>
              <a:rPr lang="fr-CA" sz="2000" dirty="0" err="1" smtClean="0"/>
              <a:t>same</a:t>
            </a:r>
            <a:r>
              <a:rPr lang="fr-CA" sz="2000" dirty="0" smtClean="0"/>
              <a:t> </a:t>
            </a:r>
            <a:r>
              <a:rPr lang="fr-CA" sz="2000" dirty="0" err="1" smtClean="0"/>
              <a:t>firms</a:t>
            </a:r>
            <a:r>
              <a:rPr lang="fr-CA" sz="2000" dirty="0" smtClean="0"/>
              <a:t> </a:t>
            </a:r>
            <a:r>
              <a:rPr lang="fr-CA" sz="2000" dirty="0" err="1" smtClean="0"/>
              <a:t>that</a:t>
            </a:r>
            <a:r>
              <a:rPr lang="fr-CA" sz="2000" dirty="0" smtClean="0"/>
              <a:t> </a:t>
            </a:r>
            <a:r>
              <a:rPr lang="fr-CA" sz="2000" dirty="0" err="1" smtClean="0"/>
              <a:t>had</a:t>
            </a:r>
            <a:r>
              <a:rPr lang="fr-CA" sz="2000" dirty="0" smtClean="0"/>
              <a:t> </a:t>
            </a:r>
            <a:r>
              <a:rPr lang="fr-CA" sz="2000" dirty="0" err="1" smtClean="0"/>
              <a:t>shaped</a:t>
            </a:r>
            <a:r>
              <a:rPr lang="fr-CA" sz="2000" dirty="0" smtClean="0"/>
              <a:t> </a:t>
            </a:r>
            <a:r>
              <a:rPr lang="fr-CA" sz="2000" dirty="0" err="1" smtClean="0"/>
              <a:t>traditional</a:t>
            </a:r>
            <a:r>
              <a:rPr lang="fr-CA" sz="2000" dirty="0" smtClean="0"/>
              <a:t> media by </a:t>
            </a:r>
            <a:r>
              <a:rPr lang="fr-CA" sz="2000" dirty="0" err="1" smtClean="0"/>
              <a:t>matching</a:t>
            </a:r>
            <a:r>
              <a:rPr lang="fr-CA" sz="2000" dirty="0" smtClean="0"/>
              <a:t> content </a:t>
            </a:r>
            <a:r>
              <a:rPr lang="fr-CA" sz="2000" dirty="0" err="1" smtClean="0"/>
              <a:t>with</a:t>
            </a:r>
            <a:r>
              <a:rPr lang="fr-CA" sz="2000" dirty="0" smtClean="0"/>
              <a:t> </a:t>
            </a:r>
            <a:r>
              <a:rPr lang="fr-CA" sz="2000" dirty="0" err="1" smtClean="0"/>
              <a:t>ads</a:t>
            </a:r>
            <a:r>
              <a:rPr lang="fr-CA" sz="2000" dirty="0" smtClean="0"/>
              <a:t> </a:t>
            </a:r>
            <a:r>
              <a:rPr lang="fr-CA" sz="2000" dirty="0" err="1" smtClean="0"/>
              <a:t>that</a:t>
            </a:r>
            <a:r>
              <a:rPr lang="fr-CA" sz="2000" dirty="0" smtClean="0"/>
              <a:t> </a:t>
            </a:r>
            <a:r>
              <a:rPr lang="fr-CA" sz="2000" dirty="0" err="1" smtClean="0"/>
              <a:t>moved</a:t>
            </a:r>
            <a:r>
              <a:rPr lang="fr-CA" sz="2000" dirty="0" smtClean="0"/>
              <a:t> the nation — </a:t>
            </a:r>
            <a:r>
              <a:rPr lang="fr-CA" sz="2000" dirty="0" err="1" smtClean="0"/>
              <a:t>may</a:t>
            </a:r>
            <a:r>
              <a:rPr lang="fr-CA" sz="2000" dirty="0" smtClean="0"/>
              <a:t> </a:t>
            </a:r>
            <a:r>
              <a:rPr lang="fr-CA" sz="2000" dirty="0" err="1" smtClean="0"/>
              <a:t>still</a:t>
            </a:r>
            <a:r>
              <a:rPr lang="fr-CA" sz="2000" dirty="0" smtClean="0"/>
              <a:t> </a:t>
            </a:r>
            <a:r>
              <a:rPr lang="fr-CA" sz="2000" dirty="0" err="1" smtClean="0"/>
              <a:t>represent</a:t>
            </a:r>
            <a:r>
              <a:rPr lang="fr-CA" sz="2000" dirty="0" smtClean="0"/>
              <a:t> a large </a:t>
            </a:r>
            <a:r>
              <a:rPr lang="fr-CA" sz="2000" dirty="0" err="1" smtClean="0"/>
              <a:t>share</a:t>
            </a:r>
            <a:r>
              <a:rPr lang="fr-CA" sz="2000" dirty="0" smtClean="0"/>
              <a:t> of </a:t>
            </a:r>
            <a:r>
              <a:rPr lang="fr-CA" sz="2000" dirty="0" err="1" smtClean="0"/>
              <a:t>Google’s</a:t>
            </a:r>
            <a:r>
              <a:rPr lang="fr-CA" sz="2000" dirty="0" smtClean="0"/>
              <a:t> revenue, but </a:t>
            </a:r>
            <a:r>
              <a:rPr lang="fr-CA" sz="2000" dirty="0" err="1" smtClean="0"/>
              <a:t>it</a:t>
            </a:r>
            <a:r>
              <a:rPr lang="fr-CA" sz="2000" dirty="0" smtClean="0"/>
              <a:t> pales </a:t>
            </a:r>
            <a:r>
              <a:rPr lang="fr-CA" sz="2000" dirty="0" err="1" smtClean="0"/>
              <a:t>next</a:t>
            </a:r>
            <a:r>
              <a:rPr lang="fr-CA" sz="2000" dirty="0" smtClean="0"/>
              <a:t> to the </a:t>
            </a:r>
            <a:r>
              <a:rPr lang="fr-CA" sz="2000" dirty="0" err="1" smtClean="0"/>
              <a:t>greater</a:t>
            </a:r>
            <a:r>
              <a:rPr lang="fr-CA" sz="2000" dirty="0" smtClean="0"/>
              <a:t> population of </a:t>
            </a:r>
            <a:r>
              <a:rPr lang="fr-CA" sz="2000" dirty="0" err="1" smtClean="0"/>
              <a:t>individual</a:t>
            </a:r>
            <a:r>
              <a:rPr lang="fr-CA" sz="2000" dirty="0" smtClean="0"/>
              <a:t> </a:t>
            </a:r>
            <a:r>
              <a:rPr lang="fr-CA" sz="2000" dirty="0" err="1" smtClean="0"/>
              <a:t>sellers</a:t>
            </a:r>
            <a:r>
              <a:rPr lang="fr-CA" sz="2000" dirty="0" smtClean="0"/>
              <a:t> </a:t>
            </a:r>
            <a:r>
              <a:rPr lang="fr-CA" sz="2000" dirty="0" err="1" smtClean="0"/>
              <a:t>that</a:t>
            </a:r>
            <a:r>
              <a:rPr lang="fr-CA" sz="2000" dirty="0" smtClean="0"/>
              <a:t> use </a:t>
            </a:r>
            <a:r>
              <a:rPr lang="fr-CA" sz="2000" dirty="0" err="1" smtClean="0"/>
              <a:t>Google’s</a:t>
            </a:r>
            <a:r>
              <a:rPr lang="fr-CA" sz="2000" dirty="0" smtClean="0"/>
              <a:t> </a:t>
            </a:r>
            <a:r>
              <a:rPr lang="fr-CA" sz="2000" dirty="0" err="1" smtClean="0"/>
              <a:t>AdWords</a:t>
            </a:r>
            <a:r>
              <a:rPr lang="fr-CA" sz="2000" dirty="0" smtClean="0"/>
              <a:t> and </a:t>
            </a:r>
            <a:r>
              <a:rPr lang="fr-CA" sz="2000" dirty="0" err="1" smtClean="0"/>
              <a:t>AdSense</a:t>
            </a:r>
            <a:r>
              <a:rPr lang="fr-CA" sz="2000" dirty="0" smtClean="0"/>
              <a:t> programs.</a:t>
            </a:r>
          </a:p>
          <a:p>
            <a:endParaRPr lang="fr-CA" sz="2000" dirty="0" smtClean="0"/>
          </a:p>
          <a:p>
            <a:r>
              <a:rPr lang="fr-CA" sz="2000" dirty="0" smtClean="0"/>
              <a:t>There </a:t>
            </a:r>
            <a:r>
              <a:rPr lang="fr-CA" sz="2000" dirty="0" err="1" smtClean="0"/>
              <a:t>is</a:t>
            </a:r>
            <a:r>
              <a:rPr lang="fr-CA" sz="2000" dirty="0" smtClean="0"/>
              <a:t> an </a:t>
            </a:r>
            <a:r>
              <a:rPr lang="fr-CA" sz="2000" dirty="0" err="1" smtClean="0"/>
              <a:t>analogy</a:t>
            </a:r>
            <a:r>
              <a:rPr lang="fr-CA" sz="2000" dirty="0" smtClean="0"/>
              <a:t> to the </a:t>
            </a:r>
            <a:r>
              <a:rPr lang="fr-CA" sz="2000" dirty="0" err="1" smtClean="0"/>
              <a:t>current</a:t>
            </a:r>
            <a:r>
              <a:rPr lang="fr-CA" sz="2000" dirty="0" smtClean="0"/>
              <a:t> Web in the first </a:t>
            </a:r>
            <a:r>
              <a:rPr lang="fr-CA" sz="2000" dirty="0" err="1" smtClean="0"/>
              <a:t>era</a:t>
            </a:r>
            <a:r>
              <a:rPr lang="fr-CA" sz="2000" dirty="0" smtClean="0"/>
              <a:t> of the Internet. In the 1990s, as </a:t>
            </a:r>
            <a:r>
              <a:rPr lang="fr-CA" sz="2000" dirty="0" err="1" smtClean="0"/>
              <a:t>it</a:t>
            </a:r>
            <a:r>
              <a:rPr lang="fr-CA" sz="2000" dirty="0" smtClean="0"/>
              <a:t> </a:t>
            </a:r>
            <a:r>
              <a:rPr lang="fr-CA" sz="2000" dirty="0" err="1" smtClean="0"/>
              <a:t>became</a:t>
            </a:r>
            <a:r>
              <a:rPr lang="fr-CA" sz="2000" dirty="0" smtClean="0"/>
              <a:t> </a:t>
            </a:r>
            <a:r>
              <a:rPr lang="fr-CA" sz="2000" dirty="0" err="1" smtClean="0"/>
              <a:t>clear</a:t>
            </a:r>
            <a:r>
              <a:rPr lang="fr-CA" sz="2000" dirty="0" smtClean="0"/>
              <a:t> </a:t>
            </a:r>
            <a:r>
              <a:rPr lang="fr-CA" sz="2000" dirty="0" err="1" smtClean="0"/>
              <a:t>that</a:t>
            </a:r>
            <a:r>
              <a:rPr lang="fr-CA" sz="2000" dirty="0" smtClean="0"/>
              <a:t> digital networks </a:t>
            </a:r>
            <a:r>
              <a:rPr lang="fr-CA" sz="2000" dirty="0" err="1" smtClean="0"/>
              <a:t>were</a:t>
            </a:r>
            <a:r>
              <a:rPr lang="fr-CA" sz="2000" dirty="0" smtClean="0"/>
              <a:t> the future, </a:t>
            </a:r>
            <a:r>
              <a:rPr lang="fr-CA" sz="2000" dirty="0" err="1" smtClean="0"/>
              <a:t>there</a:t>
            </a:r>
            <a:r>
              <a:rPr lang="fr-CA" sz="2000" dirty="0" smtClean="0"/>
              <a:t> </a:t>
            </a:r>
            <a:r>
              <a:rPr lang="fr-CA" sz="2000" dirty="0" err="1" smtClean="0"/>
              <a:t>were</a:t>
            </a:r>
            <a:r>
              <a:rPr lang="fr-CA" sz="2000" dirty="0" smtClean="0"/>
              <a:t> </a:t>
            </a:r>
            <a:r>
              <a:rPr lang="fr-CA" sz="2000" dirty="0" err="1" smtClean="0"/>
              <a:t>two</a:t>
            </a:r>
            <a:r>
              <a:rPr lang="fr-CA" sz="2000" dirty="0" smtClean="0"/>
              <a:t> </a:t>
            </a:r>
            <a:r>
              <a:rPr lang="fr-CA" sz="2000" dirty="0" err="1" smtClean="0"/>
              <a:t>warring</a:t>
            </a:r>
            <a:r>
              <a:rPr lang="fr-CA" sz="2000" dirty="0" smtClean="0"/>
              <a:t> camps. One </a:t>
            </a:r>
            <a:r>
              <a:rPr lang="fr-CA" sz="2000" dirty="0" err="1" smtClean="0"/>
              <a:t>was</a:t>
            </a:r>
            <a:r>
              <a:rPr lang="fr-CA" sz="2000" dirty="0" smtClean="0"/>
              <a:t> the </a:t>
            </a:r>
            <a:r>
              <a:rPr lang="fr-CA" sz="2000" dirty="0" err="1" smtClean="0"/>
              <a:t>traditional</a:t>
            </a:r>
            <a:r>
              <a:rPr lang="fr-CA" sz="2000" dirty="0" smtClean="0"/>
              <a:t> </a:t>
            </a:r>
            <a:r>
              <a:rPr lang="fr-CA" sz="2000" dirty="0" err="1" smtClean="0"/>
              <a:t>telcos</a:t>
            </a:r>
            <a:r>
              <a:rPr lang="fr-CA" sz="2000" dirty="0" smtClean="0"/>
              <a:t>, on </a:t>
            </a:r>
            <a:r>
              <a:rPr lang="fr-CA" sz="2000" dirty="0" err="1" smtClean="0"/>
              <a:t>whose</a:t>
            </a:r>
            <a:r>
              <a:rPr lang="fr-CA" sz="2000" dirty="0" smtClean="0"/>
              <a:t> </a:t>
            </a:r>
            <a:r>
              <a:rPr lang="fr-CA" sz="2000" dirty="0" err="1" smtClean="0"/>
              <a:t>wires</a:t>
            </a:r>
            <a:r>
              <a:rPr lang="fr-CA" sz="2000" dirty="0" smtClean="0"/>
              <a:t> </a:t>
            </a:r>
            <a:r>
              <a:rPr lang="fr-CA" sz="2000" dirty="0" err="1" smtClean="0"/>
              <a:t>these</a:t>
            </a:r>
            <a:r>
              <a:rPr lang="fr-CA" sz="2000" dirty="0" smtClean="0"/>
              <a:t> </a:t>
            </a:r>
            <a:r>
              <a:rPr lang="fr-CA" sz="2000" dirty="0" err="1" smtClean="0"/>
              <a:t>feral</a:t>
            </a:r>
            <a:r>
              <a:rPr lang="fr-CA" sz="2000" dirty="0" smtClean="0"/>
              <a:t> bits of the </a:t>
            </a:r>
            <a:r>
              <a:rPr lang="fr-CA" sz="2000" dirty="0" err="1" smtClean="0"/>
              <a:t>young</a:t>
            </a:r>
            <a:r>
              <a:rPr lang="fr-CA" sz="2000" dirty="0" smtClean="0"/>
              <a:t> Internet </a:t>
            </a:r>
            <a:r>
              <a:rPr lang="fr-CA" sz="2000" dirty="0" err="1" smtClean="0"/>
              <a:t>were</a:t>
            </a:r>
            <a:r>
              <a:rPr lang="fr-CA" sz="2000" dirty="0" smtClean="0"/>
              <a:t> </a:t>
            </a:r>
            <a:r>
              <a:rPr lang="fr-CA" sz="2000" dirty="0" err="1" smtClean="0"/>
              <a:t>being</a:t>
            </a:r>
            <a:r>
              <a:rPr lang="fr-CA" sz="2000" dirty="0" smtClean="0"/>
              <a:t> sent. The </a:t>
            </a:r>
            <a:r>
              <a:rPr lang="fr-CA" sz="2000" dirty="0" err="1" smtClean="0"/>
              <a:t>telcos</a:t>
            </a:r>
            <a:r>
              <a:rPr lang="fr-CA" sz="2000" dirty="0" smtClean="0"/>
              <a:t> </a:t>
            </a:r>
            <a:r>
              <a:rPr lang="fr-CA" sz="2000" dirty="0" err="1" smtClean="0"/>
              <a:t>argued</a:t>
            </a:r>
            <a:r>
              <a:rPr lang="fr-CA" sz="2000" dirty="0" smtClean="0"/>
              <a:t> </a:t>
            </a:r>
            <a:r>
              <a:rPr lang="fr-CA" sz="2000" dirty="0" err="1" smtClean="0"/>
              <a:t>that</a:t>
            </a:r>
            <a:r>
              <a:rPr lang="fr-CA" sz="2000" dirty="0" smtClean="0"/>
              <a:t> the </a:t>
            </a:r>
            <a:r>
              <a:rPr lang="fr-CA" sz="2000" dirty="0" err="1" smtClean="0"/>
              <a:t>messy</a:t>
            </a:r>
            <a:r>
              <a:rPr lang="fr-CA" sz="2000" dirty="0" smtClean="0"/>
              <a:t> </a:t>
            </a:r>
            <a:r>
              <a:rPr lang="fr-CA" sz="2000" dirty="0" err="1" smtClean="0"/>
              <a:t>protocols</a:t>
            </a:r>
            <a:r>
              <a:rPr lang="fr-CA" sz="2000" dirty="0" smtClean="0"/>
              <a:t> of TCP/IP — all </a:t>
            </a:r>
            <a:r>
              <a:rPr lang="fr-CA" sz="2000" dirty="0" err="1" smtClean="0"/>
              <a:t>this</a:t>
            </a:r>
            <a:r>
              <a:rPr lang="fr-CA" sz="2000" dirty="0" smtClean="0"/>
              <a:t> </a:t>
            </a:r>
            <a:r>
              <a:rPr lang="fr-CA" sz="2000" dirty="0" err="1" smtClean="0"/>
              <a:t>unpredictable</a:t>
            </a:r>
            <a:r>
              <a:rPr lang="fr-CA" sz="2000" dirty="0" smtClean="0"/>
              <a:t> </a:t>
            </a:r>
            <a:r>
              <a:rPr lang="fr-CA" sz="2000" dirty="0" err="1" smtClean="0"/>
              <a:t>routing</a:t>
            </a:r>
            <a:r>
              <a:rPr lang="fr-CA" sz="2000" dirty="0" smtClean="0"/>
              <a:t> and </a:t>
            </a:r>
            <a:r>
              <a:rPr lang="fr-CA" sz="2000" dirty="0" err="1" smtClean="0"/>
              <a:t>those</a:t>
            </a:r>
            <a:r>
              <a:rPr lang="fr-CA" sz="2000" dirty="0" smtClean="0"/>
              <a:t> </a:t>
            </a:r>
            <a:r>
              <a:rPr lang="fr-CA" sz="2000" dirty="0" err="1" smtClean="0"/>
              <a:t>lost</a:t>
            </a:r>
            <a:r>
              <a:rPr lang="fr-CA" sz="2000" dirty="0" smtClean="0"/>
              <a:t> </a:t>
            </a:r>
            <a:r>
              <a:rPr lang="fr-CA" sz="2000" dirty="0" err="1" smtClean="0"/>
              <a:t>packets</a:t>
            </a:r>
            <a:r>
              <a:rPr lang="fr-CA" sz="2000" dirty="0" smtClean="0"/>
              <a:t> </a:t>
            </a:r>
            <a:r>
              <a:rPr lang="fr-CA" sz="2000" dirty="0" err="1" smtClean="0"/>
              <a:t>requiring</a:t>
            </a:r>
            <a:r>
              <a:rPr lang="fr-CA" sz="2000" dirty="0" smtClean="0"/>
              <a:t> </a:t>
            </a:r>
            <a:r>
              <a:rPr lang="fr-CA" sz="2000" dirty="0" err="1" smtClean="0"/>
              <a:t>resending</a:t>
            </a:r>
            <a:r>
              <a:rPr lang="fr-CA" sz="2000" dirty="0" smtClean="0"/>
              <a:t> — </a:t>
            </a:r>
            <a:r>
              <a:rPr lang="fr-CA" sz="2000" dirty="0" err="1" smtClean="0"/>
              <a:t>were</a:t>
            </a:r>
            <a:r>
              <a:rPr lang="fr-CA" sz="2000" dirty="0" smtClean="0"/>
              <a:t> a </a:t>
            </a:r>
            <a:r>
              <a:rPr lang="fr-CA" sz="2000" dirty="0" err="1" smtClean="0"/>
              <a:t>cry</a:t>
            </a:r>
            <a:r>
              <a:rPr lang="fr-CA" sz="2000" dirty="0" smtClean="0"/>
              <a:t> for help. </a:t>
            </a:r>
            <a:r>
              <a:rPr lang="fr-CA" sz="2000" dirty="0" err="1" smtClean="0"/>
              <a:t>What</a:t>
            </a:r>
            <a:r>
              <a:rPr lang="fr-CA" sz="2000" dirty="0" smtClean="0"/>
              <a:t> </a:t>
            </a:r>
            <a:r>
              <a:rPr lang="fr-CA" sz="2000" dirty="0" err="1" smtClean="0"/>
              <a:t>consumers</a:t>
            </a:r>
            <a:r>
              <a:rPr lang="fr-CA" sz="2000" dirty="0" smtClean="0"/>
              <a:t> </a:t>
            </a:r>
            <a:r>
              <a:rPr lang="fr-CA" sz="2000" dirty="0" err="1" smtClean="0"/>
              <a:t>wanted</a:t>
            </a:r>
            <a:r>
              <a:rPr lang="fr-CA" sz="2000" dirty="0" smtClean="0"/>
              <a:t> </a:t>
            </a:r>
            <a:r>
              <a:rPr lang="fr-CA" sz="2000" dirty="0" err="1" smtClean="0"/>
              <a:t>were</a:t>
            </a:r>
            <a:r>
              <a:rPr lang="fr-CA" sz="2000" dirty="0" smtClean="0"/>
              <a:t> “intelligent” networks </a:t>
            </a:r>
            <a:r>
              <a:rPr lang="fr-CA" sz="2000" dirty="0" err="1" smtClean="0"/>
              <a:t>that</a:t>
            </a:r>
            <a:r>
              <a:rPr lang="fr-CA" sz="2000" dirty="0" smtClean="0"/>
              <a:t> </a:t>
            </a:r>
            <a:r>
              <a:rPr lang="fr-CA" sz="2000" dirty="0" err="1" smtClean="0"/>
              <a:t>could</a:t>
            </a:r>
            <a:r>
              <a:rPr lang="fr-CA" sz="2000" dirty="0" smtClean="0"/>
              <a:t> (for a </a:t>
            </a:r>
            <a:r>
              <a:rPr lang="fr-CA" sz="2000" dirty="0" err="1" smtClean="0"/>
              <a:t>price</a:t>
            </a:r>
            <a:r>
              <a:rPr lang="fr-CA" sz="2000" dirty="0" smtClean="0"/>
              <a:t>) </a:t>
            </a:r>
            <a:r>
              <a:rPr lang="fr-CA" sz="2000" dirty="0" err="1" smtClean="0"/>
              <a:t>find</a:t>
            </a:r>
            <a:r>
              <a:rPr lang="fr-CA" sz="2000" dirty="0" smtClean="0"/>
              <a:t> the right </a:t>
            </a:r>
            <a:r>
              <a:rPr lang="fr-CA" sz="2000" dirty="0" err="1" smtClean="0"/>
              <a:t>path</a:t>
            </a:r>
            <a:r>
              <a:rPr lang="fr-CA" sz="2000" dirty="0" smtClean="0"/>
              <a:t> and provision the right </a:t>
            </a:r>
            <a:r>
              <a:rPr lang="fr-CA" sz="2000" dirty="0" err="1" smtClean="0"/>
              <a:t>bandwidth</a:t>
            </a:r>
            <a:r>
              <a:rPr lang="fr-CA" sz="2000" dirty="0" smtClean="0"/>
              <a:t> </a:t>
            </a:r>
            <a:r>
              <a:rPr lang="fr-CA" sz="2000" dirty="0" err="1" smtClean="0"/>
              <a:t>so</a:t>
            </a:r>
            <a:r>
              <a:rPr lang="fr-CA" sz="2000" dirty="0" smtClean="0"/>
              <a:t> </a:t>
            </a:r>
            <a:r>
              <a:rPr lang="fr-CA" sz="2000" dirty="0" err="1" smtClean="0"/>
              <a:t>that</a:t>
            </a:r>
            <a:r>
              <a:rPr lang="fr-CA" sz="2000" dirty="0" smtClean="0"/>
              <a:t> transmissions </a:t>
            </a:r>
            <a:r>
              <a:rPr lang="fr-CA" sz="2000" dirty="0" err="1" smtClean="0"/>
              <a:t>would</a:t>
            </a:r>
            <a:r>
              <a:rPr lang="fr-CA" sz="2000" dirty="0" smtClean="0"/>
              <a:t> flow </a:t>
            </a:r>
            <a:r>
              <a:rPr lang="fr-CA" sz="2000" dirty="0" err="1" smtClean="0"/>
              <a:t>uninterrupted</a:t>
            </a:r>
            <a:r>
              <a:rPr lang="fr-CA" sz="2000" dirty="0" smtClean="0"/>
              <a:t>. </a:t>
            </a:r>
            <a:r>
              <a:rPr lang="fr-CA" sz="2000" dirty="0" err="1" smtClean="0"/>
              <a:t>Only</a:t>
            </a:r>
            <a:r>
              <a:rPr lang="fr-CA" sz="2000" dirty="0" smtClean="0"/>
              <a:t> the </a:t>
            </a:r>
            <a:r>
              <a:rPr lang="fr-CA" sz="2000" dirty="0" err="1" smtClean="0"/>
              <a:t>owners</a:t>
            </a:r>
            <a:r>
              <a:rPr lang="fr-CA" sz="2000" dirty="0" smtClean="0"/>
              <a:t> of the networks </a:t>
            </a:r>
            <a:r>
              <a:rPr lang="fr-CA" sz="2000" dirty="0" err="1" smtClean="0"/>
              <a:t>could</a:t>
            </a:r>
            <a:r>
              <a:rPr lang="fr-CA" sz="2000" dirty="0" smtClean="0"/>
              <a:t> put the intelligence in place </a:t>
            </a:r>
            <a:r>
              <a:rPr lang="fr-CA" sz="2000" dirty="0" err="1" smtClean="0"/>
              <a:t>at</a:t>
            </a:r>
            <a:r>
              <a:rPr lang="fr-CA" sz="2000" dirty="0" smtClean="0"/>
              <a:t> the right spots, and </a:t>
            </a:r>
            <a:r>
              <a:rPr lang="fr-CA" sz="2000" dirty="0" err="1" smtClean="0"/>
              <a:t>thus</a:t>
            </a:r>
            <a:r>
              <a:rPr lang="fr-CA" sz="2000" dirty="0" smtClean="0"/>
              <a:t> the Internet </a:t>
            </a:r>
            <a:r>
              <a:rPr lang="fr-CA" sz="2000" dirty="0" err="1" smtClean="0"/>
              <a:t>would</a:t>
            </a:r>
            <a:r>
              <a:rPr lang="fr-CA" sz="2000" dirty="0" smtClean="0"/>
              <a:t> </a:t>
            </a:r>
            <a:r>
              <a:rPr lang="fr-CA" sz="2000" dirty="0" err="1" smtClean="0"/>
              <a:t>become</a:t>
            </a:r>
            <a:r>
              <a:rPr lang="fr-CA" sz="2000" dirty="0" smtClean="0"/>
              <a:t> a </a:t>
            </a:r>
            <a:r>
              <a:rPr lang="fr-CA" sz="2000" dirty="0" err="1" smtClean="0"/>
              <a:t>value-added</a:t>
            </a:r>
            <a:r>
              <a:rPr lang="fr-CA" sz="2000" dirty="0" smtClean="0"/>
              <a:t> service </a:t>
            </a:r>
            <a:r>
              <a:rPr lang="fr-CA" sz="2000" dirty="0" err="1" smtClean="0"/>
              <a:t>provided</a:t>
            </a:r>
            <a:r>
              <a:rPr lang="fr-CA" sz="2000" dirty="0" smtClean="0"/>
              <a:t> by the </a:t>
            </a:r>
            <a:r>
              <a:rPr lang="fr-CA" sz="2000" dirty="0" err="1" smtClean="0"/>
              <a:t>AT&amp;Ts</a:t>
            </a:r>
            <a:r>
              <a:rPr lang="fr-CA" sz="2000" dirty="0" smtClean="0"/>
              <a:t> of the world, </a:t>
            </a:r>
            <a:r>
              <a:rPr lang="fr-CA" sz="2000" dirty="0" err="1" smtClean="0"/>
              <a:t>much</a:t>
            </a:r>
            <a:r>
              <a:rPr lang="fr-CA" sz="2000" dirty="0" smtClean="0"/>
              <a:t> </a:t>
            </a:r>
            <a:r>
              <a:rPr lang="fr-CA" sz="2000" dirty="0" err="1" smtClean="0"/>
              <a:t>like</a:t>
            </a:r>
            <a:r>
              <a:rPr lang="fr-CA" sz="2000" dirty="0" smtClean="0"/>
              <a:t> ISDN </a:t>
            </a:r>
            <a:r>
              <a:rPr lang="fr-CA" sz="2000" dirty="0" err="1" smtClean="0"/>
              <a:t>before</a:t>
            </a:r>
            <a:r>
              <a:rPr lang="fr-CA" sz="2000" dirty="0" smtClean="0"/>
              <a:t> </a:t>
            </a:r>
            <a:r>
              <a:rPr lang="fr-CA" sz="2000" dirty="0" err="1" smtClean="0"/>
              <a:t>it</a:t>
            </a:r>
            <a:r>
              <a:rPr lang="fr-CA" sz="2000" dirty="0" smtClean="0"/>
              <a:t>. The </a:t>
            </a:r>
            <a:r>
              <a:rPr lang="fr-CA" sz="2000" dirty="0" err="1" smtClean="0"/>
              <a:t>rallying</a:t>
            </a:r>
            <a:r>
              <a:rPr lang="fr-CA" sz="2000" dirty="0" smtClean="0"/>
              <a:t> </a:t>
            </a:r>
            <a:r>
              <a:rPr lang="fr-CA" sz="2000" dirty="0" err="1" smtClean="0"/>
              <a:t>cry</a:t>
            </a:r>
            <a:r>
              <a:rPr lang="fr-CA" sz="2000" dirty="0" smtClean="0"/>
              <a:t> </a:t>
            </a:r>
            <a:r>
              <a:rPr lang="fr-CA" sz="2000" dirty="0" err="1" smtClean="0"/>
              <a:t>was</a:t>
            </a:r>
            <a:r>
              <a:rPr lang="fr-CA" sz="2000" dirty="0" smtClean="0"/>
              <a:t> “</a:t>
            </a:r>
            <a:r>
              <a:rPr lang="fr-CA" sz="2000" dirty="0" err="1" smtClean="0"/>
              <a:t>quality</a:t>
            </a:r>
            <a:r>
              <a:rPr lang="fr-CA" sz="2000" dirty="0" smtClean="0"/>
              <a:t> of service” (</a:t>
            </a:r>
            <a:r>
              <a:rPr lang="fr-CA" sz="2000" dirty="0" err="1" smtClean="0"/>
              <a:t>QoS</a:t>
            </a:r>
            <a:r>
              <a:rPr lang="fr-CA" sz="2000" dirty="0" smtClean="0"/>
              <a:t>). </a:t>
            </a:r>
            <a:r>
              <a:rPr lang="fr-CA" sz="2000" dirty="0" err="1" smtClean="0"/>
              <a:t>Only</a:t>
            </a:r>
            <a:r>
              <a:rPr lang="fr-CA" sz="2000" dirty="0" smtClean="0"/>
              <a:t> </a:t>
            </a:r>
            <a:r>
              <a:rPr lang="fr-CA" sz="2000" dirty="0" err="1" smtClean="0"/>
              <a:t>telcos</a:t>
            </a:r>
            <a:r>
              <a:rPr lang="fr-CA" sz="2000" dirty="0" smtClean="0"/>
              <a:t> </a:t>
            </a:r>
            <a:r>
              <a:rPr lang="fr-CA" sz="2000" dirty="0" err="1" smtClean="0"/>
              <a:t>could</a:t>
            </a:r>
            <a:r>
              <a:rPr lang="fr-CA" sz="2000" dirty="0" smtClean="0"/>
              <a:t> </a:t>
            </a:r>
            <a:r>
              <a:rPr lang="fr-CA" sz="2000" dirty="0" err="1" smtClean="0"/>
              <a:t>offer</a:t>
            </a:r>
            <a:r>
              <a:rPr lang="fr-CA" sz="2000" dirty="0" smtClean="0"/>
              <a:t> </a:t>
            </a:r>
            <a:r>
              <a:rPr lang="fr-CA" sz="2000" dirty="0" err="1" smtClean="0"/>
              <a:t>it</a:t>
            </a:r>
            <a:r>
              <a:rPr lang="fr-CA" sz="2000" dirty="0" smtClean="0"/>
              <a:t>, and as </a:t>
            </a:r>
            <a:r>
              <a:rPr lang="fr-CA" sz="2000" dirty="0" err="1" smtClean="0"/>
              <a:t>soon</a:t>
            </a:r>
            <a:r>
              <a:rPr lang="fr-CA" sz="2000" dirty="0" smtClean="0"/>
              <a:t> as </a:t>
            </a:r>
            <a:r>
              <a:rPr lang="fr-CA" sz="2000" dirty="0" err="1" smtClean="0"/>
              <a:t>consumers</a:t>
            </a:r>
            <a:r>
              <a:rPr lang="fr-CA" sz="2000" dirty="0" smtClean="0"/>
              <a:t> </a:t>
            </a:r>
            <a:r>
              <a:rPr lang="fr-CA" sz="2000" dirty="0" err="1" smtClean="0"/>
              <a:t>demanded</a:t>
            </a:r>
            <a:r>
              <a:rPr lang="fr-CA" sz="2000" dirty="0" smtClean="0"/>
              <a:t> </a:t>
            </a:r>
            <a:r>
              <a:rPr lang="fr-CA" sz="2000" dirty="0" err="1" smtClean="0"/>
              <a:t>it</a:t>
            </a:r>
            <a:r>
              <a:rPr lang="fr-CA" sz="2000" dirty="0" smtClean="0"/>
              <a:t>, the </a:t>
            </a:r>
            <a:r>
              <a:rPr lang="fr-CA" sz="2000" dirty="0" err="1" smtClean="0"/>
              <a:t>telcos</a:t>
            </a:r>
            <a:r>
              <a:rPr lang="fr-CA" sz="2000" dirty="0" smtClean="0"/>
              <a:t> </a:t>
            </a:r>
            <a:r>
              <a:rPr lang="fr-CA" sz="2000" dirty="0" err="1" smtClean="0"/>
              <a:t>would</a:t>
            </a:r>
            <a:r>
              <a:rPr lang="fr-CA" sz="2000" dirty="0" smtClean="0"/>
              <a:t> </a:t>
            </a:r>
            <a:r>
              <a:rPr lang="fr-CA" sz="2000" dirty="0" err="1" smtClean="0"/>
              <a:t>win</a:t>
            </a:r>
            <a:r>
              <a:rPr lang="fr-CA" sz="2000" dirty="0" smtClean="0"/>
              <a:t>.</a:t>
            </a:r>
          </a:p>
          <a:p>
            <a:endParaRPr lang="fr-CA" sz="2000" dirty="0" smtClean="0"/>
          </a:p>
          <a:p>
            <a:r>
              <a:rPr lang="fr-CA" sz="2000" dirty="0" smtClean="0"/>
              <a:t>The </a:t>
            </a:r>
            <a:r>
              <a:rPr lang="fr-CA" sz="2000" dirty="0" err="1" smtClean="0"/>
              <a:t>opposing</a:t>
            </a:r>
            <a:r>
              <a:rPr lang="fr-CA" sz="2000" dirty="0" smtClean="0"/>
              <a:t> camp </a:t>
            </a:r>
            <a:r>
              <a:rPr lang="fr-CA" sz="2000" dirty="0" err="1" smtClean="0"/>
              <a:t>argued</a:t>
            </a:r>
            <a:r>
              <a:rPr lang="fr-CA" sz="2000" dirty="0" smtClean="0"/>
              <a:t> for “</a:t>
            </a:r>
            <a:r>
              <a:rPr lang="fr-CA" sz="2000" dirty="0" err="1" smtClean="0"/>
              <a:t>dumb</a:t>
            </a:r>
            <a:r>
              <a:rPr lang="fr-CA" sz="2000" dirty="0" smtClean="0"/>
              <a:t>” networks. </a:t>
            </a:r>
            <a:r>
              <a:rPr lang="fr-CA" sz="2000" dirty="0" err="1" smtClean="0"/>
              <a:t>Rather</a:t>
            </a:r>
            <a:r>
              <a:rPr lang="fr-CA" sz="2000" dirty="0" smtClean="0"/>
              <a:t> </a:t>
            </a:r>
            <a:r>
              <a:rPr lang="fr-CA" sz="2000" dirty="0" err="1" smtClean="0"/>
              <a:t>than</a:t>
            </a:r>
            <a:r>
              <a:rPr lang="fr-CA" sz="2000" dirty="0" smtClean="0"/>
              <a:t> </a:t>
            </a:r>
            <a:r>
              <a:rPr lang="fr-CA" sz="2000" dirty="0" err="1" smtClean="0"/>
              <a:t>cede</a:t>
            </a:r>
            <a:r>
              <a:rPr lang="fr-CA" sz="2000" dirty="0" smtClean="0"/>
              <a:t> control to the </a:t>
            </a:r>
            <a:r>
              <a:rPr lang="fr-CA" sz="2000" dirty="0" err="1" smtClean="0"/>
              <a:t>telcos</a:t>
            </a:r>
            <a:r>
              <a:rPr lang="fr-CA" sz="2000" dirty="0" smtClean="0"/>
              <a:t> to manage the </a:t>
            </a:r>
            <a:r>
              <a:rPr lang="fr-CA" sz="2000" dirty="0" err="1" smtClean="0"/>
              <a:t>path</a:t>
            </a:r>
            <a:r>
              <a:rPr lang="fr-CA" sz="2000" dirty="0" smtClean="0"/>
              <a:t> </a:t>
            </a:r>
            <a:r>
              <a:rPr lang="fr-CA" sz="2000" dirty="0" err="1" smtClean="0"/>
              <a:t>that</a:t>
            </a:r>
            <a:r>
              <a:rPr lang="fr-CA" sz="2000" dirty="0" smtClean="0"/>
              <a:t> bits </a:t>
            </a:r>
            <a:r>
              <a:rPr lang="fr-CA" sz="2000" dirty="0" err="1" smtClean="0"/>
              <a:t>took</a:t>
            </a:r>
            <a:r>
              <a:rPr lang="fr-CA" sz="2000" dirty="0" smtClean="0"/>
              <a:t>, </a:t>
            </a:r>
            <a:r>
              <a:rPr lang="fr-CA" sz="2000" dirty="0" err="1" smtClean="0"/>
              <a:t>argued</a:t>
            </a:r>
            <a:r>
              <a:rPr lang="fr-CA" sz="2000" dirty="0" smtClean="0"/>
              <a:t> </a:t>
            </a:r>
            <a:r>
              <a:rPr lang="fr-CA" sz="2000" dirty="0" err="1" smtClean="0"/>
              <a:t>its</a:t>
            </a:r>
            <a:r>
              <a:rPr lang="fr-CA" sz="2000" dirty="0" smtClean="0"/>
              <a:t> </a:t>
            </a:r>
            <a:r>
              <a:rPr lang="fr-CA" sz="2000" dirty="0" err="1" smtClean="0"/>
              <a:t>proponents</a:t>
            </a:r>
            <a:r>
              <a:rPr lang="fr-CA" sz="2000" dirty="0" smtClean="0"/>
              <a:t>, </a:t>
            </a:r>
            <a:r>
              <a:rPr lang="fr-CA" sz="2000" dirty="0" err="1" smtClean="0"/>
              <a:t>just</a:t>
            </a:r>
            <a:r>
              <a:rPr lang="fr-CA" sz="2000" dirty="0" smtClean="0"/>
              <a:t> </a:t>
            </a:r>
            <a:r>
              <a:rPr lang="fr-CA" sz="2000" dirty="0" err="1" smtClean="0"/>
              <a:t>treat</a:t>
            </a:r>
            <a:r>
              <a:rPr lang="fr-CA" sz="2000" dirty="0" smtClean="0"/>
              <a:t> the networks as </a:t>
            </a:r>
            <a:r>
              <a:rPr lang="fr-CA" sz="2000" dirty="0" err="1" smtClean="0"/>
              <a:t>dumb</a:t>
            </a:r>
            <a:r>
              <a:rPr lang="fr-CA" sz="2000" dirty="0" smtClean="0"/>
              <a:t> pipes and let TCP/IP figure out the </a:t>
            </a:r>
            <a:r>
              <a:rPr lang="fr-CA" sz="2000" dirty="0" err="1" smtClean="0"/>
              <a:t>routing</a:t>
            </a:r>
            <a:r>
              <a:rPr lang="fr-CA" sz="2000" dirty="0" smtClean="0"/>
              <a:t>. So </a:t>
            </a:r>
            <a:r>
              <a:rPr lang="fr-CA" sz="2000" dirty="0" err="1" smtClean="0"/>
              <a:t>what</a:t>
            </a:r>
            <a:r>
              <a:rPr lang="fr-CA" sz="2000" dirty="0" smtClean="0"/>
              <a:t> if </a:t>
            </a:r>
            <a:r>
              <a:rPr lang="fr-CA" sz="2000" dirty="0" err="1" smtClean="0"/>
              <a:t>you</a:t>
            </a:r>
            <a:r>
              <a:rPr lang="fr-CA" sz="2000" dirty="0" smtClean="0"/>
              <a:t> have to </a:t>
            </a:r>
            <a:r>
              <a:rPr lang="fr-CA" sz="2000" dirty="0" err="1" smtClean="0"/>
              <a:t>resend</a:t>
            </a:r>
            <a:r>
              <a:rPr lang="fr-CA" sz="2000" dirty="0" smtClean="0"/>
              <a:t> a few times, or the </a:t>
            </a:r>
            <a:r>
              <a:rPr lang="fr-CA" sz="2000" dirty="0" err="1" smtClean="0"/>
              <a:t>latency</a:t>
            </a:r>
            <a:r>
              <a:rPr lang="fr-CA" sz="2000" dirty="0" smtClean="0"/>
              <a:t> </a:t>
            </a:r>
            <a:r>
              <a:rPr lang="fr-CA" sz="2000" dirty="0" err="1" smtClean="0"/>
              <a:t>is</a:t>
            </a:r>
            <a:r>
              <a:rPr lang="fr-CA" sz="2000" dirty="0" smtClean="0"/>
              <a:t> all over the place. Just </a:t>
            </a:r>
            <a:r>
              <a:rPr lang="fr-CA" sz="2000" dirty="0" err="1" smtClean="0"/>
              <a:t>keep</a:t>
            </a:r>
            <a:r>
              <a:rPr lang="fr-CA" sz="2000" dirty="0" smtClean="0"/>
              <a:t> building more </a:t>
            </a:r>
            <a:r>
              <a:rPr lang="fr-CA" sz="2000" dirty="0" err="1" smtClean="0"/>
              <a:t>capacity</a:t>
            </a:r>
            <a:r>
              <a:rPr lang="fr-CA" sz="2000" dirty="0" smtClean="0"/>
              <a:t> — “</a:t>
            </a:r>
            <a:r>
              <a:rPr lang="fr-CA" sz="2000" dirty="0" err="1" smtClean="0"/>
              <a:t>overprovision</a:t>
            </a:r>
            <a:r>
              <a:rPr lang="fr-CA" sz="2000" dirty="0" smtClean="0"/>
              <a:t> </a:t>
            </a:r>
            <a:r>
              <a:rPr lang="fr-CA" sz="2000" dirty="0" err="1" smtClean="0"/>
              <a:t>bandwidth</a:t>
            </a:r>
            <a:r>
              <a:rPr lang="fr-CA" sz="2000" dirty="0" smtClean="0"/>
              <a:t>” — and </a:t>
            </a:r>
            <a:r>
              <a:rPr lang="fr-CA" sz="2000" dirty="0" err="1" smtClean="0"/>
              <a:t>it</a:t>
            </a:r>
            <a:r>
              <a:rPr lang="fr-CA" sz="2000" dirty="0" smtClean="0"/>
              <a:t> </a:t>
            </a:r>
            <a:r>
              <a:rPr lang="fr-CA" sz="2000" dirty="0" err="1" smtClean="0"/>
              <a:t>will</a:t>
            </a:r>
            <a:r>
              <a:rPr lang="fr-CA" sz="2000" dirty="0" smtClean="0"/>
              <a:t> </a:t>
            </a:r>
            <a:r>
              <a:rPr lang="fr-CA" sz="2000" dirty="0" err="1" smtClean="0"/>
              <a:t>be</a:t>
            </a:r>
            <a:r>
              <a:rPr lang="fr-CA" sz="2000" dirty="0" smtClean="0"/>
              <a:t> Good </a:t>
            </a:r>
            <a:r>
              <a:rPr lang="fr-CA" sz="2000" dirty="0" err="1" smtClean="0"/>
              <a:t>Enough</a:t>
            </a:r>
            <a:r>
              <a:rPr lang="fr-CA" sz="2000" dirty="0" smtClean="0"/>
              <a:t>.</a:t>
            </a:r>
          </a:p>
          <a:p>
            <a:endParaRPr lang="fr-CA" sz="2000" dirty="0" smtClean="0"/>
          </a:p>
          <a:p>
            <a:r>
              <a:rPr lang="fr-CA" sz="2000" dirty="0" smtClean="0"/>
              <a:t>On the </a:t>
            </a:r>
            <a:r>
              <a:rPr lang="fr-CA" sz="2000" dirty="0" err="1" smtClean="0"/>
              <a:t>underlying</a:t>
            </a:r>
            <a:r>
              <a:rPr lang="fr-CA" sz="2000" dirty="0" smtClean="0"/>
              <a:t> Internet </a:t>
            </a:r>
            <a:r>
              <a:rPr lang="fr-CA" sz="2000" dirty="0" err="1" smtClean="0"/>
              <a:t>itself</a:t>
            </a:r>
            <a:r>
              <a:rPr lang="fr-CA" sz="2000" dirty="0" smtClean="0"/>
              <a:t>, Good </a:t>
            </a:r>
            <a:r>
              <a:rPr lang="fr-CA" sz="2000" dirty="0" err="1" smtClean="0"/>
              <a:t>Enough</a:t>
            </a:r>
            <a:r>
              <a:rPr lang="fr-CA" sz="2000" dirty="0" smtClean="0"/>
              <a:t> has won. </a:t>
            </a:r>
            <a:r>
              <a:rPr lang="fr-CA" sz="2000" dirty="0" err="1" smtClean="0"/>
              <a:t>We</a:t>
            </a:r>
            <a:r>
              <a:rPr lang="fr-CA" sz="2000" dirty="0" smtClean="0"/>
              <a:t> </a:t>
            </a:r>
            <a:r>
              <a:rPr lang="fr-CA" sz="2000" dirty="0" err="1" smtClean="0"/>
              <a:t>stare</a:t>
            </a:r>
            <a:r>
              <a:rPr lang="fr-CA" sz="2000" dirty="0" smtClean="0"/>
              <a:t> </a:t>
            </a:r>
            <a:r>
              <a:rPr lang="fr-CA" sz="2000" dirty="0" err="1" smtClean="0"/>
              <a:t>at</a:t>
            </a:r>
            <a:r>
              <a:rPr lang="fr-CA" sz="2000" dirty="0" smtClean="0"/>
              <a:t> the </a:t>
            </a:r>
            <a:r>
              <a:rPr lang="fr-CA" sz="2000" dirty="0" err="1" smtClean="0"/>
              <a:t>spinning</a:t>
            </a:r>
            <a:r>
              <a:rPr lang="fr-CA" sz="2000" dirty="0" smtClean="0"/>
              <a:t> </a:t>
            </a:r>
            <a:r>
              <a:rPr lang="fr-CA" sz="2000" dirty="0" err="1" smtClean="0"/>
              <a:t>buffering</a:t>
            </a:r>
            <a:r>
              <a:rPr lang="fr-CA" sz="2000" dirty="0" smtClean="0"/>
              <a:t> </a:t>
            </a:r>
            <a:r>
              <a:rPr lang="fr-CA" sz="2000" dirty="0" err="1" smtClean="0"/>
              <a:t>disks</a:t>
            </a:r>
            <a:r>
              <a:rPr lang="fr-CA" sz="2000" dirty="0" smtClean="0"/>
              <a:t> on </a:t>
            </a:r>
            <a:r>
              <a:rPr lang="fr-CA" sz="2000" dirty="0" err="1" smtClean="0"/>
              <a:t>our</a:t>
            </a:r>
            <a:r>
              <a:rPr lang="fr-CA" sz="2000" dirty="0" smtClean="0"/>
              <a:t> </a:t>
            </a:r>
            <a:r>
              <a:rPr lang="fr-CA" sz="2000" dirty="0" err="1" smtClean="0"/>
              <a:t>YouTube</a:t>
            </a:r>
            <a:r>
              <a:rPr lang="fr-CA" sz="2000" dirty="0" smtClean="0"/>
              <a:t> </a:t>
            </a:r>
            <a:r>
              <a:rPr lang="fr-CA" sz="2000" dirty="0" err="1" smtClean="0"/>
              <a:t>videos</a:t>
            </a:r>
            <a:r>
              <a:rPr lang="fr-CA" sz="2000" dirty="0" smtClean="0"/>
              <a:t> </a:t>
            </a:r>
            <a:r>
              <a:rPr lang="fr-CA" sz="2000" dirty="0" err="1" smtClean="0"/>
              <a:t>rather</a:t>
            </a:r>
            <a:r>
              <a:rPr lang="fr-CA" sz="2000" dirty="0" smtClean="0"/>
              <a:t> </a:t>
            </a:r>
            <a:r>
              <a:rPr lang="fr-CA" sz="2000" dirty="0" err="1" smtClean="0"/>
              <a:t>than</a:t>
            </a:r>
            <a:r>
              <a:rPr lang="fr-CA" sz="2000" dirty="0" smtClean="0"/>
              <a:t> </a:t>
            </a:r>
            <a:r>
              <a:rPr lang="fr-CA" sz="2000" dirty="0" err="1" smtClean="0"/>
              <a:t>accept</a:t>
            </a:r>
            <a:r>
              <a:rPr lang="fr-CA" sz="2000" dirty="0" smtClean="0"/>
              <a:t> the </a:t>
            </a:r>
            <a:r>
              <a:rPr lang="fr-CA" sz="2000" dirty="0" err="1" smtClean="0"/>
              <a:t>Faustian</a:t>
            </a:r>
            <a:r>
              <a:rPr lang="fr-CA" sz="2000" dirty="0" smtClean="0"/>
              <a:t> </a:t>
            </a:r>
            <a:r>
              <a:rPr lang="fr-CA" sz="2000" dirty="0" err="1" smtClean="0"/>
              <a:t>bargain</a:t>
            </a:r>
            <a:r>
              <a:rPr lang="fr-CA" sz="2000" dirty="0" smtClean="0"/>
              <a:t> of </a:t>
            </a:r>
            <a:r>
              <a:rPr lang="fr-CA" sz="2000" dirty="0" err="1" smtClean="0"/>
              <a:t>some</a:t>
            </a:r>
            <a:r>
              <a:rPr lang="fr-CA" sz="2000" dirty="0" smtClean="0"/>
              <a:t> Comcast/Google </a:t>
            </a:r>
            <a:r>
              <a:rPr lang="fr-CA" sz="2000" dirty="0" err="1" smtClean="0"/>
              <a:t>QoS</a:t>
            </a:r>
            <a:r>
              <a:rPr lang="fr-CA" sz="2000" dirty="0" smtClean="0"/>
              <a:t> </a:t>
            </a:r>
            <a:r>
              <a:rPr lang="fr-CA" sz="2000" dirty="0" err="1" smtClean="0"/>
              <a:t>bandwidth</a:t>
            </a:r>
            <a:r>
              <a:rPr lang="fr-CA" sz="2000" dirty="0" smtClean="0"/>
              <a:t> deal </a:t>
            </a:r>
            <a:r>
              <a:rPr lang="fr-CA" sz="2000" dirty="0" err="1" smtClean="0"/>
              <a:t>that</a:t>
            </a:r>
            <a:r>
              <a:rPr lang="fr-CA" sz="2000" dirty="0" smtClean="0"/>
              <a:t> </a:t>
            </a:r>
            <a:r>
              <a:rPr lang="fr-CA" sz="2000" dirty="0" err="1" smtClean="0"/>
              <a:t>we</a:t>
            </a:r>
            <a:r>
              <a:rPr lang="fr-CA" sz="2000" dirty="0" smtClean="0"/>
              <a:t> </a:t>
            </a:r>
            <a:r>
              <a:rPr lang="fr-CA" sz="2000" dirty="0" err="1" smtClean="0"/>
              <a:t>would</a:t>
            </a:r>
            <a:r>
              <a:rPr lang="fr-CA" sz="2000" dirty="0" smtClean="0"/>
              <a:t> </a:t>
            </a:r>
            <a:r>
              <a:rPr lang="fr-CA" sz="2000" dirty="0" err="1" smtClean="0"/>
              <a:t>invariably</a:t>
            </a:r>
            <a:r>
              <a:rPr lang="fr-CA" sz="2000" dirty="0" smtClean="0"/>
              <a:t> end up </a:t>
            </a:r>
            <a:r>
              <a:rPr lang="fr-CA" sz="2000" dirty="0" err="1" smtClean="0"/>
              <a:t>paying</a:t>
            </a:r>
            <a:r>
              <a:rPr lang="fr-CA" sz="2000" dirty="0" smtClean="0"/>
              <a:t> more for. </a:t>
            </a:r>
            <a:r>
              <a:rPr lang="fr-CA" sz="2000" dirty="0" err="1" smtClean="0"/>
              <a:t>Aside</a:t>
            </a:r>
            <a:r>
              <a:rPr lang="fr-CA" sz="2000" dirty="0" smtClean="0"/>
              <a:t> </a:t>
            </a:r>
            <a:r>
              <a:rPr lang="fr-CA" sz="2000" dirty="0" err="1" smtClean="0"/>
              <a:t>from</a:t>
            </a:r>
            <a:r>
              <a:rPr lang="fr-CA" sz="2000" dirty="0" smtClean="0"/>
              <a:t> </a:t>
            </a:r>
            <a:r>
              <a:rPr lang="fr-CA" sz="2000" dirty="0" err="1" smtClean="0"/>
              <a:t>some</a:t>
            </a:r>
            <a:r>
              <a:rPr lang="fr-CA" sz="2000" dirty="0" smtClean="0"/>
              <a:t> </a:t>
            </a:r>
            <a:r>
              <a:rPr lang="fr-CA" sz="2000" dirty="0" err="1" smtClean="0"/>
              <a:t>corporate</a:t>
            </a:r>
            <a:r>
              <a:rPr lang="fr-CA" sz="2000" dirty="0" smtClean="0"/>
              <a:t> networks, </a:t>
            </a:r>
            <a:r>
              <a:rPr lang="fr-CA" sz="2000" dirty="0" err="1" smtClean="0"/>
              <a:t>dumb</a:t>
            </a:r>
            <a:r>
              <a:rPr lang="fr-CA" sz="2000" dirty="0" smtClean="0"/>
              <a:t> pipes are </a:t>
            </a:r>
            <a:r>
              <a:rPr lang="fr-CA" sz="2000" dirty="0" err="1" smtClean="0"/>
              <a:t>what</a:t>
            </a:r>
            <a:r>
              <a:rPr lang="fr-CA" sz="2000" dirty="0" smtClean="0"/>
              <a:t> the world </a:t>
            </a:r>
            <a:r>
              <a:rPr lang="fr-CA" sz="2000" dirty="0" err="1" smtClean="0"/>
              <a:t>wants</a:t>
            </a:r>
            <a:r>
              <a:rPr lang="fr-CA" sz="2000" dirty="0" smtClean="0"/>
              <a:t> </a:t>
            </a:r>
            <a:r>
              <a:rPr lang="fr-CA" sz="2000" dirty="0" err="1" smtClean="0"/>
              <a:t>from</a:t>
            </a:r>
            <a:r>
              <a:rPr lang="fr-CA" sz="2000" dirty="0" smtClean="0"/>
              <a:t> </a:t>
            </a:r>
            <a:r>
              <a:rPr lang="fr-CA" sz="2000" dirty="0" err="1" smtClean="0"/>
              <a:t>telcos</a:t>
            </a:r>
            <a:r>
              <a:rPr lang="fr-CA" sz="2000" dirty="0" smtClean="0"/>
              <a:t>. The innovation </a:t>
            </a:r>
            <a:r>
              <a:rPr lang="fr-CA" sz="2000" dirty="0" err="1" smtClean="0"/>
              <a:t>advantages</a:t>
            </a:r>
            <a:r>
              <a:rPr lang="fr-CA" sz="2000" dirty="0" smtClean="0"/>
              <a:t> of an open </a:t>
            </a:r>
            <a:r>
              <a:rPr lang="fr-CA" sz="2000" dirty="0" err="1" smtClean="0"/>
              <a:t>marketplace</a:t>
            </a:r>
            <a:r>
              <a:rPr lang="fr-CA" sz="2000" dirty="0" smtClean="0"/>
              <a:t> </a:t>
            </a:r>
            <a:r>
              <a:rPr lang="fr-CA" sz="2000" dirty="0" err="1" smtClean="0"/>
              <a:t>outweigh</a:t>
            </a:r>
            <a:r>
              <a:rPr lang="fr-CA" sz="2000" dirty="0" smtClean="0"/>
              <a:t> the </a:t>
            </a:r>
            <a:r>
              <a:rPr lang="fr-CA" sz="2000" dirty="0" err="1" smtClean="0"/>
              <a:t>limited</a:t>
            </a:r>
            <a:r>
              <a:rPr lang="fr-CA" sz="2000" dirty="0" smtClean="0"/>
              <a:t> performance </a:t>
            </a:r>
            <a:r>
              <a:rPr lang="fr-CA" sz="2000" dirty="0" err="1" smtClean="0"/>
              <a:t>advantages</a:t>
            </a:r>
            <a:r>
              <a:rPr lang="fr-CA" sz="2000" dirty="0" smtClean="0"/>
              <a:t> of a </a:t>
            </a:r>
            <a:r>
              <a:rPr lang="fr-CA" sz="2000" dirty="0" err="1" smtClean="0"/>
              <a:t>closed</a:t>
            </a:r>
            <a:r>
              <a:rPr lang="fr-CA" sz="2000" dirty="0" smtClean="0"/>
              <a:t> system.</a:t>
            </a:r>
          </a:p>
          <a:p>
            <a:endParaRPr lang="fr-CA" sz="2000" dirty="0" smtClean="0"/>
          </a:p>
          <a:p>
            <a:r>
              <a:rPr lang="fr-CA" sz="2000" dirty="0" smtClean="0"/>
              <a:t>But the Web </a:t>
            </a:r>
            <a:r>
              <a:rPr lang="fr-CA" sz="2000" dirty="0" err="1" smtClean="0"/>
              <a:t>is</a:t>
            </a:r>
            <a:r>
              <a:rPr lang="fr-CA" sz="2000" dirty="0" smtClean="0"/>
              <a:t> a </a:t>
            </a:r>
            <a:r>
              <a:rPr lang="fr-CA" sz="2000" dirty="0" err="1" smtClean="0"/>
              <a:t>different</a:t>
            </a:r>
            <a:r>
              <a:rPr lang="fr-CA" sz="2000" dirty="0" smtClean="0"/>
              <a:t> </a:t>
            </a:r>
            <a:r>
              <a:rPr lang="fr-CA" sz="2000" dirty="0" err="1" smtClean="0"/>
              <a:t>matter</a:t>
            </a:r>
            <a:r>
              <a:rPr lang="fr-CA" sz="2000" dirty="0" smtClean="0"/>
              <a:t>. The </a:t>
            </a:r>
            <a:r>
              <a:rPr lang="fr-CA" sz="2000" dirty="0" err="1" smtClean="0"/>
              <a:t>marketplace</a:t>
            </a:r>
            <a:r>
              <a:rPr lang="fr-CA" sz="2000" dirty="0" smtClean="0"/>
              <a:t> has </a:t>
            </a:r>
            <a:r>
              <a:rPr lang="fr-CA" sz="2000" dirty="0" err="1" smtClean="0"/>
              <a:t>spoken</a:t>
            </a:r>
            <a:r>
              <a:rPr lang="fr-CA" sz="2000" dirty="0" smtClean="0"/>
              <a:t>: </a:t>
            </a:r>
            <a:r>
              <a:rPr lang="fr-CA" sz="2000" dirty="0" err="1" smtClean="0"/>
              <a:t>When</a:t>
            </a:r>
            <a:r>
              <a:rPr lang="fr-CA" sz="2000" dirty="0" smtClean="0"/>
              <a:t> </a:t>
            </a:r>
            <a:r>
              <a:rPr lang="fr-CA" sz="2000" dirty="0" err="1" smtClean="0"/>
              <a:t>it</a:t>
            </a:r>
            <a:r>
              <a:rPr lang="fr-CA" sz="2000" dirty="0" smtClean="0"/>
              <a:t> </a:t>
            </a:r>
            <a:r>
              <a:rPr lang="fr-CA" sz="2000" dirty="0" err="1" smtClean="0"/>
              <a:t>comes</a:t>
            </a:r>
            <a:r>
              <a:rPr lang="fr-CA" sz="2000" dirty="0" smtClean="0"/>
              <a:t> to the applications </a:t>
            </a:r>
            <a:r>
              <a:rPr lang="fr-CA" sz="2000" dirty="0" err="1" smtClean="0"/>
              <a:t>that</a:t>
            </a:r>
            <a:r>
              <a:rPr lang="fr-CA" sz="2000" dirty="0" smtClean="0"/>
              <a:t> </a:t>
            </a:r>
            <a:r>
              <a:rPr lang="fr-CA" sz="2000" dirty="0" err="1" smtClean="0"/>
              <a:t>run</a:t>
            </a:r>
            <a:r>
              <a:rPr lang="fr-CA" sz="2000" dirty="0" smtClean="0"/>
              <a:t> on top of the Net, people are </a:t>
            </a:r>
            <a:r>
              <a:rPr lang="fr-CA" sz="2000" dirty="0" err="1" smtClean="0"/>
              <a:t>starting</a:t>
            </a:r>
            <a:r>
              <a:rPr lang="fr-CA" sz="2000" dirty="0" smtClean="0"/>
              <a:t> to </a:t>
            </a:r>
            <a:r>
              <a:rPr lang="fr-CA" sz="2000" dirty="0" err="1" smtClean="0"/>
              <a:t>choose</a:t>
            </a:r>
            <a:r>
              <a:rPr lang="fr-CA" sz="2000" dirty="0" smtClean="0"/>
              <a:t> </a:t>
            </a:r>
            <a:r>
              <a:rPr lang="fr-CA" sz="2000" dirty="0" err="1" smtClean="0"/>
              <a:t>quality</a:t>
            </a:r>
            <a:r>
              <a:rPr lang="fr-CA" sz="2000" dirty="0" smtClean="0"/>
              <a:t> of service. </a:t>
            </a:r>
            <a:r>
              <a:rPr lang="fr-CA" sz="2000" dirty="0" err="1" smtClean="0"/>
              <a:t>We</a:t>
            </a:r>
            <a:r>
              <a:rPr lang="fr-CA" sz="2000" dirty="0" smtClean="0"/>
              <a:t> </a:t>
            </a:r>
            <a:r>
              <a:rPr lang="fr-CA" sz="2000" dirty="0" err="1" smtClean="0"/>
              <a:t>want</a:t>
            </a:r>
            <a:r>
              <a:rPr lang="fr-CA" sz="2000" dirty="0" smtClean="0"/>
              <a:t> </a:t>
            </a:r>
            <a:r>
              <a:rPr lang="fr-CA" sz="2000" dirty="0" err="1" smtClean="0"/>
              <a:t>TweetDeck</a:t>
            </a:r>
            <a:r>
              <a:rPr lang="fr-CA" sz="2000" dirty="0" smtClean="0"/>
              <a:t> to </a:t>
            </a:r>
            <a:r>
              <a:rPr lang="fr-CA" sz="2000" dirty="0" err="1" smtClean="0"/>
              <a:t>organize</a:t>
            </a:r>
            <a:r>
              <a:rPr lang="fr-CA" sz="2000" dirty="0" smtClean="0"/>
              <a:t> </a:t>
            </a:r>
            <a:r>
              <a:rPr lang="fr-CA" sz="2000" dirty="0" err="1" smtClean="0"/>
              <a:t>our</a:t>
            </a:r>
            <a:r>
              <a:rPr lang="fr-CA" sz="2000" dirty="0" smtClean="0"/>
              <a:t> </a:t>
            </a:r>
            <a:r>
              <a:rPr lang="fr-CA" sz="2000" dirty="0" err="1" smtClean="0"/>
              <a:t>Twitter</a:t>
            </a:r>
            <a:r>
              <a:rPr lang="fr-CA" sz="2000" dirty="0" smtClean="0"/>
              <a:t> </a:t>
            </a:r>
            <a:r>
              <a:rPr lang="fr-CA" sz="2000" dirty="0" err="1" smtClean="0"/>
              <a:t>feeds</a:t>
            </a:r>
            <a:r>
              <a:rPr lang="fr-CA" sz="2000" dirty="0" smtClean="0"/>
              <a:t> </a:t>
            </a:r>
            <a:r>
              <a:rPr lang="fr-CA" sz="2000" dirty="0" err="1" smtClean="0"/>
              <a:t>because</a:t>
            </a:r>
            <a:r>
              <a:rPr lang="fr-CA" sz="2000" dirty="0" smtClean="0"/>
              <a:t> </a:t>
            </a:r>
            <a:r>
              <a:rPr lang="fr-CA" sz="2000" dirty="0" err="1" smtClean="0"/>
              <a:t>it’s</a:t>
            </a:r>
            <a:r>
              <a:rPr lang="fr-CA" sz="2000" dirty="0" smtClean="0"/>
              <a:t> more </a:t>
            </a:r>
            <a:r>
              <a:rPr lang="fr-CA" sz="2000" dirty="0" err="1" smtClean="0"/>
              <a:t>convenient</a:t>
            </a:r>
            <a:r>
              <a:rPr lang="fr-CA" sz="2000" dirty="0" smtClean="0"/>
              <a:t> </a:t>
            </a:r>
            <a:r>
              <a:rPr lang="fr-CA" sz="2000" dirty="0" err="1" smtClean="0"/>
              <a:t>than</a:t>
            </a:r>
            <a:r>
              <a:rPr lang="fr-CA" sz="2000" dirty="0" smtClean="0"/>
              <a:t> the </a:t>
            </a:r>
            <a:r>
              <a:rPr lang="fr-CA" sz="2000" dirty="0" err="1" smtClean="0"/>
              <a:t>Twitter</a:t>
            </a:r>
            <a:r>
              <a:rPr lang="fr-CA" sz="2000" dirty="0" smtClean="0"/>
              <a:t> Web page. The Google </a:t>
            </a:r>
            <a:r>
              <a:rPr lang="fr-CA" sz="2000" dirty="0" err="1" smtClean="0"/>
              <a:t>Maps</a:t>
            </a:r>
            <a:r>
              <a:rPr lang="fr-CA" sz="2000" dirty="0" smtClean="0"/>
              <a:t> mobile </a:t>
            </a:r>
            <a:r>
              <a:rPr lang="fr-CA" sz="2000" dirty="0" err="1" smtClean="0"/>
              <a:t>app</a:t>
            </a:r>
            <a:r>
              <a:rPr lang="fr-CA" sz="2000" dirty="0" smtClean="0"/>
              <a:t> on </a:t>
            </a:r>
            <a:r>
              <a:rPr lang="fr-CA" sz="2000" dirty="0" err="1" smtClean="0"/>
              <a:t>our</a:t>
            </a:r>
            <a:r>
              <a:rPr lang="fr-CA" sz="2000" dirty="0" smtClean="0"/>
              <a:t> phone </a:t>
            </a:r>
            <a:r>
              <a:rPr lang="fr-CA" sz="2000" dirty="0" err="1" smtClean="0"/>
              <a:t>works</a:t>
            </a:r>
            <a:r>
              <a:rPr lang="fr-CA" sz="2000" dirty="0" smtClean="0"/>
              <a:t> </a:t>
            </a:r>
            <a:r>
              <a:rPr lang="fr-CA" sz="2000" dirty="0" err="1" smtClean="0"/>
              <a:t>better</a:t>
            </a:r>
            <a:r>
              <a:rPr lang="fr-CA" sz="2000" dirty="0" smtClean="0"/>
              <a:t> in the car </a:t>
            </a:r>
            <a:r>
              <a:rPr lang="fr-CA" sz="2000" dirty="0" err="1" smtClean="0"/>
              <a:t>than</a:t>
            </a:r>
            <a:r>
              <a:rPr lang="fr-CA" sz="2000" dirty="0" smtClean="0"/>
              <a:t> the Google </a:t>
            </a:r>
            <a:r>
              <a:rPr lang="fr-CA" sz="2000" dirty="0" err="1" smtClean="0"/>
              <a:t>Maps</a:t>
            </a:r>
            <a:r>
              <a:rPr lang="fr-CA" sz="2000" dirty="0" smtClean="0"/>
              <a:t> Web site on </a:t>
            </a:r>
            <a:r>
              <a:rPr lang="fr-CA" sz="2000" dirty="0" err="1" smtClean="0"/>
              <a:t>our</a:t>
            </a:r>
            <a:r>
              <a:rPr lang="fr-CA" sz="2000" dirty="0" smtClean="0"/>
              <a:t> </a:t>
            </a:r>
            <a:r>
              <a:rPr lang="fr-CA" sz="2000" dirty="0" err="1" smtClean="0"/>
              <a:t>laptop</a:t>
            </a:r>
            <a:r>
              <a:rPr lang="fr-CA" sz="2000" dirty="0" smtClean="0"/>
              <a:t>. And </a:t>
            </a:r>
            <a:r>
              <a:rPr lang="fr-CA" sz="2000" dirty="0" err="1" smtClean="0"/>
              <a:t>we’d</a:t>
            </a:r>
            <a:r>
              <a:rPr lang="fr-CA" sz="2000" dirty="0" smtClean="0"/>
              <a:t> </a:t>
            </a:r>
            <a:r>
              <a:rPr lang="fr-CA" sz="2000" dirty="0" err="1" smtClean="0"/>
              <a:t>rather</a:t>
            </a:r>
            <a:r>
              <a:rPr lang="fr-CA" sz="2000" dirty="0" smtClean="0"/>
              <a:t> </a:t>
            </a:r>
            <a:r>
              <a:rPr lang="fr-CA" sz="2000" dirty="0" err="1" smtClean="0"/>
              <a:t>lean</a:t>
            </a:r>
            <a:r>
              <a:rPr lang="fr-CA" sz="2000" dirty="0" smtClean="0"/>
              <a:t> back to </a:t>
            </a:r>
            <a:r>
              <a:rPr lang="fr-CA" sz="2000" dirty="0" err="1" smtClean="0"/>
              <a:t>read</a:t>
            </a:r>
            <a:r>
              <a:rPr lang="fr-CA" sz="2000" dirty="0" smtClean="0"/>
              <a:t> books </a:t>
            </a:r>
            <a:r>
              <a:rPr lang="fr-CA" sz="2000" dirty="0" err="1" smtClean="0"/>
              <a:t>with</a:t>
            </a:r>
            <a:r>
              <a:rPr lang="fr-CA" sz="2000" dirty="0" smtClean="0"/>
              <a:t> </a:t>
            </a:r>
            <a:r>
              <a:rPr lang="fr-CA" sz="2000" dirty="0" err="1" smtClean="0"/>
              <a:t>our</a:t>
            </a:r>
            <a:r>
              <a:rPr lang="fr-CA" sz="2000" dirty="0" smtClean="0"/>
              <a:t> </a:t>
            </a:r>
            <a:r>
              <a:rPr lang="fr-CA" sz="2000" dirty="0" err="1" smtClean="0"/>
              <a:t>Kindle</a:t>
            </a:r>
            <a:r>
              <a:rPr lang="fr-CA" sz="2000" dirty="0" smtClean="0"/>
              <a:t> or </a:t>
            </a:r>
            <a:r>
              <a:rPr lang="fr-CA" sz="2000" dirty="0" err="1" smtClean="0"/>
              <a:t>iPad</a:t>
            </a:r>
            <a:r>
              <a:rPr lang="fr-CA" sz="2000" dirty="0" smtClean="0"/>
              <a:t> </a:t>
            </a:r>
            <a:r>
              <a:rPr lang="fr-CA" sz="2000" dirty="0" err="1" smtClean="0"/>
              <a:t>app</a:t>
            </a:r>
            <a:r>
              <a:rPr lang="fr-CA" sz="2000" dirty="0" smtClean="0"/>
              <a:t> </a:t>
            </a:r>
            <a:r>
              <a:rPr lang="fr-CA" sz="2000" dirty="0" err="1" smtClean="0"/>
              <a:t>than</a:t>
            </a:r>
            <a:r>
              <a:rPr lang="fr-CA" sz="2000" dirty="0" smtClean="0"/>
              <a:t> </a:t>
            </a:r>
            <a:r>
              <a:rPr lang="fr-CA" sz="2000" dirty="0" err="1" smtClean="0"/>
              <a:t>lean</a:t>
            </a:r>
            <a:r>
              <a:rPr lang="fr-CA" sz="2000" dirty="0" smtClean="0"/>
              <a:t> </a:t>
            </a:r>
            <a:r>
              <a:rPr lang="fr-CA" sz="2000" dirty="0" err="1" smtClean="0"/>
              <a:t>forward</a:t>
            </a:r>
            <a:r>
              <a:rPr lang="fr-CA" sz="2000" dirty="0" smtClean="0"/>
              <a:t> to </a:t>
            </a:r>
            <a:r>
              <a:rPr lang="fr-CA" sz="2000" dirty="0" err="1" smtClean="0"/>
              <a:t>peer</a:t>
            </a:r>
            <a:r>
              <a:rPr lang="fr-CA" sz="2000" dirty="0" smtClean="0"/>
              <a:t> </a:t>
            </a:r>
            <a:r>
              <a:rPr lang="fr-CA" sz="2000" dirty="0" err="1" smtClean="0"/>
              <a:t>at</a:t>
            </a:r>
            <a:r>
              <a:rPr lang="fr-CA" sz="2000" dirty="0" smtClean="0"/>
              <a:t> </a:t>
            </a:r>
            <a:r>
              <a:rPr lang="fr-CA" sz="2000" dirty="0" err="1" smtClean="0"/>
              <a:t>our</a:t>
            </a:r>
            <a:r>
              <a:rPr lang="fr-CA" sz="2000" dirty="0" smtClean="0"/>
              <a:t> desktop browser.</a:t>
            </a:r>
          </a:p>
          <a:p>
            <a:endParaRPr lang="fr-CA" sz="2000" dirty="0" smtClean="0"/>
          </a:p>
          <a:p>
            <a:r>
              <a:rPr lang="fr-CA" sz="2000" dirty="0" err="1" smtClean="0"/>
              <a:t>At</a:t>
            </a:r>
            <a:r>
              <a:rPr lang="fr-CA" sz="2000" dirty="0" smtClean="0"/>
              <a:t> the application layer, the open Internet has </a:t>
            </a:r>
            <a:r>
              <a:rPr lang="fr-CA" sz="2000" dirty="0" err="1" smtClean="0"/>
              <a:t>always</a:t>
            </a:r>
            <a:r>
              <a:rPr lang="fr-CA" sz="2000" dirty="0" smtClean="0"/>
              <a:t> been a fiction. It </a:t>
            </a:r>
            <a:r>
              <a:rPr lang="fr-CA" sz="2000" dirty="0" err="1" smtClean="0"/>
              <a:t>was</a:t>
            </a:r>
            <a:r>
              <a:rPr lang="fr-CA" sz="2000" dirty="0" smtClean="0"/>
              <a:t> </a:t>
            </a:r>
            <a:r>
              <a:rPr lang="fr-CA" sz="2000" dirty="0" err="1" smtClean="0"/>
              <a:t>only</a:t>
            </a:r>
            <a:r>
              <a:rPr lang="fr-CA" sz="2000" dirty="0" smtClean="0"/>
              <a:t> </a:t>
            </a:r>
            <a:r>
              <a:rPr lang="fr-CA" sz="2000" dirty="0" err="1" smtClean="0"/>
              <a:t>because</a:t>
            </a:r>
            <a:r>
              <a:rPr lang="fr-CA" sz="2000" dirty="0" smtClean="0"/>
              <a:t> </a:t>
            </a:r>
            <a:r>
              <a:rPr lang="fr-CA" sz="2000" dirty="0" err="1" smtClean="0"/>
              <a:t>we</a:t>
            </a:r>
            <a:r>
              <a:rPr lang="fr-CA" sz="2000" dirty="0" smtClean="0"/>
              <a:t> </a:t>
            </a:r>
            <a:r>
              <a:rPr lang="fr-CA" sz="2000" dirty="0" err="1" smtClean="0"/>
              <a:t>confused</a:t>
            </a:r>
            <a:r>
              <a:rPr lang="fr-CA" sz="2000" dirty="0" smtClean="0"/>
              <a:t> the Web </a:t>
            </a:r>
            <a:r>
              <a:rPr lang="fr-CA" sz="2000" dirty="0" err="1" smtClean="0"/>
              <a:t>with</a:t>
            </a:r>
            <a:r>
              <a:rPr lang="fr-CA" sz="2000" dirty="0" smtClean="0"/>
              <a:t> the Net </a:t>
            </a:r>
            <a:r>
              <a:rPr lang="fr-CA" sz="2000" dirty="0" err="1" smtClean="0"/>
              <a:t>that</a:t>
            </a:r>
            <a:r>
              <a:rPr lang="fr-CA" sz="2000" dirty="0" smtClean="0"/>
              <a:t> </a:t>
            </a:r>
            <a:r>
              <a:rPr lang="fr-CA" sz="2000" dirty="0" err="1" smtClean="0"/>
              <a:t>we</a:t>
            </a:r>
            <a:r>
              <a:rPr lang="fr-CA" sz="2000" dirty="0" smtClean="0"/>
              <a:t> </a:t>
            </a:r>
            <a:r>
              <a:rPr lang="fr-CA" sz="2000" dirty="0" err="1" smtClean="0"/>
              <a:t>didn’t</a:t>
            </a:r>
            <a:r>
              <a:rPr lang="fr-CA" sz="2000" dirty="0" smtClean="0"/>
              <a:t> </a:t>
            </a:r>
            <a:r>
              <a:rPr lang="fr-CA" sz="2000" dirty="0" err="1" smtClean="0"/>
              <a:t>see</a:t>
            </a:r>
            <a:r>
              <a:rPr lang="fr-CA" sz="2000" dirty="0" smtClean="0"/>
              <a:t> </a:t>
            </a:r>
            <a:r>
              <a:rPr lang="fr-CA" sz="2000" dirty="0" err="1" smtClean="0"/>
              <a:t>it</a:t>
            </a:r>
            <a:r>
              <a:rPr lang="fr-CA" sz="2000" dirty="0" smtClean="0"/>
              <a:t>. The </a:t>
            </a:r>
            <a:r>
              <a:rPr lang="fr-CA" sz="2000" dirty="0" err="1" smtClean="0"/>
              <a:t>rise</a:t>
            </a:r>
            <a:r>
              <a:rPr lang="fr-CA" sz="2000" dirty="0" smtClean="0"/>
              <a:t> of </a:t>
            </a:r>
            <a:r>
              <a:rPr lang="fr-CA" sz="2000" dirty="0" err="1" smtClean="0"/>
              <a:t>machine-to-machine</a:t>
            </a:r>
            <a:r>
              <a:rPr lang="fr-CA" sz="2000" dirty="0" smtClean="0"/>
              <a:t> communications — </a:t>
            </a:r>
            <a:r>
              <a:rPr lang="fr-CA" sz="2000" dirty="0" err="1" smtClean="0"/>
              <a:t>iPhone</a:t>
            </a:r>
            <a:r>
              <a:rPr lang="fr-CA" sz="2000" dirty="0" smtClean="0"/>
              <a:t> </a:t>
            </a:r>
            <a:r>
              <a:rPr lang="fr-CA" sz="2000" dirty="0" err="1" smtClean="0"/>
              <a:t>apps</a:t>
            </a:r>
            <a:r>
              <a:rPr lang="fr-CA" sz="2000" dirty="0" smtClean="0"/>
              <a:t> </a:t>
            </a:r>
            <a:r>
              <a:rPr lang="fr-CA" sz="2000" dirty="0" err="1" smtClean="0"/>
              <a:t>talking</a:t>
            </a:r>
            <a:r>
              <a:rPr lang="fr-CA" sz="2000" dirty="0" smtClean="0"/>
              <a:t> to </a:t>
            </a:r>
            <a:r>
              <a:rPr lang="fr-CA" sz="2000" dirty="0" err="1" smtClean="0"/>
              <a:t>Twitter</a:t>
            </a:r>
            <a:r>
              <a:rPr lang="fr-CA" sz="2000" dirty="0" smtClean="0"/>
              <a:t> APIs — </a:t>
            </a:r>
            <a:r>
              <a:rPr lang="fr-CA" sz="2000" dirty="0" err="1" smtClean="0"/>
              <a:t>is</a:t>
            </a:r>
            <a:r>
              <a:rPr lang="fr-CA" sz="2000" dirty="0" smtClean="0"/>
              <a:t> all about control. </a:t>
            </a:r>
            <a:r>
              <a:rPr lang="fr-CA" sz="2000" dirty="0" err="1" smtClean="0"/>
              <a:t>Every</a:t>
            </a:r>
            <a:r>
              <a:rPr lang="fr-CA" sz="2000" dirty="0" smtClean="0"/>
              <a:t> API </a:t>
            </a:r>
            <a:r>
              <a:rPr lang="fr-CA" sz="2000" dirty="0" err="1" smtClean="0"/>
              <a:t>comes</a:t>
            </a:r>
            <a:r>
              <a:rPr lang="fr-CA" sz="2000" dirty="0" smtClean="0"/>
              <a:t> </a:t>
            </a:r>
            <a:r>
              <a:rPr lang="fr-CA" sz="2000" dirty="0" err="1" smtClean="0"/>
              <a:t>with</a:t>
            </a:r>
            <a:r>
              <a:rPr lang="fr-CA" sz="2000" dirty="0" smtClean="0"/>
              <a:t> </a:t>
            </a:r>
            <a:r>
              <a:rPr lang="fr-CA" sz="2000" dirty="0" err="1" smtClean="0"/>
              <a:t>terms</a:t>
            </a:r>
            <a:r>
              <a:rPr lang="fr-CA" sz="2000" dirty="0" smtClean="0"/>
              <a:t> of service, and </a:t>
            </a:r>
            <a:r>
              <a:rPr lang="fr-CA" sz="2000" dirty="0" err="1" smtClean="0"/>
              <a:t>Twitter</a:t>
            </a:r>
            <a:r>
              <a:rPr lang="fr-CA" sz="2000" dirty="0" smtClean="0"/>
              <a:t>, </a:t>
            </a:r>
            <a:r>
              <a:rPr lang="fr-CA" sz="2000" dirty="0" err="1" smtClean="0"/>
              <a:t>Amazon.com</a:t>
            </a:r>
            <a:r>
              <a:rPr lang="fr-CA" sz="2000" dirty="0" smtClean="0"/>
              <a:t>, Google, or </a:t>
            </a:r>
            <a:r>
              <a:rPr lang="fr-CA" sz="2000" dirty="0" err="1" smtClean="0"/>
              <a:t>any</a:t>
            </a:r>
            <a:r>
              <a:rPr lang="fr-CA" sz="2000" dirty="0" smtClean="0"/>
              <a:t> </a:t>
            </a:r>
            <a:r>
              <a:rPr lang="fr-CA" sz="2000" dirty="0" err="1" smtClean="0"/>
              <a:t>other</a:t>
            </a:r>
            <a:r>
              <a:rPr lang="fr-CA" sz="2000" dirty="0" smtClean="0"/>
              <a:t> </a:t>
            </a:r>
            <a:r>
              <a:rPr lang="fr-CA" sz="2000" dirty="0" err="1" smtClean="0"/>
              <a:t>company</a:t>
            </a:r>
            <a:r>
              <a:rPr lang="fr-CA" sz="2000" dirty="0" smtClean="0"/>
              <a:t> </a:t>
            </a:r>
            <a:r>
              <a:rPr lang="fr-CA" sz="2000" dirty="0" err="1" smtClean="0"/>
              <a:t>can</a:t>
            </a:r>
            <a:r>
              <a:rPr lang="fr-CA" sz="2000" dirty="0" smtClean="0"/>
              <a:t> control the use as </a:t>
            </a:r>
            <a:r>
              <a:rPr lang="fr-CA" sz="2000" dirty="0" err="1" smtClean="0"/>
              <a:t>they</a:t>
            </a:r>
            <a:r>
              <a:rPr lang="fr-CA" sz="2000" dirty="0" smtClean="0"/>
              <a:t> </a:t>
            </a:r>
            <a:r>
              <a:rPr lang="fr-CA" sz="2000" dirty="0" err="1" smtClean="0"/>
              <a:t>will</a:t>
            </a:r>
            <a:r>
              <a:rPr lang="fr-CA" sz="2000" dirty="0" smtClean="0"/>
              <a:t>. </a:t>
            </a:r>
            <a:r>
              <a:rPr lang="fr-CA" sz="2000" dirty="0" err="1" smtClean="0"/>
              <a:t>We</a:t>
            </a:r>
            <a:r>
              <a:rPr lang="fr-CA" sz="2000" dirty="0" smtClean="0"/>
              <a:t> are </a:t>
            </a:r>
            <a:r>
              <a:rPr lang="fr-CA" sz="2000" dirty="0" err="1" smtClean="0"/>
              <a:t>choosing</a:t>
            </a:r>
            <a:r>
              <a:rPr lang="fr-CA" sz="2000" dirty="0" smtClean="0"/>
              <a:t> a new </a:t>
            </a:r>
            <a:r>
              <a:rPr lang="fr-CA" sz="2000" dirty="0" err="1" smtClean="0"/>
              <a:t>form</a:t>
            </a:r>
            <a:r>
              <a:rPr lang="fr-CA" sz="2000" dirty="0" smtClean="0"/>
              <a:t> of </a:t>
            </a:r>
            <a:r>
              <a:rPr lang="fr-CA" sz="2000" dirty="0" err="1" smtClean="0"/>
              <a:t>QoS</a:t>
            </a:r>
            <a:r>
              <a:rPr lang="fr-CA" sz="2000" dirty="0" smtClean="0"/>
              <a:t>: custom applications </a:t>
            </a:r>
            <a:r>
              <a:rPr lang="fr-CA" sz="2000" dirty="0" err="1" smtClean="0"/>
              <a:t>that</a:t>
            </a:r>
            <a:r>
              <a:rPr lang="fr-CA" sz="2000" dirty="0" smtClean="0"/>
              <a:t> </a:t>
            </a:r>
            <a:r>
              <a:rPr lang="fr-CA" sz="2000" dirty="0" err="1" smtClean="0"/>
              <a:t>just</a:t>
            </a:r>
            <a:r>
              <a:rPr lang="fr-CA" sz="2000" dirty="0" smtClean="0"/>
              <a:t> </a:t>
            </a:r>
            <a:r>
              <a:rPr lang="fr-CA" sz="2000" dirty="0" err="1" smtClean="0"/>
              <a:t>work</a:t>
            </a:r>
            <a:r>
              <a:rPr lang="fr-CA" sz="2000" dirty="0" smtClean="0"/>
              <a:t>, </a:t>
            </a:r>
            <a:r>
              <a:rPr lang="fr-CA" sz="2000" dirty="0" err="1" smtClean="0"/>
              <a:t>thanks</a:t>
            </a:r>
            <a:r>
              <a:rPr lang="fr-CA" sz="2000" dirty="0" smtClean="0"/>
              <a:t> to </a:t>
            </a:r>
            <a:r>
              <a:rPr lang="fr-CA" sz="2000" dirty="0" err="1" smtClean="0"/>
              <a:t>cached</a:t>
            </a:r>
            <a:r>
              <a:rPr lang="fr-CA" sz="2000" dirty="0" smtClean="0"/>
              <a:t> content and local code. </a:t>
            </a:r>
            <a:r>
              <a:rPr lang="fr-CA" sz="2000" dirty="0" err="1" smtClean="0"/>
              <a:t>Every</a:t>
            </a:r>
            <a:r>
              <a:rPr lang="fr-CA" sz="2000" dirty="0" smtClean="0"/>
              <a:t> time </a:t>
            </a:r>
            <a:r>
              <a:rPr lang="fr-CA" sz="2000" dirty="0" err="1" smtClean="0"/>
              <a:t>you</a:t>
            </a:r>
            <a:r>
              <a:rPr lang="fr-CA" sz="2000" dirty="0" smtClean="0"/>
              <a:t> </a:t>
            </a:r>
            <a:r>
              <a:rPr lang="fr-CA" sz="2000" dirty="0" err="1" smtClean="0"/>
              <a:t>pick</a:t>
            </a:r>
            <a:r>
              <a:rPr lang="fr-CA" sz="2000" dirty="0" smtClean="0"/>
              <a:t> an </a:t>
            </a:r>
            <a:r>
              <a:rPr lang="fr-CA" sz="2000" dirty="0" err="1" smtClean="0"/>
              <a:t>iPhone</a:t>
            </a:r>
            <a:r>
              <a:rPr lang="fr-CA" sz="2000" dirty="0" smtClean="0"/>
              <a:t> </a:t>
            </a:r>
            <a:r>
              <a:rPr lang="fr-CA" sz="2000" dirty="0" err="1" smtClean="0"/>
              <a:t>app</a:t>
            </a:r>
            <a:r>
              <a:rPr lang="fr-CA" sz="2000" dirty="0" smtClean="0"/>
              <a:t> </a:t>
            </a:r>
            <a:r>
              <a:rPr lang="fr-CA" sz="2000" dirty="0" err="1" smtClean="0"/>
              <a:t>instead</a:t>
            </a:r>
            <a:r>
              <a:rPr lang="fr-CA" sz="2000" dirty="0" smtClean="0"/>
              <a:t> of a Web site, </a:t>
            </a:r>
            <a:r>
              <a:rPr lang="fr-CA" sz="2000" dirty="0" err="1" smtClean="0"/>
              <a:t>you</a:t>
            </a:r>
            <a:r>
              <a:rPr lang="fr-CA" sz="2000" dirty="0" smtClean="0"/>
              <a:t> are </a:t>
            </a:r>
            <a:r>
              <a:rPr lang="fr-CA" sz="2000" dirty="0" err="1" smtClean="0"/>
              <a:t>voting</a:t>
            </a:r>
            <a:r>
              <a:rPr lang="fr-CA" sz="2000" dirty="0" smtClean="0"/>
              <a:t> </a:t>
            </a:r>
            <a:r>
              <a:rPr lang="fr-CA" sz="2000" dirty="0" err="1" smtClean="0"/>
              <a:t>with</a:t>
            </a:r>
            <a:r>
              <a:rPr lang="fr-CA" sz="2000" dirty="0" smtClean="0"/>
              <a:t> </a:t>
            </a:r>
            <a:r>
              <a:rPr lang="fr-CA" sz="2000" dirty="0" err="1" smtClean="0"/>
              <a:t>your</a:t>
            </a:r>
            <a:r>
              <a:rPr lang="fr-CA" sz="2000" dirty="0" smtClean="0"/>
              <a:t> </a:t>
            </a:r>
            <a:r>
              <a:rPr lang="fr-CA" sz="2000" dirty="0" err="1" smtClean="0"/>
              <a:t>finger</a:t>
            </a:r>
            <a:r>
              <a:rPr lang="fr-CA" sz="2000" dirty="0" smtClean="0"/>
              <a:t>: A </a:t>
            </a:r>
            <a:r>
              <a:rPr lang="fr-CA" sz="2000" dirty="0" err="1" smtClean="0"/>
              <a:t>better</a:t>
            </a:r>
            <a:r>
              <a:rPr lang="fr-CA" sz="2000" dirty="0" smtClean="0"/>
              <a:t> </a:t>
            </a:r>
            <a:r>
              <a:rPr lang="fr-CA" sz="2000" dirty="0" err="1" smtClean="0"/>
              <a:t>experience</a:t>
            </a:r>
            <a:r>
              <a:rPr lang="fr-CA" sz="2000" dirty="0" smtClean="0"/>
              <a:t> </a:t>
            </a:r>
            <a:r>
              <a:rPr lang="fr-CA" sz="2000" dirty="0" err="1" smtClean="0"/>
              <a:t>is</a:t>
            </a:r>
            <a:r>
              <a:rPr lang="fr-CA" sz="2000" dirty="0" smtClean="0"/>
              <a:t> </a:t>
            </a:r>
            <a:r>
              <a:rPr lang="fr-CA" sz="2000" dirty="0" err="1" smtClean="0"/>
              <a:t>worth</a:t>
            </a:r>
            <a:r>
              <a:rPr lang="fr-CA" sz="2000" dirty="0" smtClean="0"/>
              <a:t> </a:t>
            </a:r>
            <a:r>
              <a:rPr lang="fr-CA" sz="2000" dirty="0" err="1" smtClean="0"/>
              <a:t>paying</a:t>
            </a:r>
            <a:r>
              <a:rPr lang="fr-CA" sz="2000" dirty="0" smtClean="0"/>
              <a:t> for, </a:t>
            </a:r>
            <a:r>
              <a:rPr lang="fr-CA" sz="2000" dirty="0" err="1" smtClean="0"/>
              <a:t>either</a:t>
            </a:r>
            <a:r>
              <a:rPr lang="fr-CA" sz="2000" dirty="0" smtClean="0"/>
              <a:t> in cash or in </a:t>
            </a:r>
            <a:r>
              <a:rPr lang="fr-CA" sz="2000" dirty="0" err="1" smtClean="0"/>
              <a:t>implicit</a:t>
            </a:r>
            <a:r>
              <a:rPr lang="fr-CA" sz="2000" dirty="0" smtClean="0"/>
              <a:t> </a:t>
            </a:r>
            <a:r>
              <a:rPr lang="fr-CA" sz="2000" dirty="0" err="1" smtClean="0"/>
              <a:t>acceptance</a:t>
            </a:r>
            <a:r>
              <a:rPr lang="fr-CA" sz="2000" dirty="0" smtClean="0"/>
              <a:t> of a </a:t>
            </a:r>
            <a:r>
              <a:rPr lang="fr-CA" sz="2000" dirty="0" err="1" smtClean="0"/>
              <a:t>non-Web</a:t>
            </a:r>
            <a:r>
              <a:rPr lang="fr-CA" sz="2000" dirty="0" smtClean="0"/>
              <a:t> standard.</a:t>
            </a:r>
          </a:p>
          <a:p>
            <a:endParaRPr lang="fr-CA" sz="2000" dirty="0" smtClean="0"/>
          </a:p>
          <a:p>
            <a:r>
              <a:rPr lang="fr-CA" sz="2000" dirty="0" smtClean="0"/>
              <a:t>One </a:t>
            </a:r>
            <a:r>
              <a:rPr lang="fr-CA" sz="2000" dirty="0" err="1" smtClean="0"/>
              <a:t>result</a:t>
            </a:r>
            <a:r>
              <a:rPr lang="fr-CA" sz="2000" dirty="0" smtClean="0"/>
              <a:t> of the relative </a:t>
            </a:r>
            <a:r>
              <a:rPr lang="fr-CA" sz="2000" dirty="0" err="1" smtClean="0"/>
              <a:t>lack</a:t>
            </a:r>
            <a:r>
              <a:rPr lang="fr-CA" sz="2000" dirty="0" smtClean="0"/>
              <a:t> of influence of </a:t>
            </a:r>
            <a:r>
              <a:rPr lang="fr-CA" sz="2000" dirty="0" err="1" smtClean="0"/>
              <a:t>professional</a:t>
            </a:r>
            <a:r>
              <a:rPr lang="fr-CA" sz="2000" dirty="0" smtClean="0"/>
              <a:t> </a:t>
            </a:r>
            <a:r>
              <a:rPr lang="fr-CA" sz="2000" dirty="0" err="1" smtClean="0"/>
              <a:t>salespeople</a:t>
            </a:r>
            <a:r>
              <a:rPr lang="fr-CA" sz="2000" dirty="0" smtClean="0"/>
              <a:t> and </a:t>
            </a:r>
            <a:r>
              <a:rPr lang="fr-CA" sz="2000" dirty="0" err="1" smtClean="0"/>
              <a:t>hucksters</a:t>
            </a:r>
            <a:r>
              <a:rPr lang="fr-CA" sz="2000" dirty="0" smtClean="0"/>
              <a:t> — the </a:t>
            </a:r>
            <a:r>
              <a:rPr lang="fr-CA" sz="2000" dirty="0" err="1" smtClean="0"/>
              <a:t>democratization</a:t>
            </a:r>
            <a:r>
              <a:rPr lang="fr-CA" sz="2000" dirty="0" smtClean="0"/>
              <a:t> of marketing, if </a:t>
            </a:r>
            <a:r>
              <a:rPr lang="fr-CA" sz="2000" dirty="0" err="1" smtClean="0"/>
              <a:t>you</a:t>
            </a:r>
            <a:r>
              <a:rPr lang="fr-CA" sz="2000" dirty="0" smtClean="0"/>
              <a:t> </a:t>
            </a:r>
            <a:r>
              <a:rPr lang="fr-CA" sz="2000" dirty="0" err="1" smtClean="0"/>
              <a:t>will</a:t>
            </a:r>
            <a:r>
              <a:rPr lang="fr-CA" sz="2000" dirty="0" smtClean="0"/>
              <a:t> — </a:t>
            </a:r>
            <a:r>
              <a:rPr lang="fr-CA" sz="2000" dirty="0" err="1" smtClean="0"/>
              <a:t>is</a:t>
            </a:r>
            <a:r>
              <a:rPr lang="fr-CA" sz="2000" dirty="0" smtClean="0"/>
              <a:t> </a:t>
            </a:r>
            <a:r>
              <a:rPr lang="fr-CA" sz="2000" dirty="0" err="1" smtClean="0"/>
              <a:t>that</a:t>
            </a:r>
            <a:r>
              <a:rPr lang="fr-CA" sz="2000" dirty="0" smtClean="0"/>
              <a:t> </a:t>
            </a:r>
            <a:r>
              <a:rPr lang="fr-CA" sz="2000" dirty="0" err="1" smtClean="0"/>
              <a:t>advertising</a:t>
            </a:r>
            <a:r>
              <a:rPr lang="fr-CA" sz="2000" dirty="0" smtClean="0"/>
              <a:t> on the Web has not </a:t>
            </a:r>
            <a:r>
              <a:rPr lang="fr-CA" sz="2000" dirty="0" err="1" smtClean="0"/>
              <a:t>developed</a:t>
            </a:r>
            <a:r>
              <a:rPr lang="fr-CA" sz="2000" dirty="0" smtClean="0"/>
              <a:t> in the </a:t>
            </a:r>
            <a:r>
              <a:rPr lang="fr-CA" sz="2000" dirty="0" err="1" smtClean="0"/>
              <a:t>subtle</a:t>
            </a:r>
            <a:r>
              <a:rPr lang="fr-CA" sz="2000" dirty="0" smtClean="0"/>
              <a:t> and </a:t>
            </a:r>
            <a:r>
              <a:rPr lang="fr-CA" sz="2000" dirty="0" err="1" smtClean="0"/>
              <a:t>crafty</a:t>
            </a:r>
            <a:r>
              <a:rPr lang="fr-CA" sz="2000" dirty="0" smtClean="0"/>
              <a:t> and </a:t>
            </a:r>
            <a:r>
              <a:rPr lang="fr-CA" sz="2000" dirty="0" err="1" smtClean="0"/>
              <a:t>controlling</a:t>
            </a:r>
            <a:r>
              <a:rPr lang="fr-CA" sz="2000" dirty="0" smtClean="0"/>
              <a:t> </a:t>
            </a:r>
            <a:r>
              <a:rPr lang="fr-CA" sz="2000" dirty="0" err="1" smtClean="0"/>
              <a:t>ways</a:t>
            </a:r>
            <a:r>
              <a:rPr lang="fr-CA" sz="2000" dirty="0" smtClean="0"/>
              <a:t> </a:t>
            </a:r>
            <a:r>
              <a:rPr lang="fr-CA" sz="2000" dirty="0" err="1" smtClean="0"/>
              <a:t>it</a:t>
            </a:r>
            <a:r>
              <a:rPr lang="fr-CA" sz="2000" dirty="0" smtClean="0"/>
              <a:t> </a:t>
            </a:r>
            <a:r>
              <a:rPr lang="fr-CA" sz="2000" dirty="0" err="1" smtClean="0"/>
              <a:t>did</a:t>
            </a:r>
            <a:r>
              <a:rPr lang="fr-CA" sz="2000" dirty="0" smtClean="0"/>
              <a:t> in </a:t>
            </a:r>
            <a:r>
              <a:rPr lang="fr-CA" sz="2000" dirty="0" err="1" smtClean="0"/>
              <a:t>other</a:t>
            </a:r>
            <a:r>
              <a:rPr lang="fr-CA" sz="2000" dirty="0" smtClean="0"/>
              <a:t> mediums. The </a:t>
            </a:r>
            <a:r>
              <a:rPr lang="fr-CA" sz="2000" dirty="0" err="1" smtClean="0"/>
              <a:t>ineffectual</a:t>
            </a:r>
            <a:r>
              <a:rPr lang="fr-CA" sz="2000" dirty="0" smtClean="0"/>
              <a:t> banner ad, </a:t>
            </a:r>
            <a:r>
              <a:rPr lang="fr-CA" sz="2000" dirty="0" err="1" smtClean="0"/>
              <a:t>created</a:t>
            </a:r>
            <a:r>
              <a:rPr lang="fr-CA" sz="2000" dirty="0" smtClean="0"/>
              <a:t> (</a:t>
            </a:r>
            <a:r>
              <a:rPr lang="fr-CA" sz="2000" dirty="0" err="1" smtClean="0"/>
              <a:t>indeed</a:t>
            </a:r>
            <a:r>
              <a:rPr lang="fr-CA" sz="2000" dirty="0" smtClean="0"/>
              <a:t> by the </a:t>
            </a:r>
            <a:r>
              <a:rPr lang="fr-CA" sz="2000" dirty="0" err="1" smtClean="0"/>
              <a:t>founders</a:t>
            </a:r>
            <a:r>
              <a:rPr lang="fr-CA" sz="2000" dirty="0" smtClean="0"/>
              <a:t> of </a:t>
            </a:r>
            <a:r>
              <a:rPr lang="fr-CA" sz="2000" dirty="0" err="1" smtClean="0"/>
              <a:t>this</a:t>
            </a:r>
            <a:r>
              <a:rPr lang="fr-CA" sz="2000" dirty="0" smtClean="0"/>
              <a:t> magazine) in 1994 — and </a:t>
            </a:r>
            <a:r>
              <a:rPr lang="fr-CA" sz="2000" dirty="0" err="1" smtClean="0"/>
              <a:t>never</a:t>
            </a:r>
            <a:r>
              <a:rPr lang="fr-CA" sz="2000" dirty="0" smtClean="0"/>
              <a:t> </a:t>
            </a:r>
            <a:r>
              <a:rPr lang="fr-CA" sz="2000" dirty="0" err="1" smtClean="0"/>
              <a:t>much</a:t>
            </a:r>
            <a:r>
              <a:rPr lang="fr-CA" sz="2000" dirty="0" smtClean="0"/>
              <a:t> </a:t>
            </a:r>
            <a:r>
              <a:rPr lang="fr-CA" sz="2000" dirty="0" err="1" smtClean="0"/>
              <a:t>liked</a:t>
            </a:r>
            <a:r>
              <a:rPr lang="fr-CA" sz="2000" dirty="0" smtClean="0"/>
              <a:t> by </a:t>
            </a:r>
            <a:r>
              <a:rPr lang="fr-CA" sz="2000" dirty="0" err="1" smtClean="0"/>
              <a:t>anyone</a:t>
            </a:r>
            <a:r>
              <a:rPr lang="fr-CA" sz="2000" dirty="0" smtClean="0"/>
              <a:t> in the marketing world — </a:t>
            </a:r>
            <a:r>
              <a:rPr lang="fr-CA" sz="2000" dirty="0" err="1" smtClean="0"/>
              <a:t>still</a:t>
            </a:r>
            <a:r>
              <a:rPr lang="fr-CA" sz="2000" dirty="0" smtClean="0"/>
              <a:t> </a:t>
            </a:r>
            <a:r>
              <a:rPr lang="fr-CA" sz="2000" dirty="0" err="1" smtClean="0"/>
              <a:t>remains</a:t>
            </a:r>
            <a:r>
              <a:rPr lang="fr-CA" sz="2000" dirty="0" smtClean="0"/>
              <a:t> the </a:t>
            </a:r>
            <a:r>
              <a:rPr lang="fr-CA" sz="2000" dirty="0" err="1" smtClean="0"/>
              <a:t>foundation</a:t>
            </a:r>
            <a:r>
              <a:rPr lang="fr-CA" sz="2000" dirty="0" smtClean="0"/>
              <a:t> of display </a:t>
            </a:r>
            <a:r>
              <a:rPr lang="fr-CA" sz="2000" dirty="0" err="1" smtClean="0"/>
              <a:t>advertising</a:t>
            </a:r>
            <a:r>
              <a:rPr lang="fr-CA" sz="2000" dirty="0" smtClean="0"/>
              <a:t> on the Web.</a:t>
            </a:r>
          </a:p>
          <a:p>
            <a:endParaRPr lang="fr-CA" sz="2000" dirty="0" smtClean="0"/>
          </a:p>
          <a:p>
            <a:r>
              <a:rPr lang="fr-CA" sz="2000" dirty="0" smtClean="0"/>
              <a:t>And </a:t>
            </a:r>
            <a:r>
              <a:rPr lang="fr-CA" sz="2000" dirty="0" err="1" smtClean="0"/>
              <a:t>then</a:t>
            </a:r>
            <a:r>
              <a:rPr lang="fr-CA" sz="2000" dirty="0" smtClean="0"/>
              <a:t> </a:t>
            </a:r>
            <a:r>
              <a:rPr lang="fr-CA" sz="2000" dirty="0" err="1" smtClean="0"/>
              <a:t>there’s</a:t>
            </a:r>
            <a:r>
              <a:rPr lang="fr-CA" sz="2000" dirty="0" smtClean="0"/>
              <a:t> the audience.</a:t>
            </a:r>
          </a:p>
          <a:p>
            <a:endParaRPr lang="fr-CA" sz="2000" dirty="0" smtClean="0"/>
          </a:p>
          <a:p>
            <a:r>
              <a:rPr lang="fr-CA" sz="2000" dirty="0" err="1" smtClean="0"/>
              <a:t>At</a:t>
            </a:r>
            <a:r>
              <a:rPr lang="fr-CA" sz="2000" dirty="0" smtClean="0"/>
              <a:t> </a:t>
            </a:r>
            <a:r>
              <a:rPr lang="fr-CA" sz="2000" dirty="0" err="1" smtClean="0"/>
              <a:t>some</a:t>
            </a:r>
            <a:r>
              <a:rPr lang="fr-CA" sz="2000" dirty="0" smtClean="0"/>
              <a:t> </a:t>
            </a:r>
            <a:r>
              <a:rPr lang="fr-CA" sz="2000" dirty="0" err="1" smtClean="0"/>
              <a:t>never-quite-admitted</a:t>
            </a:r>
            <a:r>
              <a:rPr lang="fr-CA" sz="2000" dirty="0" smtClean="0"/>
              <a:t> </a:t>
            </a:r>
            <a:r>
              <a:rPr lang="fr-CA" sz="2000" dirty="0" err="1" smtClean="0"/>
              <a:t>level</a:t>
            </a:r>
            <a:r>
              <a:rPr lang="fr-CA" sz="2000" dirty="0" smtClean="0"/>
              <a:t>, the Web audience, </a:t>
            </a:r>
            <a:r>
              <a:rPr lang="fr-CA" sz="2000" dirty="0" err="1" smtClean="0"/>
              <a:t>however</a:t>
            </a:r>
            <a:r>
              <a:rPr lang="fr-CA" sz="2000" dirty="0" smtClean="0"/>
              <a:t> </a:t>
            </a:r>
            <a:r>
              <a:rPr lang="fr-CA" sz="2000" dirty="0" err="1" smtClean="0"/>
              <a:t>measurable</a:t>
            </a:r>
            <a:r>
              <a:rPr lang="fr-CA" sz="2000" dirty="0" smtClean="0"/>
              <a:t>, </a:t>
            </a:r>
            <a:r>
              <a:rPr lang="fr-CA" sz="2000" dirty="0" err="1" smtClean="0"/>
              <a:t>is</a:t>
            </a:r>
            <a:r>
              <a:rPr lang="fr-CA" sz="2000" dirty="0" smtClean="0"/>
              <a:t> </a:t>
            </a:r>
            <a:r>
              <a:rPr lang="fr-CA" sz="2000" dirty="0" err="1" smtClean="0"/>
              <a:t>nevertheless</a:t>
            </a:r>
            <a:r>
              <a:rPr lang="fr-CA" sz="2000" dirty="0" smtClean="0"/>
              <a:t> a </a:t>
            </a:r>
            <a:r>
              <a:rPr lang="fr-CA" sz="2000" dirty="0" err="1" smtClean="0"/>
              <a:t>fraud</a:t>
            </a:r>
            <a:r>
              <a:rPr lang="fr-CA" sz="2000" dirty="0" smtClean="0"/>
              <a:t>. </a:t>
            </a:r>
            <a:r>
              <a:rPr lang="fr-CA" sz="2000" dirty="0" err="1" smtClean="0"/>
              <a:t>Nearly</a:t>
            </a:r>
            <a:r>
              <a:rPr lang="fr-CA" sz="2000" dirty="0" smtClean="0"/>
              <a:t> 60 percent of people </a:t>
            </a:r>
            <a:r>
              <a:rPr lang="fr-CA" sz="2000" dirty="0" err="1" smtClean="0"/>
              <a:t>find</a:t>
            </a:r>
            <a:r>
              <a:rPr lang="fr-CA" sz="2000" dirty="0" smtClean="0"/>
              <a:t> Web sites </a:t>
            </a:r>
            <a:r>
              <a:rPr lang="fr-CA" sz="2000" dirty="0" err="1" smtClean="0"/>
              <a:t>from</a:t>
            </a:r>
            <a:r>
              <a:rPr lang="fr-CA" sz="2000" dirty="0" smtClean="0"/>
              <a:t> </a:t>
            </a:r>
            <a:r>
              <a:rPr lang="fr-CA" sz="2000" dirty="0" err="1" smtClean="0"/>
              <a:t>search</a:t>
            </a:r>
            <a:r>
              <a:rPr lang="fr-CA" sz="2000" dirty="0" smtClean="0"/>
              <a:t> </a:t>
            </a:r>
            <a:r>
              <a:rPr lang="fr-CA" sz="2000" dirty="0" err="1" smtClean="0"/>
              <a:t>engines</a:t>
            </a:r>
            <a:r>
              <a:rPr lang="fr-CA" sz="2000" dirty="0" smtClean="0"/>
              <a:t>, </a:t>
            </a:r>
            <a:r>
              <a:rPr lang="fr-CA" sz="2000" dirty="0" err="1" smtClean="0"/>
              <a:t>much</a:t>
            </a:r>
            <a:r>
              <a:rPr lang="fr-CA" sz="2000" dirty="0" smtClean="0"/>
              <a:t> of </a:t>
            </a:r>
            <a:r>
              <a:rPr lang="fr-CA" sz="2000" dirty="0" err="1" smtClean="0"/>
              <a:t>which</a:t>
            </a:r>
            <a:r>
              <a:rPr lang="fr-CA" sz="2000" dirty="0" smtClean="0"/>
              <a:t> </a:t>
            </a:r>
            <a:r>
              <a:rPr lang="fr-CA" sz="2000" dirty="0" err="1" smtClean="0"/>
              <a:t>may</a:t>
            </a:r>
            <a:r>
              <a:rPr lang="fr-CA" sz="2000" dirty="0" smtClean="0"/>
              <a:t> </a:t>
            </a:r>
            <a:r>
              <a:rPr lang="fr-CA" sz="2000" dirty="0" err="1" smtClean="0"/>
              <a:t>be</a:t>
            </a:r>
            <a:r>
              <a:rPr lang="fr-CA" sz="2000" dirty="0" smtClean="0"/>
              <a:t> </a:t>
            </a:r>
            <a:r>
              <a:rPr lang="fr-CA" sz="2000" dirty="0" err="1" smtClean="0"/>
              <a:t>driven</a:t>
            </a:r>
            <a:r>
              <a:rPr lang="fr-CA" sz="2000" dirty="0" smtClean="0"/>
              <a:t> by SEO, or “</a:t>
            </a:r>
            <a:r>
              <a:rPr lang="fr-CA" sz="2000" dirty="0" err="1" smtClean="0"/>
              <a:t>search</a:t>
            </a:r>
            <a:r>
              <a:rPr lang="fr-CA" sz="2000" dirty="0" smtClean="0"/>
              <a:t> </a:t>
            </a:r>
            <a:r>
              <a:rPr lang="fr-CA" sz="2000" dirty="0" err="1" smtClean="0"/>
              <a:t>engine</a:t>
            </a:r>
            <a:r>
              <a:rPr lang="fr-CA" sz="2000" dirty="0" smtClean="0"/>
              <a:t> </a:t>
            </a:r>
            <a:r>
              <a:rPr lang="fr-CA" sz="2000" dirty="0" err="1" smtClean="0"/>
              <a:t>optimization</a:t>
            </a:r>
            <a:r>
              <a:rPr lang="fr-CA" sz="2000" dirty="0" smtClean="0"/>
              <a:t>” — a </a:t>
            </a:r>
            <a:r>
              <a:rPr lang="fr-CA" sz="2000" dirty="0" err="1" smtClean="0"/>
              <a:t>new-economy</a:t>
            </a:r>
            <a:r>
              <a:rPr lang="fr-CA" sz="2000" dirty="0" smtClean="0"/>
              <a:t> </a:t>
            </a:r>
            <a:r>
              <a:rPr lang="fr-CA" sz="2000" dirty="0" err="1" smtClean="0"/>
              <a:t>acronym</a:t>
            </a:r>
            <a:r>
              <a:rPr lang="fr-CA" sz="2000" dirty="0" smtClean="0"/>
              <a:t> </a:t>
            </a:r>
            <a:r>
              <a:rPr lang="fr-CA" sz="2000" dirty="0" err="1" smtClean="0"/>
              <a:t>that</a:t>
            </a:r>
            <a:r>
              <a:rPr lang="fr-CA" sz="2000" dirty="0" smtClean="0"/>
              <a:t> </a:t>
            </a:r>
            <a:r>
              <a:rPr lang="fr-CA" sz="2000" dirty="0" err="1" smtClean="0"/>
              <a:t>refers</a:t>
            </a:r>
            <a:r>
              <a:rPr lang="fr-CA" sz="2000" dirty="0" smtClean="0"/>
              <a:t> to gaming </a:t>
            </a:r>
            <a:r>
              <a:rPr lang="fr-CA" sz="2000" dirty="0" err="1" smtClean="0"/>
              <a:t>Google’s</a:t>
            </a:r>
            <a:r>
              <a:rPr lang="fr-CA" sz="2000" dirty="0" smtClean="0"/>
              <a:t> </a:t>
            </a:r>
            <a:r>
              <a:rPr lang="fr-CA" sz="2000" dirty="0" err="1" smtClean="0"/>
              <a:t>algorithm</a:t>
            </a:r>
            <a:r>
              <a:rPr lang="fr-CA" sz="2000" dirty="0" smtClean="0"/>
              <a:t> to land top </a:t>
            </a:r>
            <a:r>
              <a:rPr lang="fr-CA" sz="2000" dirty="0" err="1" smtClean="0"/>
              <a:t>results</a:t>
            </a:r>
            <a:r>
              <a:rPr lang="fr-CA" sz="2000" dirty="0" smtClean="0"/>
              <a:t> for hot </a:t>
            </a:r>
            <a:r>
              <a:rPr lang="fr-CA" sz="2000" dirty="0" err="1" smtClean="0"/>
              <a:t>search</a:t>
            </a:r>
            <a:r>
              <a:rPr lang="fr-CA" sz="2000" dirty="0" smtClean="0"/>
              <a:t> </a:t>
            </a:r>
            <a:r>
              <a:rPr lang="fr-CA" sz="2000" dirty="0" err="1" smtClean="0"/>
              <a:t>terms</a:t>
            </a:r>
            <a:r>
              <a:rPr lang="fr-CA" sz="2000" dirty="0" smtClean="0"/>
              <a:t>. In </a:t>
            </a:r>
            <a:r>
              <a:rPr lang="fr-CA" sz="2000" dirty="0" err="1" smtClean="0"/>
              <a:t>other</a:t>
            </a:r>
            <a:r>
              <a:rPr lang="fr-CA" sz="2000" dirty="0" smtClean="0"/>
              <a:t> </a:t>
            </a:r>
            <a:r>
              <a:rPr lang="fr-CA" sz="2000" dirty="0" err="1" smtClean="0"/>
              <a:t>words</a:t>
            </a:r>
            <a:r>
              <a:rPr lang="fr-CA" sz="2000" dirty="0" smtClean="0"/>
              <a:t>, </a:t>
            </a:r>
            <a:r>
              <a:rPr lang="fr-CA" sz="2000" dirty="0" err="1" smtClean="0"/>
              <a:t>many</a:t>
            </a:r>
            <a:r>
              <a:rPr lang="fr-CA" sz="2000" dirty="0" smtClean="0"/>
              <a:t> of </a:t>
            </a:r>
            <a:r>
              <a:rPr lang="fr-CA" sz="2000" dirty="0" err="1" smtClean="0"/>
              <a:t>these</a:t>
            </a:r>
            <a:r>
              <a:rPr lang="fr-CA" sz="2000" dirty="0" smtClean="0"/>
              <a:t> people have been </a:t>
            </a:r>
            <a:r>
              <a:rPr lang="fr-CA" sz="2000" dirty="0" err="1" smtClean="0"/>
              <a:t>essentially</a:t>
            </a:r>
            <a:r>
              <a:rPr lang="fr-CA" sz="2000" dirty="0" smtClean="0"/>
              <a:t> </a:t>
            </a:r>
            <a:r>
              <a:rPr lang="fr-CA" sz="2000" dirty="0" err="1" smtClean="0"/>
              <a:t>corralled</a:t>
            </a:r>
            <a:r>
              <a:rPr lang="fr-CA" sz="2000" dirty="0" smtClean="0"/>
              <a:t> </a:t>
            </a:r>
            <a:r>
              <a:rPr lang="fr-CA" sz="2000" dirty="0" err="1" smtClean="0"/>
              <a:t>into</a:t>
            </a:r>
            <a:r>
              <a:rPr lang="fr-CA" sz="2000" dirty="0" smtClean="0"/>
              <a:t> </a:t>
            </a:r>
            <a:r>
              <a:rPr lang="fr-CA" sz="2000" dirty="0" err="1" smtClean="0"/>
              <a:t>clicking</a:t>
            </a:r>
            <a:r>
              <a:rPr lang="fr-CA" sz="2000" dirty="0" smtClean="0"/>
              <a:t> a </a:t>
            </a:r>
            <a:r>
              <a:rPr lang="fr-CA" sz="2000" dirty="0" err="1" smtClean="0"/>
              <a:t>random</a:t>
            </a:r>
            <a:r>
              <a:rPr lang="fr-CA" sz="2000" dirty="0" smtClean="0"/>
              <a:t> </a:t>
            </a:r>
            <a:r>
              <a:rPr lang="fr-CA" sz="2000" dirty="0" err="1" smtClean="0"/>
              <a:t>link</a:t>
            </a:r>
            <a:r>
              <a:rPr lang="fr-CA" sz="2000" dirty="0" smtClean="0"/>
              <a:t> and </a:t>
            </a:r>
            <a:r>
              <a:rPr lang="fr-CA" sz="2000" dirty="0" err="1" smtClean="0"/>
              <a:t>may</a:t>
            </a:r>
            <a:r>
              <a:rPr lang="fr-CA" sz="2000" dirty="0" smtClean="0"/>
              <a:t> have no </a:t>
            </a:r>
            <a:r>
              <a:rPr lang="fr-CA" sz="2000" dirty="0" err="1" smtClean="0"/>
              <a:t>idea</a:t>
            </a:r>
            <a:r>
              <a:rPr lang="fr-CA" sz="2000" dirty="0" smtClean="0"/>
              <a:t> </a:t>
            </a:r>
            <a:r>
              <a:rPr lang="fr-CA" sz="2000" dirty="0" err="1" smtClean="0"/>
              <a:t>why</a:t>
            </a:r>
            <a:r>
              <a:rPr lang="fr-CA" sz="2000" dirty="0" smtClean="0"/>
              <a:t> </a:t>
            </a:r>
            <a:r>
              <a:rPr lang="fr-CA" sz="2000" dirty="0" err="1" smtClean="0"/>
              <a:t>they</a:t>
            </a:r>
            <a:r>
              <a:rPr lang="fr-CA" sz="2000" dirty="0" smtClean="0"/>
              <a:t> are </a:t>
            </a:r>
            <a:r>
              <a:rPr lang="fr-CA" sz="2000" dirty="0" err="1" smtClean="0"/>
              <a:t>visiting</a:t>
            </a:r>
            <a:r>
              <a:rPr lang="fr-CA" sz="2000" dirty="0" smtClean="0"/>
              <a:t> a </a:t>
            </a:r>
            <a:r>
              <a:rPr lang="fr-CA" sz="2000" dirty="0" err="1" smtClean="0"/>
              <a:t>particular</a:t>
            </a:r>
            <a:r>
              <a:rPr lang="fr-CA" sz="2000" dirty="0" smtClean="0"/>
              <a:t> site — or, </a:t>
            </a:r>
            <a:r>
              <a:rPr lang="fr-CA" sz="2000" dirty="0" err="1" smtClean="0"/>
              <a:t>indeed</a:t>
            </a:r>
            <a:r>
              <a:rPr lang="fr-CA" sz="2000" dirty="0" smtClean="0"/>
              <a:t>, </a:t>
            </a:r>
            <a:r>
              <a:rPr lang="fr-CA" sz="2000" dirty="0" err="1" smtClean="0"/>
              <a:t>what</a:t>
            </a:r>
            <a:r>
              <a:rPr lang="fr-CA" sz="2000" dirty="0" smtClean="0"/>
              <a:t> site </a:t>
            </a:r>
            <a:r>
              <a:rPr lang="fr-CA" sz="2000" dirty="0" err="1" smtClean="0"/>
              <a:t>they</a:t>
            </a:r>
            <a:r>
              <a:rPr lang="fr-CA" sz="2000" dirty="0" smtClean="0"/>
              <a:t> are </a:t>
            </a:r>
            <a:r>
              <a:rPr lang="fr-CA" sz="2000" dirty="0" err="1" smtClean="0"/>
              <a:t>visiting</a:t>
            </a:r>
            <a:r>
              <a:rPr lang="fr-CA" sz="2000" dirty="0" smtClean="0"/>
              <a:t>. </a:t>
            </a:r>
            <a:r>
              <a:rPr lang="fr-CA" sz="2000" dirty="0" err="1" smtClean="0"/>
              <a:t>They</a:t>
            </a:r>
            <a:r>
              <a:rPr lang="fr-CA" sz="2000" dirty="0" smtClean="0"/>
              <a:t> are the exact opposite of a loyal audience, the </a:t>
            </a:r>
            <a:r>
              <a:rPr lang="fr-CA" sz="2000" dirty="0" err="1" smtClean="0"/>
              <a:t>kind</a:t>
            </a:r>
            <a:r>
              <a:rPr lang="fr-CA" sz="2000" dirty="0" smtClean="0"/>
              <a:t> </a:t>
            </a:r>
            <a:r>
              <a:rPr lang="fr-CA" sz="2000" dirty="0" err="1" smtClean="0"/>
              <a:t>that</a:t>
            </a:r>
            <a:r>
              <a:rPr lang="fr-CA" sz="2000" dirty="0" smtClean="0"/>
              <a:t> </a:t>
            </a:r>
            <a:r>
              <a:rPr lang="fr-CA" sz="2000" dirty="0" err="1" smtClean="0"/>
              <a:t>you</a:t>
            </a:r>
            <a:r>
              <a:rPr lang="fr-CA" sz="2000" dirty="0" smtClean="0"/>
              <a:t> </a:t>
            </a:r>
            <a:r>
              <a:rPr lang="fr-CA" sz="2000" dirty="0" err="1" smtClean="0"/>
              <a:t>might</a:t>
            </a:r>
            <a:r>
              <a:rPr lang="fr-CA" sz="2000" dirty="0" smtClean="0"/>
              <a:t> </a:t>
            </a:r>
            <a:r>
              <a:rPr lang="fr-CA" sz="2000" dirty="0" err="1" smtClean="0"/>
              <a:t>expect</a:t>
            </a:r>
            <a:r>
              <a:rPr lang="fr-CA" sz="2000" dirty="0" smtClean="0"/>
              <a:t>, over time, to </a:t>
            </a:r>
            <a:r>
              <a:rPr lang="fr-CA" sz="2000" dirty="0" err="1" smtClean="0"/>
              <a:t>inculcate</a:t>
            </a:r>
            <a:r>
              <a:rPr lang="fr-CA" sz="2000" dirty="0" smtClean="0"/>
              <a:t> </a:t>
            </a:r>
            <a:r>
              <a:rPr lang="fr-CA" sz="2000" dirty="0" err="1" smtClean="0"/>
              <a:t>with</a:t>
            </a:r>
            <a:r>
              <a:rPr lang="fr-CA" sz="2000" dirty="0" smtClean="0"/>
              <a:t> </a:t>
            </a:r>
            <a:r>
              <a:rPr lang="fr-CA" sz="2000" dirty="0" err="1" smtClean="0"/>
              <a:t>your</a:t>
            </a:r>
            <a:r>
              <a:rPr lang="fr-CA" sz="2000" dirty="0" smtClean="0"/>
              <a:t> message.</a:t>
            </a:r>
          </a:p>
          <a:p>
            <a:endParaRPr lang="fr-CA" sz="2000" dirty="0" smtClean="0"/>
          </a:p>
          <a:p>
            <a:r>
              <a:rPr lang="fr-CA" sz="2000" dirty="0" smtClean="0"/>
              <a:t>Web audiences have </a:t>
            </a:r>
            <a:r>
              <a:rPr lang="fr-CA" sz="2000" dirty="0" err="1" smtClean="0"/>
              <a:t>grown</a:t>
            </a:r>
            <a:r>
              <a:rPr lang="fr-CA" sz="2000" dirty="0" smtClean="0"/>
              <a:t> </a:t>
            </a:r>
            <a:r>
              <a:rPr lang="fr-CA" sz="2000" dirty="0" err="1" smtClean="0"/>
              <a:t>ever</a:t>
            </a:r>
            <a:r>
              <a:rPr lang="fr-CA" sz="2000" dirty="0" smtClean="0"/>
              <a:t> </a:t>
            </a:r>
            <a:r>
              <a:rPr lang="fr-CA" sz="2000" dirty="0" err="1" smtClean="0"/>
              <a:t>larger</a:t>
            </a:r>
            <a:r>
              <a:rPr lang="fr-CA" sz="2000" dirty="0" smtClean="0"/>
              <a:t> </a:t>
            </a:r>
            <a:r>
              <a:rPr lang="fr-CA" sz="2000" dirty="0" err="1" smtClean="0"/>
              <a:t>even</a:t>
            </a:r>
            <a:r>
              <a:rPr lang="fr-CA" sz="2000" dirty="0" smtClean="0"/>
              <a:t> as the </a:t>
            </a:r>
            <a:r>
              <a:rPr lang="fr-CA" sz="2000" dirty="0" err="1" smtClean="0"/>
              <a:t>quality</a:t>
            </a:r>
            <a:r>
              <a:rPr lang="fr-CA" sz="2000" dirty="0" smtClean="0"/>
              <a:t> of </a:t>
            </a:r>
            <a:r>
              <a:rPr lang="fr-CA" sz="2000" dirty="0" err="1" smtClean="0"/>
              <a:t>those</a:t>
            </a:r>
            <a:r>
              <a:rPr lang="fr-CA" sz="2000" dirty="0" smtClean="0"/>
              <a:t> audiences has </a:t>
            </a:r>
            <a:r>
              <a:rPr lang="fr-CA" sz="2000" dirty="0" err="1" smtClean="0"/>
              <a:t>shriveled</a:t>
            </a:r>
            <a:r>
              <a:rPr lang="fr-CA" sz="2000" dirty="0" smtClean="0"/>
              <a:t>, </a:t>
            </a:r>
            <a:r>
              <a:rPr lang="fr-CA" sz="2000" dirty="0" err="1" smtClean="0"/>
              <a:t>leading</a:t>
            </a:r>
            <a:r>
              <a:rPr lang="fr-CA" sz="2000" dirty="0" smtClean="0"/>
              <a:t> </a:t>
            </a:r>
            <a:r>
              <a:rPr lang="fr-CA" sz="2000" dirty="0" err="1" smtClean="0"/>
              <a:t>advertisers</a:t>
            </a:r>
            <a:r>
              <a:rPr lang="fr-CA" sz="2000" dirty="0" smtClean="0"/>
              <a:t> to </a:t>
            </a:r>
            <a:r>
              <a:rPr lang="fr-CA" sz="2000" dirty="0" err="1" smtClean="0"/>
              <a:t>pay</a:t>
            </a:r>
            <a:r>
              <a:rPr lang="fr-CA" sz="2000" dirty="0" smtClean="0"/>
              <a:t> </a:t>
            </a:r>
            <a:r>
              <a:rPr lang="fr-CA" sz="2000" dirty="0" err="1" smtClean="0"/>
              <a:t>less</a:t>
            </a:r>
            <a:r>
              <a:rPr lang="fr-CA" sz="2000" dirty="0" smtClean="0"/>
              <a:t> and </a:t>
            </a:r>
            <a:r>
              <a:rPr lang="fr-CA" sz="2000" dirty="0" err="1" smtClean="0"/>
              <a:t>less</a:t>
            </a:r>
            <a:r>
              <a:rPr lang="fr-CA" sz="2000" dirty="0" smtClean="0"/>
              <a:t> to </a:t>
            </a:r>
            <a:r>
              <a:rPr lang="fr-CA" sz="2000" dirty="0" err="1" smtClean="0"/>
              <a:t>reach</a:t>
            </a:r>
            <a:r>
              <a:rPr lang="fr-CA" sz="2000" dirty="0" smtClean="0"/>
              <a:t> </a:t>
            </a:r>
            <a:r>
              <a:rPr lang="fr-CA" sz="2000" dirty="0" err="1" smtClean="0"/>
              <a:t>them</a:t>
            </a:r>
            <a:r>
              <a:rPr lang="fr-CA" sz="2000" dirty="0" smtClean="0"/>
              <a:t>. That, in </a:t>
            </a:r>
            <a:r>
              <a:rPr lang="fr-CA" sz="2000" dirty="0" err="1" smtClean="0"/>
              <a:t>turn</a:t>
            </a:r>
            <a:r>
              <a:rPr lang="fr-CA" sz="2000" dirty="0" smtClean="0"/>
              <a:t>, has </a:t>
            </a:r>
            <a:r>
              <a:rPr lang="fr-CA" sz="2000" dirty="0" err="1" smtClean="0"/>
              <a:t>meant</a:t>
            </a:r>
            <a:r>
              <a:rPr lang="fr-CA" sz="2000" dirty="0" smtClean="0"/>
              <a:t> the </a:t>
            </a:r>
            <a:r>
              <a:rPr lang="fr-CA" sz="2000" dirty="0" err="1" smtClean="0"/>
              <a:t>rise</a:t>
            </a:r>
            <a:r>
              <a:rPr lang="fr-CA" sz="2000" dirty="0" smtClean="0"/>
              <a:t> of </a:t>
            </a:r>
            <a:r>
              <a:rPr lang="fr-CA" sz="2000" dirty="0" err="1" smtClean="0"/>
              <a:t>junk-shop</a:t>
            </a:r>
            <a:r>
              <a:rPr lang="fr-CA" sz="2000" dirty="0" smtClean="0"/>
              <a:t> content providers — </a:t>
            </a:r>
            <a:r>
              <a:rPr lang="fr-CA" sz="2000" dirty="0" err="1" smtClean="0"/>
              <a:t>like</a:t>
            </a:r>
            <a:r>
              <a:rPr lang="fr-CA" sz="2000" dirty="0" smtClean="0"/>
              <a:t> </a:t>
            </a:r>
            <a:r>
              <a:rPr lang="fr-CA" sz="2000" dirty="0" err="1" smtClean="0"/>
              <a:t>Demand</a:t>
            </a:r>
            <a:r>
              <a:rPr lang="fr-CA" sz="2000" dirty="0" smtClean="0"/>
              <a:t> Media — </a:t>
            </a:r>
            <a:r>
              <a:rPr lang="fr-CA" sz="2000" dirty="0" err="1" smtClean="0"/>
              <a:t>which</a:t>
            </a:r>
            <a:r>
              <a:rPr lang="fr-CA" sz="2000" dirty="0" smtClean="0"/>
              <a:t> have </a:t>
            </a:r>
            <a:r>
              <a:rPr lang="fr-CA" sz="2000" dirty="0" err="1" smtClean="0"/>
              <a:t>determined</a:t>
            </a:r>
            <a:r>
              <a:rPr lang="fr-CA" sz="2000" dirty="0" smtClean="0"/>
              <a:t> </a:t>
            </a:r>
            <a:r>
              <a:rPr lang="fr-CA" sz="2000" dirty="0" err="1" smtClean="0"/>
              <a:t>that</a:t>
            </a:r>
            <a:r>
              <a:rPr lang="fr-CA" sz="2000" dirty="0" smtClean="0"/>
              <a:t> the </a:t>
            </a:r>
            <a:r>
              <a:rPr lang="fr-CA" sz="2000" dirty="0" err="1" smtClean="0"/>
              <a:t>only</a:t>
            </a:r>
            <a:r>
              <a:rPr lang="fr-CA" sz="2000" dirty="0" smtClean="0"/>
              <a:t> </a:t>
            </a:r>
            <a:r>
              <a:rPr lang="fr-CA" sz="2000" dirty="0" err="1" smtClean="0"/>
              <a:t>way</a:t>
            </a:r>
            <a:r>
              <a:rPr lang="fr-CA" sz="2000" dirty="0" smtClean="0"/>
              <a:t> to </a:t>
            </a:r>
            <a:r>
              <a:rPr lang="fr-CA" sz="2000" dirty="0" err="1" smtClean="0"/>
              <a:t>make</a:t>
            </a:r>
            <a:r>
              <a:rPr lang="fr-CA" sz="2000" dirty="0" smtClean="0"/>
              <a:t> money online </a:t>
            </a:r>
            <a:r>
              <a:rPr lang="fr-CA" sz="2000" dirty="0" err="1" smtClean="0"/>
              <a:t>is</a:t>
            </a:r>
            <a:r>
              <a:rPr lang="fr-CA" sz="2000" dirty="0" smtClean="0"/>
              <a:t> to </a:t>
            </a:r>
            <a:r>
              <a:rPr lang="fr-CA" sz="2000" dirty="0" err="1" smtClean="0"/>
              <a:t>spend</a:t>
            </a:r>
            <a:r>
              <a:rPr lang="fr-CA" sz="2000" dirty="0" smtClean="0"/>
              <a:t> </a:t>
            </a:r>
            <a:r>
              <a:rPr lang="fr-CA" sz="2000" dirty="0" err="1" smtClean="0"/>
              <a:t>even</a:t>
            </a:r>
            <a:r>
              <a:rPr lang="fr-CA" sz="2000" dirty="0" smtClean="0"/>
              <a:t> </a:t>
            </a:r>
            <a:r>
              <a:rPr lang="fr-CA" sz="2000" dirty="0" err="1" smtClean="0"/>
              <a:t>less</a:t>
            </a:r>
            <a:r>
              <a:rPr lang="fr-CA" sz="2000" dirty="0" smtClean="0"/>
              <a:t> on content </a:t>
            </a:r>
            <a:r>
              <a:rPr lang="fr-CA" sz="2000" dirty="0" err="1" smtClean="0"/>
              <a:t>than</a:t>
            </a:r>
            <a:r>
              <a:rPr lang="fr-CA" sz="2000" dirty="0" smtClean="0"/>
              <a:t> </a:t>
            </a:r>
            <a:r>
              <a:rPr lang="fr-CA" sz="2000" dirty="0" err="1" smtClean="0"/>
              <a:t>advertisers</a:t>
            </a:r>
            <a:r>
              <a:rPr lang="fr-CA" sz="2000" dirty="0" smtClean="0"/>
              <a:t> are </a:t>
            </a:r>
            <a:r>
              <a:rPr lang="fr-CA" sz="2000" dirty="0" err="1" smtClean="0"/>
              <a:t>willing</a:t>
            </a:r>
            <a:r>
              <a:rPr lang="fr-CA" sz="2000" dirty="0" smtClean="0"/>
              <a:t> to </a:t>
            </a:r>
            <a:r>
              <a:rPr lang="fr-CA" sz="2000" dirty="0" err="1" smtClean="0"/>
              <a:t>pay</a:t>
            </a:r>
            <a:r>
              <a:rPr lang="fr-CA" sz="2000" dirty="0" smtClean="0"/>
              <a:t> to </a:t>
            </a:r>
            <a:r>
              <a:rPr lang="fr-CA" sz="2000" dirty="0" err="1" smtClean="0"/>
              <a:t>advertise</a:t>
            </a:r>
            <a:r>
              <a:rPr lang="fr-CA" sz="2000" dirty="0" smtClean="0"/>
              <a:t> </a:t>
            </a:r>
            <a:r>
              <a:rPr lang="fr-CA" sz="2000" dirty="0" err="1" smtClean="0"/>
              <a:t>against</a:t>
            </a:r>
            <a:r>
              <a:rPr lang="fr-CA" sz="2000" dirty="0" smtClean="0"/>
              <a:t> </a:t>
            </a:r>
            <a:r>
              <a:rPr lang="fr-CA" sz="2000" dirty="0" err="1" smtClean="0"/>
              <a:t>it</a:t>
            </a:r>
            <a:r>
              <a:rPr lang="fr-CA" sz="2000" dirty="0" smtClean="0"/>
              <a:t>. This </a:t>
            </a:r>
            <a:r>
              <a:rPr lang="fr-CA" sz="2000" dirty="0" err="1" smtClean="0"/>
              <a:t>further</a:t>
            </a:r>
            <a:r>
              <a:rPr lang="fr-CA" sz="2000" dirty="0" smtClean="0"/>
              <a:t> </a:t>
            </a:r>
            <a:r>
              <a:rPr lang="fr-CA" sz="2000" dirty="0" err="1" smtClean="0"/>
              <a:t>cheapens</a:t>
            </a:r>
            <a:r>
              <a:rPr lang="fr-CA" sz="2000" dirty="0" smtClean="0"/>
              <a:t> online content, </a:t>
            </a:r>
            <a:r>
              <a:rPr lang="fr-CA" sz="2000" dirty="0" err="1" smtClean="0"/>
              <a:t>makes</a:t>
            </a:r>
            <a:r>
              <a:rPr lang="fr-CA" sz="2000" dirty="0" smtClean="0"/>
              <a:t> </a:t>
            </a:r>
            <a:r>
              <a:rPr lang="fr-CA" sz="2000" dirty="0" err="1" smtClean="0"/>
              <a:t>visitors</a:t>
            </a:r>
            <a:r>
              <a:rPr lang="fr-CA" sz="2000" dirty="0" smtClean="0"/>
              <a:t> </a:t>
            </a:r>
            <a:r>
              <a:rPr lang="fr-CA" sz="2000" dirty="0" err="1" smtClean="0"/>
              <a:t>even</a:t>
            </a:r>
            <a:r>
              <a:rPr lang="fr-CA" sz="2000" dirty="0" smtClean="0"/>
              <a:t> </a:t>
            </a:r>
            <a:r>
              <a:rPr lang="fr-CA" sz="2000" dirty="0" err="1" smtClean="0"/>
              <a:t>less</a:t>
            </a:r>
            <a:r>
              <a:rPr lang="fr-CA" sz="2000" dirty="0" smtClean="0"/>
              <a:t> </a:t>
            </a:r>
            <a:r>
              <a:rPr lang="fr-CA" sz="2000" dirty="0" err="1" smtClean="0"/>
              <a:t>valuable</a:t>
            </a:r>
            <a:r>
              <a:rPr lang="fr-CA" sz="2000" dirty="0" smtClean="0"/>
              <a:t>, and continues to </a:t>
            </a:r>
            <a:r>
              <a:rPr lang="fr-CA" sz="2000" dirty="0" err="1" smtClean="0"/>
              <a:t>diminish</a:t>
            </a:r>
            <a:r>
              <a:rPr lang="fr-CA" sz="2000" dirty="0" smtClean="0"/>
              <a:t> the </a:t>
            </a:r>
            <a:r>
              <a:rPr lang="fr-CA" sz="2000" dirty="0" err="1" smtClean="0"/>
              <a:t>credibility</a:t>
            </a:r>
            <a:r>
              <a:rPr lang="fr-CA" sz="2000" dirty="0" smtClean="0"/>
              <a:t> of the medium.</a:t>
            </a:r>
          </a:p>
          <a:p>
            <a:endParaRPr lang="fr-CA" sz="2000" dirty="0" smtClean="0"/>
          </a:p>
          <a:p>
            <a:r>
              <a:rPr lang="fr-CA" sz="2000" dirty="0" err="1" smtClean="0"/>
              <a:t>Even</a:t>
            </a:r>
            <a:r>
              <a:rPr lang="fr-CA" sz="2000" dirty="0" smtClean="0"/>
              <a:t> in the face of </a:t>
            </a:r>
            <a:r>
              <a:rPr lang="fr-CA" sz="2000" dirty="0" err="1" smtClean="0"/>
              <a:t>this</a:t>
            </a:r>
            <a:r>
              <a:rPr lang="fr-CA" sz="2000" dirty="0" smtClean="0"/>
              <a:t> </a:t>
            </a:r>
            <a:r>
              <a:rPr lang="fr-CA" sz="2000" dirty="0" err="1" smtClean="0"/>
              <a:t>downward</a:t>
            </a:r>
            <a:r>
              <a:rPr lang="fr-CA" sz="2000" dirty="0" smtClean="0"/>
              <a:t> spiral, the </a:t>
            </a:r>
            <a:r>
              <a:rPr lang="fr-CA" sz="2000" dirty="0" err="1" smtClean="0"/>
              <a:t>despairing</a:t>
            </a:r>
            <a:r>
              <a:rPr lang="fr-CA" sz="2000" dirty="0" smtClean="0"/>
              <a:t> have </a:t>
            </a:r>
            <a:r>
              <a:rPr lang="fr-CA" sz="2000" dirty="0" err="1" smtClean="0"/>
              <a:t>hoped</a:t>
            </a:r>
            <a:r>
              <a:rPr lang="fr-CA" sz="2000" dirty="0" smtClean="0"/>
              <a:t>. But </a:t>
            </a:r>
            <a:r>
              <a:rPr lang="fr-CA" sz="2000" dirty="0" err="1" smtClean="0"/>
              <a:t>then</a:t>
            </a:r>
            <a:r>
              <a:rPr lang="fr-CA" sz="2000" dirty="0" smtClean="0"/>
              <a:t> came the </a:t>
            </a:r>
            <a:r>
              <a:rPr lang="fr-CA" sz="2000" dirty="0" err="1" smtClean="0"/>
              <a:t>recession</a:t>
            </a:r>
            <a:r>
              <a:rPr lang="fr-CA" sz="2000" dirty="0" smtClean="0"/>
              <a:t>, and the panic </a:t>
            </a:r>
            <a:r>
              <a:rPr lang="fr-CA" sz="2000" dirty="0" err="1" smtClean="0"/>
              <a:t>button</a:t>
            </a:r>
            <a:r>
              <a:rPr lang="fr-CA" sz="2000" dirty="0" smtClean="0"/>
              <a:t> </a:t>
            </a:r>
            <a:r>
              <a:rPr lang="fr-CA" sz="2000" dirty="0" err="1" smtClean="0"/>
              <a:t>got</a:t>
            </a:r>
            <a:r>
              <a:rPr lang="fr-CA" sz="2000" dirty="0" smtClean="0"/>
              <a:t> </a:t>
            </a:r>
            <a:r>
              <a:rPr lang="fr-CA" sz="2000" dirty="0" err="1" smtClean="0"/>
              <a:t>pushed</a:t>
            </a:r>
            <a:r>
              <a:rPr lang="fr-CA" sz="2000" dirty="0" smtClean="0"/>
              <a:t>. </a:t>
            </a:r>
            <a:r>
              <a:rPr lang="fr-CA" sz="2000" dirty="0" err="1" smtClean="0"/>
              <a:t>Finally</a:t>
            </a:r>
            <a:r>
              <a:rPr lang="fr-CA" sz="2000" dirty="0" smtClean="0"/>
              <a:t>, </a:t>
            </a:r>
            <a:r>
              <a:rPr lang="fr-CA" sz="2000" dirty="0" err="1" smtClean="0"/>
              <a:t>after</a:t>
            </a:r>
            <a:r>
              <a:rPr lang="fr-CA" sz="2000" dirty="0" smtClean="0"/>
              <a:t> </a:t>
            </a:r>
            <a:r>
              <a:rPr lang="fr-CA" sz="2000" dirty="0" err="1" smtClean="0"/>
              <a:t>years</a:t>
            </a:r>
            <a:r>
              <a:rPr lang="fr-CA" sz="2000" dirty="0" smtClean="0"/>
              <a:t> of </a:t>
            </a:r>
            <a:r>
              <a:rPr lang="fr-CA" sz="2000" dirty="0" err="1" smtClean="0"/>
              <a:t>experimentation</a:t>
            </a:r>
            <a:r>
              <a:rPr lang="fr-CA" sz="2000" dirty="0" smtClean="0"/>
              <a:t>, content </a:t>
            </a:r>
            <a:r>
              <a:rPr lang="fr-CA" sz="2000" dirty="0" err="1" smtClean="0"/>
              <a:t>companies</a:t>
            </a:r>
            <a:r>
              <a:rPr lang="fr-CA" sz="2000" dirty="0" smtClean="0"/>
              <a:t> came to a </a:t>
            </a:r>
            <a:r>
              <a:rPr lang="fr-CA" sz="2000" dirty="0" err="1" smtClean="0"/>
              <a:t>disturbing</a:t>
            </a:r>
            <a:r>
              <a:rPr lang="fr-CA" sz="2000" dirty="0" smtClean="0"/>
              <a:t> conclusion: The Web </a:t>
            </a:r>
            <a:r>
              <a:rPr lang="fr-CA" sz="2000" dirty="0" err="1" smtClean="0"/>
              <a:t>did</a:t>
            </a:r>
            <a:r>
              <a:rPr lang="fr-CA" sz="2000" dirty="0" smtClean="0"/>
              <a:t> not </a:t>
            </a:r>
            <a:r>
              <a:rPr lang="fr-CA" sz="2000" dirty="0" err="1" smtClean="0"/>
              <a:t>work</a:t>
            </a:r>
            <a:r>
              <a:rPr lang="fr-CA" sz="2000" dirty="0" smtClean="0"/>
              <a:t>. It </a:t>
            </a:r>
            <a:r>
              <a:rPr lang="fr-CA" sz="2000" dirty="0" err="1" smtClean="0"/>
              <a:t>would</a:t>
            </a:r>
            <a:r>
              <a:rPr lang="fr-CA" sz="2000" dirty="0" smtClean="0"/>
              <a:t> </a:t>
            </a:r>
            <a:r>
              <a:rPr lang="fr-CA" sz="2000" dirty="0" err="1" smtClean="0"/>
              <a:t>never</a:t>
            </a:r>
            <a:r>
              <a:rPr lang="fr-CA" sz="2000" dirty="0" smtClean="0"/>
              <a:t> </a:t>
            </a:r>
            <a:r>
              <a:rPr lang="fr-CA" sz="2000" dirty="0" err="1" smtClean="0"/>
              <a:t>bring</a:t>
            </a:r>
            <a:r>
              <a:rPr lang="fr-CA" sz="2000" dirty="0" smtClean="0"/>
              <a:t> in the </a:t>
            </a:r>
            <a:r>
              <a:rPr lang="fr-CA" sz="2000" dirty="0" err="1" smtClean="0"/>
              <a:t>bucks</a:t>
            </a:r>
            <a:r>
              <a:rPr lang="fr-CA" sz="2000" dirty="0" smtClean="0"/>
              <a:t>. And </a:t>
            </a:r>
            <a:r>
              <a:rPr lang="fr-CA" sz="2000" dirty="0" err="1" smtClean="0"/>
              <a:t>so</a:t>
            </a:r>
            <a:r>
              <a:rPr lang="fr-CA" sz="2000" dirty="0" smtClean="0"/>
              <a:t> </a:t>
            </a:r>
            <a:r>
              <a:rPr lang="fr-CA" sz="2000" dirty="0" err="1" smtClean="0"/>
              <a:t>they</a:t>
            </a:r>
            <a:r>
              <a:rPr lang="fr-CA" sz="2000" dirty="0" smtClean="0"/>
              <a:t> </a:t>
            </a:r>
            <a:r>
              <a:rPr lang="fr-CA" sz="2000" dirty="0" err="1" smtClean="0"/>
              <a:t>began</a:t>
            </a:r>
            <a:r>
              <a:rPr lang="fr-CA" sz="2000" dirty="0" smtClean="0"/>
              <a:t> </a:t>
            </a:r>
            <a:r>
              <a:rPr lang="fr-CA" sz="2000" dirty="0" err="1" smtClean="0"/>
              <a:t>looking</a:t>
            </a:r>
            <a:r>
              <a:rPr lang="fr-CA" sz="2000" dirty="0" smtClean="0"/>
              <a:t> for a new model, one </a:t>
            </a:r>
            <a:r>
              <a:rPr lang="fr-CA" sz="2000" dirty="0" err="1" smtClean="0"/>
              <a:t>that</a:t>
            </a:r>
            <a:r>
              <a:rPr lang="fr-CA" sz="2000" dirty="0" smtClean="0"/>
              <a:t> </a:t>
            </a:r>
            <a:r>
              <a:rPr lang="fr-CA" sz="2000" dirty="0" err="1" smtClean="0"/>
              <a:t>leveraged</a:t>
            </a:r>
            <a:r>
              <a:rPr lang="fr-CA" sz="2000" dirty="0" smtClean="0"/>
              <a:t> the power of the Internet </a:t>
            </a:r>
            <a:r>
              <a:rPr lang="fr-CA" sz="2000" dirty="0" err="1" smtClean="0"/>
              <a:t>without</a:t>
            </a:r>
            <a:r>
              <a:rPr lang="fr-CA" sz="2000" dirty="0" smtClean="0"/>
              <a:t> the </a:t>
            </a:r>
            <a:r>
              <a:rPr lang="fr-CA" sz="2000" dirty="0" err="1" smtClean="0"/>
              <a:t>value-destroying</a:t>
            </a:r>
            <a:r>
              <a:rPr lang="fr-CA" sz="2000" dirty="0" smtClean="0"/>
              <a:t> </a:t>
            </a:r>
            <a:r>
              <a:rPr lang="fr-CA" sz="2000" dirty="0" err="1" smtClean="0"/>
              <a:t>side</a:t>
            </a:r>
            <a:r>
              <a:rPr lang="fr-CA" sz="2000" dirty="0" smtClean="0"/>
              <a:t> </a:t>
            </a:r>
            <a:r>
              <a:rPr lang="fr-CA" sz="2000" dirty="0" err="1" smtClean="0"/>
              <a:t>effects</a:t>
            </a:r>
            <a:r>
              <a:rPr lang="fr-CA" sz="2000" dirty="0" smtClean="0"/>
              <a:t> of the Web. And </a:t>
            </a:r>
            <a:r>
              <a:rPr lang="fr-CA" sz="2000" dirty="0" err="1" smtClean="0"/>
              <a:t>they</a:t>
            </a:r>
            <a:r>
              <a:rPr lang="fr-CA" sz="2000" dirty="0" smtClean="0"/>
              <a:t> </a:t>
            </a:r>
            <a:r>
              <a:rPr lang="fr-CA" sz="2000" dirty="0" err="1" smtClean="0"/>
              <a:t>found</a:t>
            </a:r>
            <a:r>
              <a:rPr lang="fr-CA" sz="2000" dirty="0" smtClean="0"/>
              <a:t> Steve Jobs, </a:t>
            </a:r>
            <a:r>
              <a:rPr lang="fr-CA" sz="2000" dirty="0" err="1" smtClean="0"/>
              <a:t>who</a:t>
            </a:r>
            <a:r>
              <a:rPr lang="fr-CA" sz="2000" dirty="0" smtClean="0"/>
              <a:t> — </a:t>
            </a:r>
            <a:r>
              <a:rPr lang="fr-CA" sz="2000" dirty="0" err="1" smtClean="0"/>
              <a:t>rumor</a:t>
            </a:r>
            <a:r>
              <a:rPr lang="fr-CA" sz="2000" dirty="0" smtClean="0"/>
              <a:t> </a:t>
            </a:r>
            <a:r>
              <a:rPr lang="fr-CA" sz="2000" dirty="0" err="1" smtClean="0"/>
              <a:t>had</a:t>
            </a:r>
            <a:r>
              <a:rPr lang="fr-CA" sz="2000" dirty="0" smtClean="0"/>
              <a:t> </a:t>
            </a:r>
            <a:r>
              <a:rPr lang="fr-CA" sz="2000" dirty="0" err="1" smtClean="0"/>
              <a:t>it</a:t>
            </a:r>
            <a:r>
              <a:rPr lang="fr-CA" sz="2000" dirty="0" smtClean="0"/>
              <a:t> — </a:t>
            </a:r>
            <a:r>
              <a:rPr lang="fr-CA" sz="2000" dirty="0" err="1" smtClean="0"/>
              <a:t>was</a:t>
            </a:r>
            <a:r>
              <a:rPr lang="fr-CA" sz="2000" dirty="0" smtClean="0"/>
              <a:t> </a:t>
            </a:r>
            <a:r>
              <a:rPr lang="fr-CA" sz="2000" dirty="0" err="1" smtClean="0"/>
              <a:t>working</a:t>
            </a:r>
            <a:r>
              <a:rPr lang="fr-CA" sz="2000" dirty="0" smtClean="0"/>
              <a:t> on a new </a:t>
            </a:r>
            <a:r>
              <a:rPr lang="fr-CA" sz="2000" dirty="0" err="1" smtClean="0"/>
              <a:t>tablet</a:t>
            </a:r>
            <a:r>
              <a:rPr lang="fr-CA" sz="2000" dirty="0" smtClean="0"/>
              <a:t> </a:t>
            </a:r>
            <a:r>
              <a:rPr lang="fr-CA" sz="2000" dirty="0" err="1" smtClean="0"/>
              <a:t>device</a:t>
            </a:r>
            <a:r>
              <a:rPr lang="fr-CA" sz="2000" dirty="0" smtClean="0"/>
              <a:t>.</a:t>
            </a:r>
          </a:p>
          <a:p>
            <a:endParaRPr lang="fr-CA" sz="2000" dirty="0" smtClean="0"/>
          </a:p>
          <a:p>
            <a:r>
              <a:rPr lang="fr-CA" sz="2000" dirty="0" err="1" smtClean="0"/>
              <a:t>Now</a:t>
            </a:r>
            <a:r>
              <a:rPr lang="fr-CA" sz="2000" dirty="0" smtClean="0"/>
              <a:t>, on the </a:t>
            </a:r>
            <a:r>
              <a:rPr lang="fr-CA" sz="2000" dirty="0" err="1" smtClean="0"/>
              <a:t>technology</a:t>
            </a:r>
            <a:r>
              <a:rPr lang="fr-CA" sz="2000" dirty="0" smtClean="0"/>
              <a:t> </a:t>
            </a:r>
            <a:r>
              <a:rPr lang="fr-CA" sz="2000" dirty="0" err="1" smtClean="0"/>
              <a:t>side</a:t>
            </a:r>
            <a:r>
              <a:rPr lang="fr-CA" sz="2000" dirty="0" smtClean="0"/>
              <a:t>, </a:t>
            </a:r>
            <a:r>
              <a:rPr lang="fr-CA" sz="2000" dirty="0" err="1" smtClean="0"/>
              <a:t>what</a:t>
            </a:r>
            <a:r>
              <a:rPr lang="fr-CA" sz="2000" dirty="0" smtClean="0"/>
              <a:t> the Web has </a:t>
            </a:r>
            <a:r>
              <a:rPr lang="fr-CA" sz="2000" dirty="0" err="1" smtClean="0"/>
              <a:t>lacked</a:t>
            </a:r>
            <a:r>
              <a:rPr lang="fr-CA" sz="2000" dirty="0" smtClean="0"/>
              <a:t> in </a:t>
            </a:r>
            <a:r>
              <a:rPr lang="fr-CA" sz="2000" dirty="0" err="1" smtClean="0"/>
              <a:t>its</a:t>
            </a:r>
            <a:r>
              <a:rPr lang="fr-CA" sz="2000" dirty="0" smtClean="0"/>
              <a:t> </a:t>
            </a:r>
            <a:r>
              <a:rPr lang="fr-CA" sz="2000" dirty="0" err="1" smtClean="0"/>
              <a:t>determination</a:t>
            </a:r>
            <a:r>
              <a:rPr lang="fr-CA" sz="2000" dirty="0" smtClean="0"/>
              <a:t> to </a:t>
            </a:r>
            <a:r>
              <a:rPr lang="fr-CA" sz="2000" dirty="0" err="1" smtClean="0"/>
              <a:t>turn</a:t>
            </a:r>
            <a:r>
              <a:rPr lang="fr-CA" sz="2000" dirty="0" smtClean="0"/>
              <a:t> </a:t>
            </a:r>
            <a:r>
              <a:rPr lang="fr-CA" sz="2000" dirty="0" err="1" smtClean="0"/>
              <a:t>itself</a:t>
            </a:r>
            <a:r>
              <a:rPr lang="fr-CA" sz="2000" dirty="0" smtClean="0"/>
              <a:t> </a:t>
            </a:r>
            <a:r>
              <a:rPr lang="fr-CA" sz="2000" dirty="0" err="1" smtClean="0"/>
              <a:t>into</a:t>
            </a:r>
            <a:r>
              <a:rPr lang="fr-CA" sz="2000" dirty="0" smtClean="0"/>
              <a:t> a </a:t>
            </a:r>
            <a:r>
              <a:rPr lang="fr-CA" sz="2000" dirty="0" err="1" smtClean="0"/>
              <a:t>full-fledged</a:t>
            </a:r>
            <a:r>
              <a:rPr lang="fr-CA" sz="2000" dirty="0" smtClean="0"/>
              <a:t> media format </a:t>
            </a:r>
            <a:r>
              <a:rPr lang="fr-CA" sz="2000" dirty="0" err="1" smtClean="0"/>
              <a:t>is</a:t>
            </a:r>
            <a:r>
              <a:rPr lang="fr-CA" sz="2000" dirty="0" smtClean="0"/>
              <a:t> </a:t>
            </a:r>
            <a:r>
              <a:rPr lang="fr-CA" sz="2000" dirty="0" err="1" smtClean="0"/>
              <a:t>anybody</a:t>
            </a:r>
            <a:r>
              <a:rPr lang="fr-CA" sz="2000" dirty="0" smtClean="0"/>
              <a:t> </a:t>
            </a:r>
            <a:r>
              <a:rPr lang="fr-CA" sz="2000" dirty="0" err="1" smtClean="0"/>
              <a:t>who</a:t>
            </a:r>
            <a:r>
              <a:rPr lang="fr-CA" sz="2000" dirty="0" smtClean="0"/>
              <a:t> </a:t>
            </a:r>
            <a:r>
              <a:rPr lang="fr-CA" sz="2000" dirty="0" err="1" smtClean="0"/>
              <a:t>knew</a:t>
            </a:r>
            <a:r>
              <a:rPr lang="fr-CA" sz="2000" dirty="0" smtClean="0"/>
              <a:t> </a:t>
            </a:r>
            <a:r>
              <a:rPr lang="fr-CA" sz="2000" dirty="0" err="1" smtClean="0"/>
              <a:t>anything</a:t>
            </a:r>
            <a:r>
              <a:rPr lang="fr-CA" sz="2000" dirty="0" smtClean="0"/>
              <a:t> about media. </a:t>
            </a:r>
            <a:r>
              <a:rPr lang="fr-CA" sz="2000" dirty="0" err="1" smtClean="0"/>
              <a:t>Likewise</a:t>
            </a:r>
            <a:r>
              <a:rPr lang="fr-CA" sz="2000" dirty="0" smtClean="0"/>
              <a:t>, on the media </a:t>
            </a:r>
            <a:r>
              <a:rPr lang="fr-CA" sz="2000" dirty="0" err="1" smtClean="0"/>
              <a:t>side</a:t>
            </a:r>
            <a:r>
              <a:rPr lang="fr-CA" sz="2000" dirty="0" smtClean="0"/>
              <a:t>, </a:t>
            </a:r>
            <a:r>
              <a:rPr lang="fr-CA" sz="2000" dirty="0" err="1" smtClean="0"/>
              <a:t>there</a:t>
            </a:r>
            <a:r>
              <a:rPr lang="fr-CA" sz="2000" dirty="0" smtClean="0"/>
              <a:t> </a:t>
            </a:r>
            <a:r>
              <a:rPr lang="fr-CA" sz="2000" dirty="0" err="1" smtClean="0"/>
              <a:t>wasn’t</a:t>
            </a:r>
            <a:r>
              <a:rPr lang="fr-CA" sz="2000" dirty="0" smtClean="0"/>
              <a:t> </a:t>
            </a:r>
            <a:r>
              <a:rPr lang="fr-CA" sz="2000" dirty="0" err="1" smtClean="0"/>
              <a:t>anybody</a:t>
            </a:r>
            <a:r>
              <a:rPr lang="fr-CA" sz="2000" dirty="0" smtClean="0"/>
              <a:t> </a:t>
            </a:r>
            <a:r>
              <a:rPr lang="fr-CA" sz="2000" dirty="0" err="1" smtClean="0"/>
              <a:t>who</a:t>
            </a:r>
            <a:r>
              <a:rPr lang="fr-CA" sz="2000" dirty="0" smtClean="0"/>
              <a:t> </a:t>
            </a:r>
            <a:r>
              <a:rPr lang="fr-CA" sz="2000" dirty="0" err="1" smtClean="0"/>
              <a:t>knew</a:t>
            </a:r>
            <a:r>
              <a:rPr lang="fr-CA" sz="2000" dirty="0" smtClean="0"/>
              <a:t> </a:t>
            </a:r>
            <a:r>
              <a:rPr lang="fr-CA" sz="2000" dirty="0" err="1" smtClean="0"/>
              <a:t>anything</a:t>
            </a:r>
            <a:r>
              <a:rPr lang="fr-CA" sz="2000" dirty="0" smtClean="0"/>
              <a:t> about </a:t>
            </a:r>
            <a:r>
              <a:rPr lang="fr-CA" sz="2000" dirty="0" err="1" smtClean="0"/>
              <a:t>technology</a:t>
            </a:r>
            <a:r>
              <a:rPr lang="fr-CA" sz="2000" dirty="0" smtClean="0"/>
              <a:t>. This has been a </a:t>
            </a:r>
            <a:r>
              <a:rPr lang="fr-CA" sz="2000" dirty="0" err="1" smtClean="0"/>
              <a:t>fundamental</a:t>
            </a:r>
            <a:r>
              <a:rPr lang="fr-CA" sz="2000" dirty="0" smtClean="0"/>
              <a:t> and </a:t>
            </a:r>
            <a:r>
              <a:rPr lang="fr-CA" sz="2000" dirty="0" err="1" smtClean="0"/>
              <a:t>aching</a:t>
            </a:r>
            <a:r>
              <a:rPr lang="fr-CA" sz="2000" dirty="0" smtClean="0"/>
              <a:t> </a:t>
            </a:r>
            <a:r>
              <a:rPr lang="fr-CA" sz="2000" dirty="0" err="1" smtClean="0"/>
              <a:t>disconnect</a:t>
            </a:r>
            <a:r>
              <a:rPr lang="fr-CA" sz="2000" dirty="0" smtClean="0"/>
              <a:t>: There </a:t>
            </a:r>
            <a:r>
              <a:rPr lang="fr-CA" sz="2000" dirty="0" err="1" smtClean="0"/>
              <a:t>was</a:t>
            </a:r>
            <a:r>
              <a:rPr lang="fr-CA" sz="2000" dirty="0" smtClean="0"/>
              <a:t> no sublime </a:t>
            </a:r>
            <a:r>
              <a:rPr lang="fr-CA" sz="2000" dirty="0" err="1" smtClean="0"/>
              <a:t>integration</a:t>
            </a:r>
            <a:r>
              <a:rPr lang="fr-CA" sz="2000" dirty="0" smtClean="0"/>
              <a:t> of content and </a:t>
            </a:r>
            <a:r>
              <a:rPr lang="fr-CA" sz="2000" dirty="0" err="1" smtClean="0"/>
              <a:t>systems</a:t>
            </a:r>
            <a:r>
              <a:rPr lang="fr-CA" sz="2000" dirty="0" smtClean="0"/>
              <a:t>, of </a:t>
            </a:r>
            <a:r>
              <a:rPr lang="fr-CA" sz="2000" dirty="0" err="1" smtClean="0"/>
              <a:t>experience</a:t>
            </a:r>
            <a:r>
              <a:rPr lang="fr-CA" sz="2000" dirty="0" smtClean="0"/>
              <a:t> and </a:t>
            </a:r>
            <a:r>
              <a:rPr lang="fr-CA" sz="2000" dirty="0" err="1" smtClean="0"/>
              <a:t>functionality</a:t>
            </a:r>
            <a:r>
              <a:rPr lang="fr-CA" sz="2000" dirty="0" smtClean="0"/>
              <a:t> — no </a:t>
            </a:r>
            <a:r>
              <a:rPr lang="fr-CA" sz="2000" dirty="0" err="1" smtClean="0"/>
              <a:t>clever</a:t>
            </a:r>
            <a:r>
              <a:rPr lang="fr-CA" sz="2000" dirty="0" smtClean="0"/>
              <a:t>, </a:t>
            </a:r>
            <a:r>
              <a:rPr lang="fr-CA" sz="2000" dirty="0" err="1" smtClean="0"/>
              <a:t>subtle</a:t>
            </a:r>
            <a:r>
              <a:rPr lang="fr-CA" sz="2000" dirty="0" smtClean="0"/>
              <a:t>, </a:t>
            </a:r>
            <a:r>
              <a:rPr lang="fr-CA" sz="2000" dirty="0" err="1" smtClean="0"/>
              <a:t>Machiavellian</a:t>
            </a:r>
            <a:r>
              <a:rPr lang="fr-CA" sz="2000" dirty="0" smtClean="0"/>
              <a:t> </a:t>
            </a:r>
            <a:r>
              <a:rPr lang="fr-CA" sz="2000" dirty="0" err="1" smtClean="0"/>
              <a:t>overarching</a:t>
            </a:r>
            <a:r>
              <a:rPr lang="fr-CA" sz="2000" dirty="0" smtClean="0"/>
              <a:t> design able to </a:t>
            </a:r>
            <a:r>
              <a:rPr lang="fr-CA" sz="2000" dirty="0" err="1" smtClean="0"/>
              <a:t>create</a:t>
            </a:r>
            <a:r>
              <a:rPr lang="fr-CA" sz="2000" dirty="0" smtClean="0"/>
              <a:t> </a:t>
            </a:r>
            <a:r>
              <a:rPr lang="fr-CA" sz="2000" dirty="0" err="1" smtClean="0"/>
              <a:t>that</a:t>
            </a:r>
            <a:r>
              <a:rPr lang="fr-CA" sz="2000" dirty="0" smtClean="0"/>
              <a:t> </a:t>
            </a:r>
            <a:r>
              <a:rPr lang="fr-CA" sz="2000" dirty="0" err="1" smtClean="0"/>
              <a:t>codependent</a:t>
            </a:r>
            <a:r>
              <a:rPr lang="fr-CA" sz="2000" dirty="0" smtClean="0"/>
              <a:t> </a:t>
            </a:r>
            <a:r>
              <a:rPr lang="fr-CA" sz="2000" dirty="0" err="1" smtClean="0"/>
              <a:t>relationship</a:t>
            </a:r>
            <a:r>
              <a:rPr lang="fr-CA" sz="2000" dirty="0" smtClean="0"/>
              <a:t> </a:t>
            </a:r>
            <a:r>
              <a:rPr lang="fr-CA" sz="2000" dirty="0" err="1" smtClean="0"/>
              <a:t>between</a:t>
            </a:r>
            <a:r>
              <a:rPr lang="fr-CA" sz="2000" dirty="0" smtClean="0"/>
              <a:t> audience, </a:t>
            </a:r>
            <a:r>
              <a:rPr lang="fr-CA" sz="2000" dirty="0" err="1" smtClean="0"/>
              <a:t>producer</a:t>
            </a:r>
            <a:r>
              <a:rPr lang="fr-CA" sz="2000" dirty="0" smtClean="0"/>
              <a:t>, and </a:t>
            </a:r>
            <a:r>
              <a:rPr lang="fr-CA" sz="2000" dirty="0" err="1" smtClean="0"/>
              <a:t>marketer</a:t>
            </a:r>
            <a:r>
              <a:rPr lang="fr-CA" sz="2000" dirty="0" smtClean="0"/>
              <a:t>.</a:t>
            </a:r>
          </a:p>
          <a:p>
            <a:endParaRPr lang="fr-CA" sz="2000" dirty="0" smtClean="0"/>
          </a:p>
          <a:p>
            <a:endParaRPr lang="fr-CA" sz="2000" dirty="0" smtClean="0"/>
          </a:p>
          <a:p>
            <a:endParaRPr lang="fr-CA" sz="2000" dirty="0" smtClean="0"/>
          </a:p>
          <a:p>
            <a:r>
              <a:rPr lang="fr-CA" sz="2000" dirty="0" smtClean="0"/>
              <a:t>In the media world, </a:t>
            </a:r>
            <a:r>
              <a:rPr lang="fr-CA" sz="2000" dirty="0" err="1" smtClean="0"/>
              <a:t>this</a:t>
            </a:r>
            <a:r>
              <a:rPr lang="fr-CA" sz="2000" dirty="0" smtClean="0"/>
              <a:t> has </a:t>
            </a:r>
            <a:r>
              <a:rPr lang="fr-CA" sz="2000" dirty="0" err="1" smtClean="0"/>
              <a:t>taken</a:t>
            </a:r>
            <a:r>
              <a:rPr lang="fr-CA" sz="2000" dirty="0" smtClean="0"/>
              <a:t> the </a:t>
            </a:r>
            <a:r>
              <a:rPr lang="fr-CA" sz="2000" dirty="0" err="1" smtClean="0"/>
              <a:t>form</a:t>
            </a:r>
            <a:r>
              <a:rPr lang="fr-CA" sz="2000" dirty="0" smtClean="0"/>
              <a:t> of a shift </a:t>
            </a:r>
            <a:r>
              <a:rPr lang="fr-CA" sz="2000" dirty="0" err="1" smtClean="0"/>
              <a:t>from</a:t>
            </a:r>
            <a:r>
              <a:rPr lang="fr-CA" sz="2000" dirty="0" smtClean="0"/>
              <a:t> </a:t>
            </a:r>
            <a:r>
              <a:rPr lang="fr-CA" sz="2000" dirty="0" err="1" smtClean="0"/>
              <a:t>ad-supported</a:t>
            </a:r>
            <a:r>
              <a:rPr lang="fr-CA" sz="2000" dirty="0" smtClean="0"/>
              <a:t> free content to </a:t>
            </a:r>
            <a:r>
              <a:rPr lang="fr-CA" sz="2000" dirty="0" err="1" smtClean="0"/>
              <a:t>freemium</a:t>
            </a:r>
            <a:r>
              <a:rPr lang="fr-CA" sz="2000" dirty="0" smtClean="0"/>
              <a:t> — free </a:t>
            </a:r>
            <a:r>
              <a:rPr lang="fr-CA" sz="2000" dirty="0" err="1" smtClean="0"/>
              <a:t>samples</a:t>
            </a:r>
            <a:r>
              <a:rPr lang="fr-CA" sz="2000" dirty="0" smtClean="0"/>
              <a:t> as marketing for </a:t>
            </a:r>
            <a:r>
              <a:rPr lang="fr-CA" sz="2000" dirty="0" err="1" smtClean="0"/>
              <a:t>paid</a:t>
            </a:r>
            <a:r>
              <a:rPr lang="fr-CA" sz="2000" dirty="0" smtClean="0"/>
              <a:t> services — </a:t>
            </a:r>
            <a:r>
              <a:rPr lang="fr-CA" sz="2000" dirty="0" err="1" smtClean="0"/>
              <a:t>with</a:t>
            </a:r>
            <a:r>
              <a:rPr lang="fr-CA" sz="2000" dirty="0" smtClean="0"/>
              <a:t> an </a:t>
            </a:r>
            <a:r>
              <a:rPr lang="fr-CA" sz="2000" dirty="0" err="1" smtClean="0"/>
              <a:t>emphasis</a:t>
            </a:r>
            <a:r>
              <a:rPr lang="fr-CA" sz="2000" dirty="0" smtClean="0"/>
              <a:t> on the “premium” part. On the Web, </a:t>
            </a:r>
            <a:r>
              <a:rPr lang="fr-CA" sz="2000" dirty="0" err="1" smtClean="0"/>
              <a:t>average</a:t>
            </a:r>
            <a:r>
              <a:rPr lang="fr-CA" sz="2000" dirty="0" smtClean="0"/>
              <a:t> </a:t>
            </a:r>
            <a:r>
              <a:rPr lang="fr-CA" sz="2000" dirty="0" err="1" smtClean="0"/>
              <a:t>CPMs</a:t>
            </a:r>
            <a:r>
              <a:rPr lang="fr-CA" sz="2000" dirty="0" smtClean="0"/>
              <a:t> (the </a:t>
            </a:r>
            <a:r>
              <a:rPr lang="fr-CA" sz="2000" dirty="0" err="1" smtClean="0"/>
              <a:t>price</a:t>
            </a:r>
            <a:r>
              <a:rPr lang="fr-CA" sz="2000" dirty="0" smtClean="0"/>
              <a:t> of </a:t>
            </a:r>
            <a:r>
              <a:rPr lang="fr-CA" sz="2000" dirty="0" err="1" smtClean="0"/>
              <a:t>ads</a:t>
            </a:r>
            <a:r>
              <a:rPr lang="fr-CA" sz="2000" dirty="0" smtClean="0"/>
              <a:t> per </a:t>
            </a:r>
            <a:r>
              <a:rPr lang="fr-CA" sz="2000" dirty="0" err="1" smtClean="0"/>
              <a:t>thousand</a:t>
            </a:r>
            <a:r>
              <a:rPr lang="fr-CA" sz="2000" dirty="0" smtClean="0"/>
              <a:t> impressions) in </a:t>
            </a:r>
            <a:r>
              <a:rPr lang="fr-CA" sz="2000" dirty="0" err="1" smtClean="0"/>
              <a:t>key</a:t>
            </a:r>
            <a:r>
              <a:rPr lang="fr-CA" sz="2000" dirty="0" smtClean="0"/>
              <a:t> content </a:t>
            </a:r>
            <a:r>
              <a:rPr lang="fr-CA" sz="2000" dirty="0" err="1" smtClean="0"/>
              <a:t>categories</a:t>
            </a:r>
            <a:r>
              <a:rPr lang="fr-CA" sz="2000" dirty="0" smtClean="0"/>
              <a:t> </a:t>
            </a:r>
            <a:r>
              <a:rPr lang="fr-CA" sz="2000" dirty="0" err="1" smtClean="0"/>
              <a:t>such</a:t>
            </a:r>
            <a:r>
              <a:rPr lang="fr-CA" sz="2000" dirty="0" smtClean="0"/>
              <a:t> as news are </a:t>
            </a:r>
            <a:r>
              <a:rPr lang="fr-CA" sz="2000" dirty="0" err="1" smtClean="0"/>
              <a:t>falling</a:t>
            </a:r>
            <a:r>
              <a:rPr lang="fr-CA" sz="2000" dirty="0" smtClean="0"/>
              <a:t>, not </a:t>
            </a:r>
            <a:r>
              <a:rPr lang="fr-CA" sz="2000" dirty="0" err="1" smtClean="0"/>
              <a:t>rising</a:t>
            </a:r>
            <a:r>
              <a:rPr lang="fr-CA" sz="2000" dirty="0" smtClean="0"/>
              <a:t>, </a:t>
            </a:r>
            <a:r>
              <a:rPr lang="fr-CA" sz="2000" dirty="0" err="1" smtClean="0"/>
              <a:t>because</a:t>
            </a:r>
            <a:r>
              <a:rPr lang="fr-CA" sz="2000" dirty="0" smtClean="0"/>
              <a:t> </a:t>
            </a:r>
            <a:r>
              <a:rPr lang="fr-CA" sz="2000" dirty="0" err="1" smtClean="0"/>
              <a:t>user-generated</a:t>
            </a:r>
            <a:r>
              <a:rPr lang="fr-CA" sz="2000" dirty="0" smtClean="0"/>
              <a:t> pages are </a:t>
            </a:r>
            <a:r>
              <a:rPr lang="fr-CA" sz="2000" dirty="0" err="1" smtClean="0"/>
              <a:t>flooding</a:t>
            </a:r>
            <a:r>
              <a:rPr lang="fr-CA" sz="2000" dirty="0" smtClean="0"/>
              <a:t> </a:t>
            </a:r>
            <a:r>
              <a:rPr lang="fr-CA" sz="2000" dirty="0" err="1" smtClean="0"/>
              <a:t>Facebook</a:t>
            </a:r>
            <a:r>
              <a:rPr lang="fr-CA" sz="2000" dirty="0" smtClean="0"/>
              <a:t> and </a:t>
            </a:r>
            <a:r>
              <a:rPr lang="fr-CA" sz="2000" dirty="0" err="1" smtClean="0"/>
              <a:t>other</a:t>
            </a:r>
            <a:r>
              <a:rPr lang="fr-CA" sz="2000" dirty="0" smtClean="0"/>
              <a:t> sites. The </a:t>
            </a:r>
            <a:r>
              <a:rPr lang="fr-CA" sz="2000" dirty="0" err="1" smtClean="0"/>
              <a:t>assumption</a:t>
            </a:r>
            <a:r>
              <a:rPr lang="fr-CA" sz="2000" dirty="0" smtClean="0"/>
              <a:t> </a:t>
            </a:r>
            <a:r>
              <a:rPr lang="fr-CA" sz="2000" dirty="0" err="1" smtClean="0"/>
              <a:t>had</a:t>
            </a:r>
            <a:r>
              <a:rPr lang="fr-CA" sz="2000" dirty="0" smtClean="0"/>
              <a:t> been </a:t>
            </a:r>
            <a:r>
              <a:rPr lang="fr-CA" sz="2000" dirty="0" err="1" smtClean="0"/>
              <a:t>that</a:t>
            </a:r>
            <a:r>
              <a:rPr lang="fr-CA" sz="2000" dirty="0" smtClean="0"/>
              <a:t> once the </a:t>
            </a:r>
            <a:r>
              <a:rPr lang="fr-CA" sz="2000" dirty="0" err="1" smtClean="0"/>
              <a:t>market</a:t>
            </a:r>
            <a:r>
              <a:rPr lang="fr-CA" sz="2000" dirty="0" smtClean="0"/>
              <a:t> </a:t>
            </a:r>
            <a:r>
              <a:rPr lang="fr-CA" sz="2000" dirty="0" err="1" smtClean="0"/>
              <a:t>matured</a:t>
            </a:r>
            <a:r>
              <a:rPr lang="fr-CA" sz="2000" dirty="0" smtClean="0"/>
              <a:t>, </a:t>
            </a:r>
            <a:r>
              <a:rPr lang="fr-CA" sz="2000" dirty="0" err="1" smtClean="0"/>
              <a:t>big</a:t>
            </a:r>
            <a:r>
              <a:rPr lang="fr-CA" sz="2000" dirty="0" smtClean="0"/>
              <a:t> </a:t>
            </a:r>
            <a:r>
              <a:rPr lang="fr-CA" sz="2000" dirty="0" err="1" smtClean="0"/>
              <a:t>companies</a:t>
            </a:r>
            <a:r>
              <a:rPr lang="fr-CA" sz="2000" dirty="0" smtClean="0"/>
              <a:t> </a:t>
            </a:r>
            <a:r>
              <a:rPr lang="fr-CA" sz="2000" dirty="0" err="1" smtClean="0"/>
              <a:t>would</a:t>
            </a:r>
            <a:r>
              <a:rPr lang="fr-CA" sz="2000" dirty="0" smtClean="0"/>
              <a:t> </a:t>
            </a:r>
            <a:r>
              <a:rPr lang="fr-CA" sz="2000" dirty="0" err="1" smtClean="0"/>
              <a:t>be</a:t>
            </a:r>
            <a:r>
              <a:rPr lang="fr-CA" sz="2000" dirty="0" smtClean="0"/>
              <a:t> able to reverse the </a:t>
            </a:r>
            <a:r>
              <a:rPr lang="fr-CA" sz="2000" dirty="0" err="1" smtClean="0"/>
              <a:t>hollowing-out</a:t>
            </a:r>
            <a:r>
              <a:rPr lang="fr-CA" sz="2000" dirty="0" smtClean="0"/>
              <a:t> trend of </a:t>
            </a:r>
            <a:r>
              <a:rPr lang="fr-CA" sz="2000" dirty="0" err="1" smtClean="0"/>
              <a:t>analog</a:t>
            </a:r>
            <a:r>
              <a:rPr lang="fr-CA" sz="2000" dirty="0" smtClean="0"/>
              <a:t> dollars </a:t>
            </a:r>
            <a:r>
              <a:rPr lang="fr-CA" sz="2000" dirty="0" err="1" smtClean="0"/>
              <a:t>turning</a:t>
            </a:r>
            <a:r>
              <a:rPr lang="fr-CA" sz="2000" dirty="0" smtClean="0"/>
              <a:t> </a:t>
            </a:r>
            <a:r>
              <a:rPr lang="fr-CA" sz="2000" dirty="0" err="1" smtClean="0"/>
              <a:t>into</a:t>
            </a:r>
            <a:r>
              <a:rPr lang="fr-CA" sz="2000" dirty="0" smtClean="0"/>
              <a:t> digital pennies. </a:t>
            </a:r>
            <a:r>
              <a:rPr lang="fr-CA" sz="2000" dirty="0" err="1" smtClean="0"/>
              <a:t>Sadly</a:t>
            </a:r>
            <a:r>
              <a:rPr lang="fr-CA" sz="2000" dirty="0" smtClean="0"/>
              <a:t> </a:t>
            </a:r>
            <a:r>
              <a:rPr lang="fr-CA" sz="2000" dirty="0" err="1" smtClean="0"/>
              <a:t>that</a:t>
            </a:r>
            <a:r>
              <a:rPr lang="fr-CA" sz="2000" dirty="0" smtClean="0"/>
              <a:t> </a:t>
            </a:r>
            <a:r>
              <a:rPr lang="fr-CA" sz="2000" dirty="0" err="1" smtClean="0"/>
              <a:t>hasn’t</a:t>
            </a:r>
            <a:r>
              <a:rPr lang="fr-CA" sz="2000" dirty="0" smtClean="0"/>
              <a:t> been the case for </a:t>
            </a:r>
            <a:r>
              <a:rPr lang="fr-CA" sz="2000" dirty="0" err="1" smtClean="0"/>
              <a:t>most</a:t>
            </a:r>
            <a:r>
              <a:rPr lang="fr-CA" sz="2000" dirty="0" smtClean="0"/>
              <a:t> on the Web, and by the looks of </a:t>
            </a:r>
            <a:r>
              <a:rPr lang="fr-CA" sz="2000" dirty="0" err="1" smtClean="0"/>
              <a:t>it</a:t>
            </a:r>
            <a:r>
              <a:rPr lang="fr-CA" sz="2000" dirty="0" smtClean="0"/>
              <a:t> </a:t>
            </a:r>
            <a:r>
              <a:rPr lang="fr-CA" sz="2000" dirty="0" err="1" smtClean="0"/>
              <a:t>there’s</a:t>
            </a:r>
            <a:r>
              <a:rPr lang="fr-CA" sz="2000" dirty="0" smtClean="0"/>
              <a:t> no light </a:t>
            </a:r>
            <a:r>
              <a:rPr lang="fr-CA" sz="2000" dirty="0" err="1" smtClean="0"/>
              <a:t>at</a:t>
            </a:r>
            <a:r>
              <a:rPr lang="fr-CA" sz="2000" dirty="0" smtClean="0"/>
              <a:t> the end of </a:t>
            </a:r>
            <a:r>
              <a:rPr lang="fr-CA" sz="2000" dirty="0" err="1" smtClean="0"/>
              <a:t>that</a:t>
            </a:r>
            <a:r>
              <a:rPr lang="fr-CA" sz="2000" dirty="0" smtClean="0"/>
              <a:t> tunnel. </a:t>
            </a:r>
            <a:r>
              <a:rPr lang="fr-CA" sz="2000" dirty="0" err="1" smtClean="0"/>
              <a:t>Thus</a:t>
            </a:r>
            <a:r>
              <a:rPr lang="fr-CA" sz="2000" dirty="0" smtClean="0"/>
              <a:t> the shift to the </a:t>
            </a:r>
            <a:r>
              <a:rPr lang="fr-CA" sz="2000" dirty="0" err="1" smtClean="0"/>
              <a:t>app</a:t>
            </a:r>
            <a:r>
              <a:rPr lang="fr-CA" sz="2000" dirty="0" smtClean="0"/>
              <a:t> model on </a:t>
            </a:r>
            <a:r>
              <a:rPr lang="fr-CA" sz="2000" dirty="0" err="1" smtClean="0"/>
              <a:t>rich</a:t>
            </a:r>
            <a:r>
              <a:rPr lang="fr-CA" sz="2000" dirty="0" smtClean="0"/>
              <a:t> media </a:t>
            </a:r>
            <a:r>
              <a:rPr lang="fr-CA" sz="2000" dirty="0" err="1" smtClean="0"/>
              <a:t>platforms</a:t>
            </a:r>
            <a:r>
              <a:rPr lang="fr-CA" sz="2000" dirty="0" smtClean="0"/>
              <a:t> </a:t>
            </a:r>
            <a:r>
              <a:rPr lang="fr-CA" sz="2000" dirty="0" err="1" smtClean="0"/>
              <a:t>like</a:t>
            </a:r>
            <a:r>
              <a:rPr lang="fr-CA" sz="2000" dirty="0" smtClean="0"/>
              <a:t> the </a:t>
            </a:r>
            <a:r>
              <a:rPr lang="fr-CA" sz="2000" dirty="0" err="1" smtClean="0"/>
              <a:t>iPad</a:t>
            </a:r>
            <a:r>
              <a:rPr lang="fr-CA" sz="2000" dirty="0" smtClean="0"/>
              <a:t>, </a:t>
            </a:r>
            <a:r>
              <a:rPr lang="fr-CA" sz="2000" dirty="0" err="1" smtClean="0"/>
              <a:t>where</a:t>
            </a:r>
            <a:r>
              <a:rPr lang="fr-CA" sz="2000" dirty="0" smtClean="0"/>
              <a:t> </a:t>
            </a:r>
            <a:r>
              <a:rPr lang="fr-CA" sz="2000" dirty="0" err="1" smtClean="0"/>
              <a:t>limited</a:t>
            </a:r>
            <a:r>
              <a:rPr lang="fr-CA" sz="2000" dirty="0" smtClean="0"/>
              <a:t> free content drives </a:t>
            </a:r>
            <a:r>
              <a:rPr lang="fr-CA" sz="2000" dirty="0" err="1" smtClean="0"/>
              <a:t>subscription</a:t>
            </a:r>
            <a:r>
              <a:rPr lang="fr-CA" sz="2000" dirty="0" smtClean="0"/>
              <a:t> revenue (check out </a:t>
            </a:r>
            <a:r>
              <a:rPr lang="fr-CA" sz="2000" dirty="0" err="1" smtClean="0"/>
              <a:t>Wired’s</a:t>
            </a:r>
            <a:r>
              <a:rPr lang="fr-CA" sz="2000" dirty="0" smtClean="0"/>
              <a:t> cool new </a:t>
            </a:r>
            <a:r>
              <a:rPr lang="fr-CA" sz="2000" dirty="0" err="1" smtClean="0"/>
              <a:t>iPad</a:t>
            </a:r>
            <a:r>
              <a:rPr lang="fr-CA" sz="2000" dirty="0" smtClean="0"/>
              <a:t> </a:t>
            </a:r>
            <a:r>
              <a:rPr lang="fr-CA" sz="2000" dirty="0" err="1" smtClean="0"/>
              <a:t>app</a:t>
            </a:r>
            <a:r>
              <a:rPr lang="fr-CA" sz="2000" dirty="0" smtClean="0"/>
              <a:t>!).</a:t>
            </a:r>
          </a:p>
          <a:p>
            <a:endParaRPr lang="fr-CA" sz="2000" dirty="0" smtClean="0"/>
          </a:p>
          <a:p>
            <a:r>
              <a:rPr lang="fr-CA" sz="2000" dirty="0" smtClean="0"/>
              <a:t>The Web </a:t>
            </a:r>
            <a:r>
              <a:rPr lang="fr-CA" sz="2000" dirty="0" err="1" smtClean="0"/>
              <a:t>won’t</a:t>
            </a:r>
            <a:r>
              <a:rPr lang="fr-CA" sz="2000" dirty="0" smtClean="0"/>
              <a:t> </a:t>
            </a:r>
            <a:r>
              <a:rPr lang="fr-CA" sz="2000" dirty="0" err="1" smtClean="0"/>
              <a:t>take</a:t>
            </a:r>
            <a:r>
              <a:rPr lang="fr-CA" sz="2000" dirty="0" smtClean="0"/>
              <a:t> the </a:t>
            </a:r>
            <a:r>
              <a:rPr lang="fr-CA" sz="2000" dirty="0" err="1" smtClean="0"/>
              <a:t>sequestering</a:t>
            </a:r>
            <a:r>
              <a:rPr lang="fr-CA" sz="2000" dirty="0" smtClean="0"/>
              <a:t> of </a:t>
            </a:r>
            <a:r>
              <a:rPr lang="fr-CA" sz="2000" dirty="0" err="1" smtClean="0"/>
              <a:t>its</a:t>
            </a:r>
            <a:r>
              <a:rPr lang="fr-CA" sz="2000" dirty="0" smtClean="0"/>
              <a:t> commercial </a:t>
            </a:r>
            <a:r>
              <a:rPr lang="fr-CA" sz="2000" dirty="0" err="1" smtClean="0"/>
              <a:t>space</a:t>
            </a:r>
            <a:r>
              <a:rPr lang="fr-CA" sz="2000" dirty="0" smtClean="0"/>
              <a:t> </a:t>
            </a:r>
            <a:r>
              <a:rPr lang="fr-CA" sz="2000" dirty="0" err="1" smtClean="0"/>
              <a:t>easily</a:t>
            </a:r>
            <a:r>
              <a:rPr lang="fr-CA" sz="2000" dirty="0" smtClean="0"/>
              <a:t>. The defenders of the </a:t>
            </a:r>
            <a:r>
              <a:rPr lang="fr-CA" sz="2000" dirty="0" err="1" smtClean="0"/>
              <a:t>unfettered</a:t>
            </a:r>
            <a:r>
              <a:rPr lang="fr-CA" sz="2000" dirty="0" smtClean="0"/>
              <a:t> Web have </a:t>
            </a:r>
            <a:r>
              <a:rPr lang="fr-CA" sz="2000" dirty="0" err="1" smtClean="0"/>
              <a:t>their</a:t>
            </a:r>
            <a:r>
              <a:rPr lang="fr-CA" sz="2000" dirty="0" smtClean="0"/>
              <a:t> </a:t>
            </a:r>
            <a:r>
              <a:rPr lang="fr-CA" sz="2000" dirty="0" err="1" smtClean="0"/>
              <a:t>hopes</a:t>
            </a:r>
            <a:r>
              <a:rPr lang="fr-CA" sz="2000" dirty="0" smtClean="0"/>
              <a:t> set on HTML5 — the </a:t>
            </a:r>
            <a:r>
              <a:rPr lang="fr-CA" sz="2000" dirty="0" err="1" smtClean="0"/>
              <a:t>latest</a:t>
            </a:r>
            <a:r>
              <a:rPr lang="fr-CA" sz="2000" dirty="0" smtClean="0"/>
              <a:t> version of </a:t>
            </a:r>
            <a:r>
              <a:rPr lang="fr-CA" sz="2000" dirty="0" err="1" smtClean="0"/>
              <a:t>Web-building</a:t>
            </a:r>
            <a:r>
              <a:rPr lang="fr-CA" sz="2000" dirty="0" smtClean="0"/>
              <a:t> code </a:t>
            </a:r>
            <a:r>
              <a:rPr lang="fr-CA" sz="2000" dirty="0" err="1" smtClean="0"/>
              <a:t>that</a:t>
            </a:r>
            <a:r>
              <a:rPr lang="fr-CA" sz="2000" dirty="0" smtClean="0"/>
              <a:t> </a:t>
            </a:r>
            <a:r>
              <a:rPr lang="fr-CA" sz="2000" dirty="0" err="1" smtClean="0"/>
              <a:t>offers</a:t>
            </a:r>
            <a:r>
              <a:rPr lang="fr-CA" sz="2000" dirty="0" smtClean="0"/>
              <a:t> </a:t>
            </a:r>
            <a:r>
              <a:rPr lang="fr-CA" sz="2000" dirty="0" err="1" smtClean="0"/>
              <a:t>applike</a:t>
            </a:r>
            <a:r>
              <a:rPr lang="fr-CA" sz="2000" dirty="0" smtClean="0"/>
              <a:t> </a:t>
            </a:r>
            <a:r>
              <a:rPr lang="fr-CA" sz="2000" dirty="0" err="1" smtClean="0"/>
              <a:t>flexibility</a:t>
            </a:r>
            <a:r>
              <a:rPr lang="fr-CA" sz="2000" dirty="0" smtClean="0"/>
              <a:t> — as an open </a:t>
            </a:r>
            <a:r>
              <a:rPr lang="fr-CA" sz="2000" dirty="0" err="1" smtClean="0"/>
              <a:t>way</a:t>
            </a:r>
            <a:r>
              <a:rPr lang="fr-CA" sz="2000" dirty="0" smtClean="0"/>
              <a:t> to </a:t>
            </a:r>
            <a:r>
              <a:rPr lang="fr-CA" sz="2000" dirty="0" err="1" smtClean="0"/>
              <a:t>satisfy</a:t>
            </a:r>
            <a:r>
              <a:rPr lang="fr-CA" sz="2000" dirty="0" smtClean="0"/>
              <a:t> the </a:t>
            </a:r>
            <a:r>
              <a:rPr lang="fr-CA" sz="2000" dirty="0" err="1" smtClean="0"/>
              <a:t>desire</a:t>
            </a:r>
            <a:r>
              <a:rPr lang="fr-CA" sz="2000" dirty="0" smtClean="0"/>
              <a:t> for </a:t>
            </a:r>
            <a:r>
              <a:rPr lang="fr-CA" sz="2000" dirty="0" err="1" smtClean="0"/>
              <a:t>quality</a:t>
            </a:r>
            <a:r>
              <a:rPr lang="fr-CA" sz="2000" dirty="0" smtClean="0"/>
              <a:t> of service. If a standard Web browser </a:t>
            </a:r>
            <a:r>
              <a:rPr lang="fr-CA" sz="2000" dirty="0" err="1" smtClean="0"/>
              <a:t>can</a:t>
            </a:r>
            <a:r>
              <a:rPr lang="fr-CA" sz="2000" dirty="0" smtClean="0"/>
              <a:t> </a:t>
            </a:r>
            <a:r>
              <a:rPr lang="fr-CA" sz="2000" dirty="0" err="1" smtClean="0"/>
              <a:t>act</a:t>
            </a:r>
            <a:r>
              <a:rPr lang="fr-CA" sz="2000" dirty="0" smtClean="0"/>
              <a:t> </a:t>
            </a:r>
            <a:r>
              <a:rPr lang="fr-CA" sz="2000" dirty="0" err="1" smtClean="0"/>
              <a:t>like</a:t>
            </a:r>
            <a:r>
              <a:rPr lang="fr-CA" sz="2000" dirty="0" smtClean="0"/>
              <a:t> an </a:t>
            </a:r>
            <a:r>
              <a:rPr lang="fr-CA" sz="2000" dirty="0" err="1" smtClean="0"/>
              <a:t>app</a:t>
            </a:r>
            <a:r>
              <a:rPr lang="fr-CA" sz="2000" dirty="0" smtClean="0"/>
              <a:t>, </a:t>
            </a:r>
            <a:r>
              <a:rPr lang="fr-CA" sz="2000" dirty="0" err="1" smtClean="0"/>
              <a:t>offering</a:t>
            </a:r>
            <a:r>
              <a:rPr lang="fr-CA" sz="2000" dirty="0" smtClean="0"/>
              <a:t> the sort of clean interface and </a:t>
            </a:r>
            <a:r>
              <a:rPr lang="fr-CA" sz="2000" dirty="0" err="1" smtClean="0"/>
              <a:t>seamless</a:t>
            </a:r>
            <a:r>
              <a:rPr lang="fr-CA" sz="2000" dirty="0" smtClean="0"/>
              <a:t> </a:t>
            </a:r>
            <a:r>
              <a:rPr lang="fr-CA" sz="2000" dirty="0" err="1" smtClean="0"/>
              <a:t>interactivity</a:t>
            </a:r>
            <a:r>
              <a:rPr lang="fr-CA" sz="2000" dirty="0" smtClean="0"/>
              <a:t> </a:t>
            </a:r>
            <a:r>
              <a:rPr lang="fr-CA" sz="2000" dirty="0" err="1" smtClean="0"/>
              <a:t>that</a:t>
            </a:r>
            <a:r>
              <a:rPr lang="fr-CA" sz="2000" dirty="0" smtClean="0"/>
              <a:t> </a:t>
            </a:r>
            <a:r>
              <a:rPr lang="fr-CA" sz="2000" dirty="0" err="1" smtClean="0"/>
              <a:t>iPad</a:t>
            </a:r>
            <a:r>
              <a:rPr lang="fr-CA" sz="2000" dirty="0" smtClean="0"/>
              <a:t> </a:t>
            </a:r>
            <a:r>
              <a:rPr lang="fr-CA" sz="2000" dirty="0" err="1" smtClean="0"/>
              <a:t>users</a:t>
            </a:r>
            <a:r>
              <a:rPr lang="fr-CA" sz="2000" dirty="0" smtClean="0"/>
              <a:t> </a:t>
            </a:r>
            <a:r>
              <a:rPr lang="fr-CA" sz="2000" dirty="0" err="1" smtClean="0"/>
              <a:t>want</a:t>
            </a:r>
            <a:r>
              <a:rPr lang="fr-CA" sz="2000" dirty="0" smtClean="0"/>
              <a:t>, </a:t>
            </a:r>
            <a:r>
              <a:rPr lang="fr-CA" sz="2000" dirty="0" err="1" smtClean="0"/>
              <a:t>perhaps</a:t>
            </a:r>
            <a:r>
              <a:rPr lang="fr-CA" sz="2000" dirty="0" smtClean="0"/>
              <a:t> </a:t>
            </a:r>
            <a:r>
              <a:rPr lang="fr-CA" sz="2000" dirty="0" err="1" smtClean="0"/>
              <a:t>users</a:t>
            </a:r>
            <a:r>
              <a:rPr lang="fr-CA" sz="2000" dirty="0" smtClean="0"/>
              <a:t> </a:t>
            </a:r>
            <a:r>
              <a:rPr lang="fr-CA" sz="2000" dirty="0" err="1" smtClean="0"/>
              <a:t>will</a:t>
            </a:r>
            <a:r>
              <a:rPr lang="fr-CA" sz="2000" dirty="0" smtClean="0"/>
              <a:t> </a:t>
            </a:r>
            <a:r>
              <a:rPr lang="fr-CA" sz="2000" dirty="0" err="1" smtClean="0"/>
              <a:t>resist</a:t>
            </a:r>
            <a:r>
              <a:rPr lang="fr-CA" sz="2000" dirty="0" smtClean="0"/>
              <a:t> the trend to the </a:t>
            </a:r>
            <a:r>
              <a:rPr lang="fr-CA" sz="2000" dirty="0" err="1" smtClean="0"/>
              <a:t>paid</a:t>
            </a:r>
            <a:r>
              <a:rPr lang="fr-CA" sz="2000" dirty="0" smtClean="0"/>
              <a:t>, </a:t>
            </a:r>
            <a:r>
              <a:rPr lang="fr-CA" sz="2000" dirty="0" err="1" smtClean="0"/>
              <a:t>closed</a:t>
            </a:r>
            <a:r>
              <a:rPr lang="fr-CA" sz="2000" dirty="0" smtClean="0"/>
              <a:t>, and </a:t>
            </a:r>
            <a:r>
              <a:rPr lang="fr-CA" sz="2000" dirty="0" err="1" smtClean="0"/>
              <a:t>proprietary</a:t>
            </a:r>
            <a:r>
              <a:rPr lang="fr-CA" sz="2000" dirty="0" smtClean="0"/>
              <a:t>. But the business forces </a:t>
            </a:r>
            <a:r>
              <a:rPr lang="fr-CA" sz="2000" dirty="0" err="1" smtClean="0"/>
              <a:t>lining</a:t>
            </a:r>
            <a:r>
              <a:rPr lang="fr-CA" sz="2000" dirty="0" smtClean="0"/>
              <a:t> up </a:t>
            </a:r>
            <a:r>
              <a:rPr lang="fr-CA" sz="2000" dirty="0" err="1" smtClean="0"/>
              <a:t>behind</a:t>
            </a:r>
            <a:r>
              <a:rPr lang="fr-CA" sz="2000" dirty="0" smtClean="0"/>
              <a:t> </a:t>
            </a:r>
            <a:r>
              <a:rPr lang="fr-CA" sz="2000" dirty="0" err="1" smtClean="0"/>
              <a:t>closed</a:t>
            </a:r>
            <a:r>
              <a:rPr lang="fr-CA" sz="2000" dirty="0" smtClean="0"/>
              <a:t> </a:t>
            </a:r>
            <a:r>
              <a:rPr lang="fr-CA" sz="2000" dirty="0" err="1" smtClean="0"/>
              <a:t>platforms</a:t>
            </a:r>
            <a:r>
              <a:rPr lang="fr-CA" sz="2000" dirty="0" smtClean="0"/>
              <a:t> are </a:t>
            </a:r>
            <a:r>
              <a:rPr lang="fr-CA" sz="2000" dirty="0" err="1" smtClean="0"/>
              <a:t>big</a:t>
            </a:r>
            <a:r>
              <a:rPr lang="fr-CA" sz="2000" dirty="0" smtClean="0"/>
              <a:t> and </a:t>
            </a:r>
            <a:r>
              <a:rPr lang="fr-CA" sz="2000" dirty="0" err="1" smtClean="0"/>
              <a:t>getting</a:t>
            </a:r>
            <a:r>
              <a:rPr lang="fr-CA" sz="2000" dirty="0" smtClean="0"/>
              <a:t> </a:t>
            </a:r>
            <a:r>
              <a:rPr lang="fr-CA" sz="2000" dirty="0" err="1" smtClean="0"/>
              <a:t>bigger</a:t>
            </a:r>
            <a:r>
              <a:rPr lang="fr-CA" sz="2000" dirty="0" smtClean="0"/>
              <a:t>. This </a:t>
            </a:r>
            <a:r>
              <a:rPr lang="fr-CA" sz="2000" dirty="0" err="1" smtClean="0"/>
              <a:t>is</a:t>
            </a:r>
            <a:r>
              <a:rPr lang="fr-CA" sz="2000" dirty="0" smtClean="0"/>
              <a:t> </a:t>
            </a:r>
            <a:r>
              <a:rPr lang="fr-CA" sz="2000" dirty="0" err="1" smtClean="0"/>
              <a:t>seen</a:t>
            </a:r>
            <a:r>
              <a:rPr lang="fr-CA" sz="2000" dirty="0" smtClean="0"/>
              <a:t> by </a:t>
            </a:r>
            <a:r>
              <a:rPr lang="fr-CA" sz="2000" dirty="0" err="1" smtClean="0"/>
              <a:t>many</a:t>
            </a:r>
            <a:r>
              <a:rPr lang="fr-CA" sz="2000" dirty="0" smtClean="0"/>
              <a:t> as a </a:t>
            </a:r>
            <a:r>
              <a:rPr lang="fr-CA" sz="2000" dirty="0" err="1" smtClean="0"/>
              <a:t>battle</a:t>
            </a:r>
            <a:r>
              <a:rPr lang="fr-CA" sz="2000" dirty="0" smtClean="0"/>
              <a:t> for the soul of the digital </a:t>
            </a:r>
            <a:r>
              <a:rPr lang="fr-CA" sz="2000" dirty="0" err="1" smtClean="0"/>
              <a:t>frontier</a:t>
            </a:r>
            <a:r>
              <a:rPr lang="fr-CA" sz="2000" dirty="0" smtClean="0"/>
              <a:t>.</a:t>
            </a:r>
          </a:p>
          <a:p>
            <a:endParaRPr lang="fr-CA" sz="2000" dirty="0" smtClean="0"/>
          </a:p>
          <a:p>
            <a:r>
              <a:rPr lang="fr-CA" sz="2000" dirty="0" err="1" smtClean="0"/>
              <a:t>Zittrain</a:t>
            </a:r>
            <a:r>
              <a:rPr lang="fr-CA" sz="2000" dirty="0" smtClean="0"/>
              <a:t> argues </a:t>
            </a:r>
            <a:r>
              <a:rPr lang="fr-CA" sz="2000" dirty="0" err="1" smtClean="0"/>
              <a:t>that</a:t>
            </a:r>
            <a:r>
              <a:rPr lang="fr-CA" sz="2000" dirty="0" smtClean="0"/>
              <a:t> the </a:t>
            </a:r>
            <a:r>
              <a:rPr lang="fr-CA" sz="2000" dirty="0" err="1" smtClean="0"/>
              <a:t>demise</a:t>
            </a:r>
            <a:r>
              <a:rPr lang="fr-CA" sz="2000" dirty="0" smtClean="0"/>
              <a:t> of the </a:t>
            </a:r>
            <a:r>
              <a:rPr lang="fr-CA" sz="2000" dirty="0" err="1" smtClean="0"/>
              <a:t>all-encompassing</a:t>
            </a:r>
            <a:r>
              <a:rPr lang="fr-CA" sz="2000" dirty="0" smtClean="0"/>
              <a:t>, </a:t>
            </a:r>
            <a:r>
              <a:rPr lang="fr-CA" sz="2000" dirty="0" err="1" smtClean="0"/>
              <a:t>wide-open</a:t>
            </a:r>
            <a:r>
              <a:rPr lang="fr-CA" sz="2000" dirty="0" smtClean="0"/>
              <a:t> Web </a:t>
            </a:r>
            <a:r>
              <a:rPr lang="fr-CA" sz="2000" dirty="0" err="1" smtClean="0"/>
              <a:t>is</a:t>
            </a:r>
            <a:r>
              <a:rPr lang="fr-CA" sz="2000" dirty="0" smtClean="0"/>
              <a:t> a </a:t>
            </a:r>
            <a:r>
              <a:rPr lang="fr-CA" sz="2000" dirty="0" err="1" smtClean="0"/>
              <a:t>dangerous</a:t>
            </a:r>
            <a:r>
              <a:rPr lang="fr-CA" sz="2000" dirty="0" smtClean="0"/>
              <a:t> </a:t>
            </a:r>
            <a:r>
              <a:rPr lang="fr-CA" sz="2000" dirty="0" err="1" smtClean="0"/>
              <a:t>thing</a:t>
            </a:r>
            <a:r>
              <a:rPr lang="fr-CA" sz="2000" dirty="0" smtClean="0"/>
              <a:t>, a </a:t>
            </a:r>
            <a:r>
              <a:rPr lang="fr-CA" sz="2000" dirty="0" err="1" smtClean="0"/>
              <a:t>loss</a:t>
            </a:r>
            <a:r>
              <a:rPr lang="fr-CA" sz="2000" dirty="0" smtClean="0"/>
              <a:t> of open standards and services </a:t>
            </a:r>
            <a:r>
              <a:rPr lang="fr-CA" sz="2000" dirty="0" err="1" smtClean="0"/>
              <a:t>that</a:t>
            </a:r>
            <a:r>
              <a:rPr lang="fr-CA" sz="2000" dirty="0" smtClean="0"/>
              <a:t> are “</a:t>
            </a:r>
            <a:r>
              <a:rPr lang="fr-CA" sz="2000" dirty="0" err="1" smtClean="0"/>
              <a:t>generative</a:t>
            </a:r>
            <a:r>
              <a:rPr lang="fr-CA" sz="2000" dirty="0" smtClean="0"/>
              <a:t>” — </a:t>
            </a:r>
            <a:r>
              <a:rPr lang="fr-CA" sz="2000" dirty="0" err="1" smtClean="0"/>
              <a:t>that</a:t>
            </a:r>
            <a:r>
              <a:rPr lang="fr-CA" sz="2000" dirty="0" smtClean="0"/>
              <a:t> </a:t>
            </a:r>
            <a:r>
              <a:rPr lang="fr-CA" sz="2000" dirty="0" err="1" smtClean="0"/>
              <a:t>allow</a:t>
            </a:r>
            <a:r>
              <a:rPr lang="fr-CA" sz="2000" dirty="0" smtClean="0"/>
              <a:t> people to </a:t>
            </a:r>
            <a:r>
              <a:rPr lang="fr-CA" sz="2000" dirty="0" err="1" smtClean="0"/>
              <a:t>find</a:t>
            </a:r>
            <a:r>
              <a:rPr lang="fr-CA" sz="2000" dirty="0" smtClean="0"/>
              <a:t> new uses for </a:t>
            </a:r>
            <a:r>
              <a:rPr lang="fr-CA" sz="2000" dirty="0" err="1" smtClean="0"/>
              <a:t>them</a:t>
            </a:r>
            <a:r>
              <a:rPr lang="fr-CA" sz="2000" dirty="0" smtClean="0"/>
              <a:t>. “The prospect of </a:t>
            </a:r>
            <a:r>
              <a:rPr lang="fr-CA" sz="2000" dirty="0" err="1" smtClean="0"/>
              <a:t>tethered</a:t>
            </a:r>
            <a:r>
              <a:rPr lang="fr-CA" sz="2000" dirty="0" smtClean="0"/>
              <a:t> </a:t>
            </a:r>
            <a:r>
              <a:rPr lang="fr-CA" sz="2000" dirty="0" err="1" smtClean="0"/>
              <a:t>appliances</a:t>
            </a:r>
            <a:r>
              <a:rPr lang="fr-CA" sz="2000" dirty="0" smtClean="0"/>
              <a:t> and software as service,” </a:t>
            </a:r>
            <a:r>
              <a:rPr lang="fr-CA" sz="2000" dirty="0" err="1" smtClean="0"/>
              <a:t>he</a:t>
            </a:r>
            <a:r>
              <a:rPr lang="fr-CA" sz="2000" dirty="0" smtClean="0"/>
              <a:t> </a:t>
            </a:r>
            <a:r>
              <a:rPr lang="fr-CA" sz="2000" dirty="0" err="1" smtClean="0"/>
              <a:t>warns</a:t>
            </a:r>
            <a:r>
              <a:rPr lang="fr-CA" sz="2000" dirty="0" smtClean="0"/>
              <a:t>, “</a:t>
            </a:r>
            <a:r>
              <a:rPr lang="fr-CA" sz="2000" dirty="0" err="1" smtClean="0"/>
              <a:t>permits</a:t>
            </a:r>
            <a:r>
              <a:rPr lang="fr-CA" sz="2000" dirty="0" smtClean="0"/>
              <a:t> major </a:t>
            </a:r>
            <a:r>
              <a:rPr lang="fr-CA" sz="2000" dirty="0" err="1" smtClean="0"/>
              <a:t>regulatory</a:t>
            </a:r>
            <a:r>
              <a:rPr lang="fr-CA" sz="2000" dirty="0" smtClean="0"/>
              <a:t> intrusions to </a:t>
            </a:r>
            <a:r>
              <a:rPr lang="fr-CA" sz="2000" dirty="0" err="1" smtClean="0"/>
              <a:t>be</a:t>
            </a:r>
            <a:r>
              <a:rPr lang="fr-CA" sz="2000" dirty="0" smtClean="0"/>
              <a:t> </a:t>
            </a:r>
            <a:r>
              <a:rPr lang="fr-CA" sz="2000" dirty="0" err="1" smtClean="0"/>
              <a:t>implemented</a:t>
            </a:r>
            <a:r>
              <a:rPr lang="fr-CA" sz="2000" dirty="0" smtClean="0"/>
              <a:t> as </a:t>
            </a:r>
            <a:r>
              <a:rPr lang="fr-CA" sz="2000" dirty="0" err="1" smtClean="0"/>
              <a:t>minor</a:t>
            </a:r>
            <a:r>
              <a:rPr lang="fr-CA" sz="2000" dirty="0" smtClean="0"/>
              <a:t> </a:t>
            </a:r>
            <a:r>
              <a:rPr lang="fr-CA" sz="2000" dirty="0" err="1" smtClean="0"/>
              <a:t>technical</a:t>
            </a:r>
            <a:r>
              <a:rPr lang="fr-CA" sz="2000" dirty="0" smtClean="0"/>
              <a:t> </a:t>
            </a:r>
            <a:r>
              <a:rPr lang="fr-CA" sz="2000" dirty="0" err="1" smtClean="0"/>
              <a:t>adjustments</a:t>
            </a:r>
            <a:r>
              <a:rPr lang="fr-CA" sz="2000" dirty="0" smtClean="0"/>
              <a:t> to code or </a:t>
            </a:r>
            <a:r>
              <a:rPr lang="fr-CA" sz="2000" dirty="0" err="1" smtClean="0"/>
              <a:t>requests</a:t>
            </a:r>
            <a:r>
              <a:rPr lang="fr-CA" sz="2000" dirty="0" smtClean="0"/>
              <a:t> to service providers.”</a:t>
            </a:r>
          </a:p>
          <a:p>
            <a:endParaRPr lang="fr-CA" sz="2000" dirty="0" smtClean="0"/>
          </a:p>
          <a:p>
            <a:r>
              <a:rPr lang="fr-CA" sz="2000" dirty="0" smtClean="0"/>
              <a:t>But </a:t>
            </a:r>
            <a:r>
              <a:rPr lang="fr-CA" sz="2000" dirty="0" err="1" smtClean="0"/>
              <a:t>what</a:t>
            </a:r>
            <a:r>
              <a:rPr lang="fr-CA" sz="2000" dirty="0" smtClean="0"/>
              <a:t> </a:t>
            </a:r>
            <a:r>
              <a:rPr lang="fr-CA" sz="2000" dirty="0" err="1" smtClean="0"/>
              <a:t>is</a:t>
            </a:r>
            <a:r>
              <a:rPr lang="fr-CA" sz="2000" dirty="0" smtClean="0"/>
              <a:t> </a:t>
            </a:r>
            <a:r>
              <a:rPr lang="fr-CA" sz="2000" dirty="0" err="1" smtClean="0"/>
              <a:t>actually</a:t>
            </a:r>
            <a:r>
              <a:rPr lang="fr-CA" sz="2000" dirty="0" smtClean="0"/>
              <a:t> </a:t>
            </a:r>
            <a:r>
              <a:rPr lang="fr-CA" sz="2000" dirty="0" err="1" smtClean="0"/>
              <a:t>emerging</a:t>
            </a:r>
            <a:r>
              <a:rPr lang="fr-CA" sz="2000" dirty="0" smtClean="0"/>
              <a:t> </a:t>
            </a:r>
            <a:r>
              <a:rPr lang="fr-CA" sz="2000" dirty="0" err="1" smtClean="0"/>
              <a:t>is</a:t>
            </a:r>
            <a:r>
              <a:rPr lang="fr-CA" sz="2000" dirty="0" smtClean="0"/>
              <a:t> not </a:t>
            </a:r>
            <a:r>
              <a:rPr lang="fr-CA" sz="2000" dirty="0" err="1" smtClean="0"/>
              <a:t>quite</a:t>
            </a:r>
            <a:r>
              <a:rPr lang="fr-CA" sz="2000" dirty="0" smtClean="0"/>
              <a:t> the </a:t>
            </a:r>
            <a:r>
              <a:rPr lang="fr-CA" sz="2000" dirty="0" err="1" smtClean="0"/>
              <a:t>bleak</a:t>
            </a:r>
            <a:r>
              <a:rPr lang="fr-CA" sz="2000" dirty="0" smtClean="0"/>
              <a:t> future of the Internet </a:t>
            </a:r>
            <a:r>
              <a:rPr lang="fr-CA" sz="2000" dirty="0" err="1" smtClean="0"/>
              <a:t>that</a:t>
            </a:r>
            <a:r>
              <a:rPr lang="fr-CA" sz="2000" dirty="0" smtClean="0"/>
              <a:t> </a:t>
            </a:r>
            <a:r>
              <a:rPr lang="fr-CA" sz="2000" dirty="0" err="1" smtClean="0"/>
              <a:t>Zittrain</a:t>
            </a:r>
            <a:r>
              <a:rPr lang="fr-CA" sz="2000" dirty="0" smtClean="0"/>
              <a:t> </a:t>
            </a:r>
            <a:r>
              <a:rPr lang="fr-CA" sz="2000" dirty="0" err="1" smtClean="0"/>
              <a:t>envisioned</a:t>
            </a:r>
            <a:r>
              <a:rPr lang="fr-CA" sz="2000" dirty="0" smtClean="0"/>
              <a:t>. It </a:t>
            </a:r>
            <a:r>
              <a:rPr lang="fr-CA" sz="2000" dirty="0" err="1" smtClean="0"/>
              <a:t>is</a:t>
            </a:r>
            <a:r>
              <a:rPr lang="fr-CA" sz="2000" dirty="0" smtClean="0"/>
              <a:t> </a:t>
            </a:r>
            <a:r>
              <a:rPr lang="fr-CA" sz="2000" dirty="0" err="1" smtClean="0"/>
              <a:t>only</a:t>
            </a:r>
            <a:r>
              <a:rPr lang="fr-CA" sz="2000" dirty="0" smtClean="0"/>
              <a:t> the future of the commercial content </a:t>
            </a:r>
            <a:r>
              <a:rPr lang="fr-CA" sz="2000" dirty="0" err="1" smtClean="0"/>
              <a:t>side</a:t>
            </a:r>
            <a:r>
              <a:rPr lang="fr-CA" sz="2000" dirty="0" smtClean="0"/>
              <a:t> of the digital </a:t>
            </a:r>
            <a:r>
              <a:rPr lang="fr-CA" sz="2000" dirty="0" err="1" smtClean="0"/>
              <a:t>economy</a:t>
            </a:r>
            <a:r>
              <a:rPr lang="fr-CA" sz="2000" dirty="0" smtClean="0"/>
              <a:t>. </a:t>
            </a:r>
            <a:r>
              <a:rPr lang="fr-CA" sz="2000" dirty="0" err="1" smtClean="0"/>
              <a:t>Ecommerce</a:t>
            </a:r>
            <a:r>
              <a:rPr lang="fr-CA" sz="2000" dirty="0" smtClean="0"/>
              <a:t> continues to </a:t>
            </a:r>
            <a:r>
              <a:rPr lang="fr-CA" sz="2000" dirty="0" err="1" smtClean="0"/>
              <a:t>thrive</a:t>
            </a:r>
            <a:r>
              <a:rPr lang="fr-CA" sz="2000" dirty="0" smtClean="0"/>
              <a:t> on the Web, and no </a:t>
            </a:r>
            <a:r>
              <a:rPr lang="fr-CA" sz="2000" dirty="0" err="1" smtClean="0"/>
              <a:t>company</a:t>
            </a:r>
            <a:r>
              <a:rPr lang="fr-CA" sz="2000" dirty="0" smtClean="0"/>
              <a:t> </a:t>
            </a:r>
            <a:r>
              <a:rPr lang="fr-CA" sz="2000" dirty="0" err="1" smtClean="0"/>
              <a:t>is</a:t>
            </a:r>
            <a:r>
              <a:rPr lang="fr-CA" sz="2000" dirty="0" smtClean="0"/>
              <a:t> </a:t>
            </a:r>
            <a:r>
              <a:rPr lang="fr-CA" sz="2000" dirty="0" err="1" smtClean="0"/>
              <a:t>going</a:t>
            </a:r>
            <a:r>
              <a:rPr lang="fr-CA" sz="2000" dirty="0" smtClean="0"/>
              <a:t> to </a:t>
            </a:r>
            <a:r>
              <a:rPr lang="fr-CA" sz="2000" dirty="0" err="1" smtClean="0"/>
              <a:t>shut</a:t>
            </a:r>
            <a:r>
              <a:rPr lang="fr-CA" sz="2000" dirty="0" smtClean="0"/>
              <a:t> </a:t>
            </a:r>
            <a:r>
              <a:rPr lang="fr-CA" sz="2000" dirty="0" err="1" smtClean="0"/>
              <a:t>its</a:t>
            </a:r>
            <a:r>
              <a:rPr lang="fr-CA" sz="2000" dirty="0" smtClean="0"/>
              <a:t> Web site as an information </a:t>
            </a:r>
            <a:r>
              <a:rPr lang="fr-CA" sz="2000" dirty="0" err="1" smtClean="0"/>
              <a:t>resource</a:t>
            </a:r>
            <a:r>
              <a:rPr lang="fr-CA" sz="2000" dirty="0" smtClean="0"/>
              <a:t>. More important, the </a:t>
            </a:r>
            <a:r>
              <a:rPr lang="fr-CA" sz="2000" dirty="0" err="1" smtClean="0"/>
              <a:t>great</a:t>
            </a:r>
            <a:r>
              <a:rPr lang="fr-CA" sz="2000" dirty="0" smtClean="0"/>
              <a:t> </a:t>
            </a:r>
            <a:r>
              <a:rPr lang="fr-CA" sz="2000" dirty="0" err="1" smtClean="0"/>
              <a:t>virtue</a:t>
            </a:r>
            <a:r>
              <a:rPr lang="fr-CA" sz="2000" dirty="0" smtClean="0"/>
              <a:t> of </a:t>
            </a:r>
            <a:r>
              <a:rPr lang="fr-CA" sz="2000" dirty="0" err="1" smtClean="0"/>
              <a:t>today’s</a:t>
            </a:r>
            <a:r>
              <a:rPr lang="fr-CA" sz="2000" dirty="0" smtClean="0"/>
              <a:t> Web </a:t>
            </a:r>
            <a:r>
              <a:rPr lang="fr-CA" sz="2000" dirty="0" err="1" smtClean="0"/>
              <a:t>is</a:t>
            </a:r>
            <a:r>
              <a:rPr lang="fr-CA" sz="2000" dirty="0" smtClean="0"/>
              <a:t> </a:t>
            </a:r>
            <a:r>
              <a:rPr lang="fr-CA" sz="2000" dirty="0" err="1" smtClean="0"/>
              <a:t>that</a:t>
            </a:r>
            <a:r>
              <a:rPr lang="fr-CA" sz="2000" dirty="0" smtClean="0"/>
              <a:t> </a:t>
            </a:r>
            <a:r>
              <a:rPr lang="fr-CA" sz="2000" dirty="0" err="1" smtClean="0"/>
              <a:t>so</a:t>
            </a:r>
            <a:r>
              <a:rPr lang="fr-CA" sz="2000" dirty="0" smtClean="0"/>
              <a:t> </a:t>
            </a:r>
            <a:r>
              <a:rPr lang="fr-CA" sz="2000" dirty="0" err="1" smtClean="0"/>
              <a:t>much</a:t>
            </a:r>
            <a:r>
              <a:rPr lang="fr-CA" sz="2000" dirty="0" smtClean="0"/>
              <a:t> of </a:t>
            </a:r>
            <a:r>
              <a:rPr lang="fr-CA" sz="2000" dirty="0" err="1" smtClean="0"/>
              <a:t>it</a:t>
            </a:r>
            <a:r>
              <a:rPr lang="fr-CA" sz="2000" dirty="0" smtClean="0"/>
              <a:t> </a:t>
            </a:r>
            <a:r>
              <a:rPr lang="fr-CA" sz="2000" dirty="0" err="1" smtClean="0"/>
              <a:t>is</a:t>
            </a:r>
            <a:r>
              <a:rPr lang="fr-CA" sz="2000" dirty="0" smtClean="0"/>
              <a:t> </a:t>
            </a:r>
            <a:r>
              <a:rPr lang="fr-CA" sz="2000" dirty="0" err="1" smtClean="0"/>
              <a:t>noncommercial</a:t>
            </a:r>
            <a:r>
              <a:rPr lang="fr-CA" sz="2000" dirty="0" smtClean="0"/>
              <a:t>. The </a:t>
            </a:r>
            <a:r>
              <a:rPr lang="fr-CA" sz="2000" dirty="0" err="1" smtClean="0"/>
              <a:t>wide-open</a:t>
            </a:r>
            <a:r>
              <a:rPr lang="fr-CA" sz="2000" dirty="0" smtClean="0"/>
              <a:t> Web of </a:t>
            </a:r>
            <a:r>
              <a:rPr lang="fr-CA" sz="2000" dirty="0" err="1" smtClean="0"/>
              <a:t>peer</a:t>
            </a:r>
            <a:r>
              <a:rPr lang="fr-CA" sz="2000" dirty="0" smtClean="0"/>
              <a:t> production, the </a:t>
            </a:r>
            <a:r>
              <a:rPr lang="fr-CA" sz="2000" dirty="0" err="1" smtClean="0"/>
              <a:t>so-called</a:t>
            </a:r>
            <a:r>
              <a:rPr lang="fr-CA" sz="2000" dirty="0" smtClean="0"/>
              <a:t> </a:t>
            </a:r>
            <a:r>
              <a:rPr lang="fr-CA" sz="2000" dirty="0" err="1" smtClean="0"/>
              <a:t>generative</a:t>
            </a:r>
            <a:r>
              <a:rPr lang="fr-CA" sz="2000" dirty="0" smtClean="0"/>
              <a:t> Web </a:t>
            </a:r>
            <a:r>
              <a:rPr lang="fr-CA" sz="2000" dirty="0" err="1" smtClean="0"/>
              <a:t>where</a:t>
            </a:r>
            <a:r>
              <a:rPr lang="fr-CA" sz="2000" dirty="0" smtClean="0"/>
              <a:t> </a:t>
            </a:r>
            <a:r>
              <a:rPr lang="fr-CA" sz="2000" dirty="0" err="1" smtClean="0"/>
              <a:t>everyone</a:t>
            </a:r>
            <a:r>
              <a:rPr lang="fr-CA" sz="2000" dirty="0" smtClean="0"/>
              <a:t> </a:t>
            </a:r>
            <a:r>
              <a:rPr lang="fr-CA" sz="2000" dirty="0" err="1" smtClean="0"/>
              <a:t>is</a:t>
            </a:r>
            <a:r>
              <a:rPr lang="fr-CA" sz="2000" dirty="0" smtClean="0"/>
              <a:t> free to </a:t>
            </a:r>
            <a:r>
              <a:rPr lang="fr-CA" sz="2000" dirty="0" err="1" smtClean="0"/>
              <a:t>create</a:t>
            </a:r>
            <a:r>
              <a:rPr lang="fr-CA" sz="2000" dirty="0" smtClean="0"/>
              <a:t> </a:t>
            </a:r>
            <a:r>
              <a:rPr lang="fr-CA" sz="2000" dirty="0" err="1" smtClean="0"/>
              <a:t>what</a:t>
            </a:r>
            <a:r>
              <a:rPr lang="fr-CA" sz="2000" dirty="0" smtClean="0"/>
              <a:t> </a:t>
            </a:r>
            <a:r>
              <a:rPr lang="fr-CA" sz="2000" dirty="0" err="1" smtClean="0"/>
              <a:t>they</a:t>
            </a:r>
            <a:r>
              <a:rPr lang="fr-CA" sz="2000" dirty="0" smtClean="0"/>
              <a:t> </a:t>
            </a:r>
            <a:r>
              <a:rPr lang="fr-CA" sz="2000" dirty="0" err="1" smtClean="0"/>
              <a:t>want</a:t>
            </a:r>
            <a:r>
              <a:rPr lang="fr-CA" sz="2000" dirty="0" smtClean="0"/>
              <a:t>, continues to </a:t>
            </a:r>
            <a:r>
              <a:rPr lang="fr-CA" sz="2000" dirty="0" err="1" smtClean="0"/>
              <a:t>thrive</a:t>
            </a:r>
            <a:r>
              <a:rPr lang="fr-CA" sz="2000" dirty="0" smtClean="0"/>
              <a:t>, </a:t>
            </a:r>
            <a:r>
              <a:rPr lang="fr-CA" sz="2000" dirty="0" err="1" smtClean="0"/>
              <a:t>driven</a:t>
            </a:r>
            <a:r>
              <a:rPr lang="fr-CA" sz="2000" dirty="0" smtClean="0"/>
              <a:t> by the </a:t>
            </a:r>
            <a:r>
              <a:rPr lang="fr-CA" sz="2000" dirty="0" err="1" smtClean="0"/>
              <a:t>nonmonetary</a:t>
            </a:r>
            <a:r>
              <a:rPr lang="fr-CA" sz="2000" dirty="0" smtClean="0"/>
              <a:t> </a:t>
            </a:r>
            <a:r>
              <a:rPr lang="fr-CA" sz="2000" dirty="0" err="1" smtClean="0"/>
              <a:t>incentives</a:t>
            </a:r>
            <a:r>
              <a:rPr lang="fr-CA" sz="2000" dirty="0" smtClean="0"/>
              <a:t> of expression, attention, </a:t>
            </a:r>
            <a:r>
              <a:rPr lang="fr-CA" sz="2000" dirty="0" err="1" smtClean="0"/>
              <a:t>reputation</a:t>
            </a:r>
            <a:r>
              <a:rPr lang="fr-CA" sz="2000" dirty="0" smtClean="0"/>
              <a:t>, and the </a:t>
            </a:r>
            <a:r>
              <a:rPr lang="fr-CA" sz="2000" dirty="0" err="1" smtClean="0"/>
              <a:t>like</a:t>
            </a:r>
            <a:r>
              <a:rPr lang="fr-CA" sz="2000" dirty="0" smtClean="0"/>
              <a:t>. But the notion of the Web as the </a:t>
            </a:r>
            <a:r>
              <a:rPr lang="fr-CA" sz="2000" dirty="0" err="1" smtClean="0"/>
              <a:t>ultimate</a:t>
            </a:r>
            <a:r>
              <a:rPr lang="fr-CA" sz="2000" dirty="0" smtClean="0"/>
              <a:t> </a:t>
            </a:r>
            <a:r>
              <a:rPr lang="fr-CA" sz="2000" dirty="0" err="1" smtClean="0"/>
              <a:t>marketplace</a:t>
            </a:r>
            <a:r>
              <a:rPr lang="fr-CA" sz="2000" dirty="0" smtClean="0"/>
              <a:t> for digital </a:t>
            </a:r>
            <a:r>
              <a:rPr lang="fr-CA" sz="2000" dirty="0" err="1" smtClean="0"/>
              <a:t>delivery</a:t>
            </a:r>
            <a:r>
              <a:rPr lang="fr-CA" sz="2000" dirty="0" smtClean="0"/>
              <a:t> </a:t>
            </a:r>
            <a:r>
              <a:rPr lang="fr-CA" sz="2000" dirty="0" err="1" smtClean="0"/>
              <a:t>is</a:t>
            </a:r>
            <a:r>
              <a:rPr lang="fr-CA" sz="2000" dirty="0" smtClean="0"/>
              <a:t> </a:t>
            </a:r>
            <a:r>
              <a:rPr lang="fr-CA" sz="2000" dirty="0" err="1" smtClean="0"/>
              <a:t>now</a:t>
            </a:r>
            <a:r>
              <a:rPr lang="fr-CA" sz="2000" dirty="0" smtClean="0"/>
              <a:t> in </a:t>
            </a:r>
            <a:r>
              <a:rPr lang="fr-CA" sz="2000" dirty="0" err="1" smtClean="0"/>
              <a:t>doubt</a:t>
            </a:r>
            <a:r>
              <a:rPr lang="fr-CA" sz="2000" dirty="0" smtClean="0"/>
              <a:t>.</a:t>
            </a:r>
          </a:p>
          <a:p>
            <a:endParaRPr lang="fr-CA" sz="2000" dirty="0" smtClean="0"/>
          </a:p>
          <a:p>
            <a:r>
              <a:rPr lang="fr-CA" sz="2000" dirty="0" smtClean="0"/>
              <a:t>The Internet </a:t>
            </a:r>
            <a:r>
              <a:rPr lang="fr-CA" sz="2000" dirty="0" err="1" smtClean="0"/>
              <a:t>is</a:t>
            </a:r>
            <a:r>
              <a:rPr lang="fr-CA" sz="2000" dirty="0" smtClean="0"/>
              <a:t> the real </a:t>
            </a:r>
            <a:r>
              <a:rPr lang="fr-CA" sz="2000" dirty="0" err="1" smtClean="0"/>
              <a:t>revolution</a:t>
            </a:r>
            <a:r>
              <a:rPr lang="fr-CA" sz="2000" dirty="0" smtClean="0"/>
              <a:t>, as important as </a:t>
            </a:r>
            <a:r>
              <a:rPr lang="fr-CA" sz="2000" dirty="0" err="1" smtClean="0"/>
              <a:t>electricity</a:t>
            </a:r>
            <a:r>
              <a:rPr lang="fr-CA" sz="2000" dirty="0" smtClean="0"/>
              <a:t>; </a:t>
            </a:r>
            <a:r>
              <a:rPr lang="fr-CA" sz="2000" dirty="0" err="1" smtClean="0"/>
              <a:t>what</a:t>
            </a:r>
            <a:r>
              <a:rPr lang="fr-CA" sz="2000" dirty="0" smtClean="0"/>
              <a:t> </a:t>
            </a:r>
            <a:r>
              <a:rPr lang="fr-CA" sz="2000" dirty="0" err="1" smtClean="0"/>
              <a:t>we</a:t>
            </a:r>
            <a:r>
              <a:rPr lang="fr-CA" sz="2000" dirty="0" smtClean="0"/>
              <a:t> do </a:t>
            </a:r>
            <a:r>
              <a:rPr lang="fr-CA" sz="2000" dirty="0" err="1" smtClean="0"/>
              <a:t>with</a:t>
            </a:r>
            <a:r>
              <a:rPr lang="fr-CA" sz="2000" dirty="0" smtClean="0"/>
              <a:t> </a:t>
            </a:r>
            <a:r>
              <a:rPr lang="fr-CA" sz="2000" dirty="0" err="1" smtClean="0"/>
              <a:t>it</a:t>
            </a:r>
            <a:r>
              <a:rPr lang="fr-CA" sz="2000" dirty="0" smtClean="0"/>
              <a:t> </a:t>
            </a:r>
            <a:r>
              <a:rPr lang="fr-CA" sz="2000" dirty="0" err="1" smtClean="0"/>
              <a:t>is</a:t>
            </a:r>
            <a:r>
              <a:rPr lang="fr-CA" sz="2000" dirty="0" smtClean="0"/>
              <a:t> </a:t>
            </a:r>
            <a:r>
              <a:rPr lang="fr-CA" sz="2000" dirty="0" err="1" smtClean="0"/>
              <a:t>still</a:t>
            </a:r>
            <a:r>
              <a:rPr lang="fr-CA" sz="2000" dirty="0" smtClean="0"/>
              <a:t> </a:t>
            </a:r>
            <a:r>
              <a:rPr lang="fr-CA" sz="2000" dirty="0" err="1" smtClean="0"/>
              <a:t>evolving</a:t>
            </a:r>
            <a:r>
              <a:rPr lang="fr-CA" sz="2000" dirty="0" smtClean="0"/>
              <a:t>. As </a:t>
            </a:r>
            <a:r>
              <a:rPr lang="fr-CA" sz="2000" dirty="0" err="1" smtClean="0"/>
              <a:t>it</a:t>
            </a:r>
            <a:r>
              <a:rPr lang="fr-CA" sz="2000" dirty="0" smtClean="0"/>
              <a:t> </a:t>
            </a:r>
            <a:r>
              <a:rPr lang="fr-CA" sz="2000" dirty="0" err="1" smtClean="0"/>
              <a:t>moved</a:t>
            </a:r>
            <a:r>
              <a:rPr lang="fr-CA" sz="2000" dirty="0" smtClean="0"/>
              <a:t> </a:t>
            </a:r>
            <a:r>
              <a:rPr lang="fr-CA" sz="2000" dirty="0" err="1" smtClean="0"/>
              <a:t>from</a:t>
            </a:r>
            <a:r>
              <a:rPr lang="fr-CA" sz="2000" dirty="0" smtClean="0"/>
              <a:t> </a:t>
            </a:r>
            <a:r>
              <a:rPr lang="fr-CA" sz="2000" dirty="0" err="1" smtClean="0"/>
              <a:t>your</a:t>
            </a:r>
            <a:r>
              <a:rPr lang="fr-CA" sz="2000" dirty="0" smtClean="0"/>
              <a:t> desktop to </a:t>
            </a:r>
            <a:r>
              <a:rPr lang="fr-CA" sz="2000" dirty="0" err="1" smtClean="0"/>
              <a:t>your</a:t>
            </a:r>
            <a:r>
              <a:rPr lang="fr-CA" sz="2000" dirty="0" smtClean="0"/>
              <a:t> </a:t>
            </a:r>
            <a:r>
              <a:rPr lang="fr-CA" sz="2000" dirty="0" err="1" smtClean="0"/>
              <a:t>pocket</a:t>
            </a:r>
            <a:r>
              <a:rPr lang="fr-CA" sz="2000" dirty="0" smtClean="0"/>
              <a:t>, the nature of the Net </a:t>
            </a:r>
            <a:r>
              <a:rPr lang="fr-CA" sz="2000" dirty="0" err="1" smtClean="0"/>
              <a:t>changed</a:t>
            </a:r>
            <a:r>
              <a:rPr lang="fr-CA" sz="2000" dirty="0" smtClean="0"/>
              <a:t>. The </a:t>
            </a:r>
            <a:r>
              <a:rPr lang="fr-CA" sz="2000" dirty="0" err="1" smtClean="0"/>
              <a:t>delirious</a:t>
            </a:r>
            <a:r>
              <a:rPr lang="fr-CA" sz="2000" dirty="0" smtClean="0"/>
              <a:t> chaos of the open Web </a:t>
            </a:r>
            <a:r>
              <a:rPr lang="fr-CA" sz="2000" dirty="0" err="1" smtClean="0"/>
              <a:t>was</a:t>
            </a:r>
            <a:r>
              <a:rPr lang="fr-CA" sz="2000" dirty="0" smtClean="0"/>
              <a:t> an adolescent phase </a:t>
            </a:r>
            <a:r>
              <a:rPr lang="fr-CA" sz="2000" dirty="0" err="1" smtClean="0"/>
              <a:t>subsidized</a:t>
            </a:r>
            <a:r>
              <a:rPr lang="fr-CA" sz="2000" dirty="0" smtClean="0"/>
              <a:t> by </a:t>
            </a:r>
            <a:r>
              <a:rPr lang="fr-CA" sz="2000" dirty="0" err="1" smtClean="0"/>
              <a:t>industrial</a:t>
            </a:r>
            <a:r>
              <a:rPr lang="fr-CA" sz="2000" dirty="0" smtClean="0"/>
              <a:t> </a:t>
            </a:r>
            <a:r>
              <a:rPr lang="fr-CA" sz="2000" dirty="0" err="1" smtClean="0"/>
              <a:t>giants</a:t>
            </a:r>
            <a:r>
              <a:rPr lang="fr-CA" sz="2000" dirty="0" smtClean="0"/>
              <a:t> </a:t>
            </a:r>
            <a:r>
              <a:rPr lang="fr-CA" sz="2000" dirty="0" err="1" smtClean="0"/>
              <a:t>groping</a:t>
            </a:r>
            <a:r>
              <a:rPr lang="fr-CA" sz="2000" dirty="0" smtClean="0"/>
              <a:t> </a:t>
            </a:r>
            <a:r>
              <a:rPr lang="fr-CA" sz="2000" dirty="0" err="1" smtClean="0"/>
              <a:t>their</a:t>
            </a:r>
            <a:r>
              <a:rPr lang="fr-CA" sz="2000" dirty="0" smtClean="0"/>
              <a:t> </a:t>
            </a:r>
            <a:r>
              <a:rPr lang="fr-CA" sz="2000" dirty="0" err="1" smtClean="0"/>
              <a:t>way</a:t>
            </a:r>
            <a:r>
              <a:rPr lang="fr-CA" sz="2000" dirty="0" smtClean="0"/>
              <a:t> in a new world. </a:t>
            </a:r>
            <a:r>
              <a:rPr lang="fr-CA" sz="2000" dirty="0" err="1" smtClean="0"/>
              <a:t>Now</a:t>
            </a:r>
            <a:r>
              <a:rPr lang="fr-CA" sz="2000" dirty="0" smtClean="0"/>
              <a:t> </a:t>
            </a:r>
            <a:r>
              <a:rPr lang="fr-CA" sz="2000" dirty="0" err="1" smtClean="0"/>
              <a:t>they’re</a:t>
            </a:r>
            <a:r>
              <a:rPr lang="fr-CA" sz="2000" dirty="0" smtClean="0"/>
              <a:t> </a:t>
            </a:r>
            <a:r>
              <a:rPr lang="fr-CA" sz="2000" dirty="0" err="1" smtClean="0"/>
              <a:t>doing</a:t>
            </a:r>
            <a:r>
              <a:rPr lang="fr-CA" sz="2000" dirty="0" smtClean="0"/>
              <a:t> </a:t>
            </a:r>
            <a:r>
              <a:rPr lang="fr-CA" sz="2000" dirty="0" err="1" smtClean="0"/>
              <a:t>what</a:t>
            </a:r>
            <a:r>
              <a:rPr lang="fr-CA" sz="2000" dirty="0" smtClean="0"/>
              <a:t> </a:t>
            </a:r>
            <a:r>
              <a:rPr lang="fr-CA" sz="2000" dirty="0" err="1" smtClean="0"/>
              <a:t>industrialists</a:t>
            </a:r>
            <a:r>
              <a:rPr lang="fr-CA" sz="2000" dirty="0" smtClean="0"/>
              <a:t> do best — </a:t>
            </a:r>
            <a:r>
              <a:rPr lang="fr-CA" sz="2000" dirty="0" err="1" smtClean="0"/>
              <a:t>finding</a:t>
            </a:r>
            <a:r>
              <a:rPr lang="fr-CA" sz="2000" dirty="0" smtClean="0"/>
              <a:t> choke points. And by the looks of </a:t>
            </a:r>
            <a:r>
              <a:rPr lang="fr-CA" sz="2000" dirty="0" err="1" smtClean="0"/>
              <a:t>it</a:t>
            </a:r>
            <a:r>
              <a:rPr lang="fr-CA" sz="2000" dirty="0" smtClean="0"/>
              <a:t>, </a:t>
            </a:r>
            <a:r>
              <a:rPr lang="fr-CA" sz="2000" dirty="0" err="1" smtClean="0"/>
              <a:t>we’re</a:t>
            </a:r>
            <a:r>
              <a:rPr lang="fr-CA" sz="2000" dirty="0" smtClean="0"/>
              <a:t> </a:t>
            </a:r>
            <a:r>
              <a:rPr lang="fr-CA" sz="2000" dirty="0" err="1" smtClean="0"/>
              <a:t>loving</a:t>
            </a:r>
            <a:r>
              <a:rPr lang="fr-CA" sz="2000" dirty="0" smtClean="0"/>
              <a:t> </a:t>
            </a:r>
            <a:r>
              <a:rPr lang="fr-CA" sz="2000" dirty="0" err="1" smtClean="0"/>
              <a:t>it</a:t>
            </a:r>
            <a:r>
              <a:rPr lang="fr-CA" sz="2000" dirty="0" smtClean="0"/>
              <a:t>.</a:t>
            </a:r>
          </a:p>
          <a:p>
            <a:endParaRPr lang="fr-CA" dirty="0" smtClean="0"/>
          </a:p>
          <a:p>
            <a:endParaRPr lang="fr-CA" dirty="0" smtClean="0"/>
          </a:p>
          <a:p>
            <a:endParaRPr lang="fr-CA" dirty="0" smtClean="0"/>
          </a:p>
          <a:p>
            <a:endParaRPr lang="fr-CA" dirty="0" smtClean="0"/>
          </a:p>
          <a:p>
            <a:r>
              <a:rPr lang="fr-CA" dirty="0" smtClean="0"/>
              <a:t>HEC</a:t>
            </a:r>
            <a:endParaRPr lang="fr-CA" dirty="0"/>
          </a:p>
        </p:txBody>
      </p:sp>
      <p:sp>
        <p:nvSpPr>
          <p:cNvPr id="4" name="Slide Number Placeholder 3"/>
          <p:cNvSpPr>
            <a:spLocks noGrp="1"/>
          </p:cNvSpPr>
          <p:nvPr>
            <p:ph type="sldNum" sz="quarter" idx="10"/>
          </p:nvPr>
        </p:nvSpPr>
        <p:spPr/>
        <p:txBody>
          <a:bodyPr/>
          <a:lstStyle/>
          <a:p>
            <a:pPr>
              <a:defRPr/>
            </a:pPr>
            <a:fld id="{97F4C645-FD76-4561-B8CA-FD521C9F9C80}" type="slidenum">
              <a:rPr lang="fr-CA" smtClean="0"/>
              <a:pPr>
                <a:defRPr/>
              </a:pPr>
              <a:t>18</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1814512" cy="1360487"/>
          </a:xfrm>
        </p:spPr>
      </p:sp>
      <p:sp>
        <p:nvSpPr>
          <p:cNvPr id="3" name="Espace réservé des commentaires 2"/>
          <p:cNvSpPr>
            <a:spLocks noGrp="1"/>
          </p:cNvSpPr>
          <p:nvPr>
            <p:ph type="body" idx="1"/>
          </p:nvPr>
        </p:nvSpPr>
        <p:spPr>
          <a:xfrm>
            <a:off x="685800" y="2103437"/>
            <a:ext cx="5486400" cy="6299201"/>
          </a:xfrm>
        </p:spPr>
        <p:txBody>
          <a:bodyPr>
            <a:normAutofit fontScale="85000" lnSpcReduction="20000"/>
          </a:bodyPr>
          <a:lstStyle/>
          <a:p>
            <a:r>
              <a:rPr lang="en-CA" dirty="0">
                <a:hlinkClick r:id="rId3"/>
              </a:rPr>
              <a:t>http://memeburn.com/2015/07/lies-damn-lies-metrics-the-death-of-digital-media/?utm_source=feedburner&amp;utm_medium=email&amp;utm_campaign=Feed%3A+memeburncom+%28memeburn%</a:t>
            </a:r>
            <a:r>
              <a:rPr lang="en-CA" dirty="0" smtClean="0">
                <a:hlinkClick r:id="rId3"/>
              </a:rPr>
              <a:t>29</a:t>
            </a:r>
            <a:endParaRPr lang="en-CA" dirty="0" smtClean="0"/>
          </a:p>
          <a:p>
            <a:endParaRPr lang="en-CA" dirty="0"/>
          </a:p>
          <a:p>
            <a:r>
              <a:rPr lang="en-CA" dirty="0"/>
              <a:t>Lies, damn lies &amp; metrics — the death of digital </a:t>
            </a:r>
            <a:r>
              <a:rPr lang="en-CA" dirty="0" err="1"/>
              <a:t>mediaBy</a:t>
            </a:r>
            <a:r>
              <a:rPr lang="en-CA" dirty="0"/>
              <a:t> </a:t>
            </a:r>
            <a:r>
              <a:rPr lang="en-CA" dirty="0" err="1"/>
              <a:t>Nevo</a:t>
            </a:r>
            <a:r>
              <a:rPr lang="en-CA" dirty="0"/>
              <a:t> </a:t>
            </a:r>
            <a:r>
              <a:rPr lang="en-CA" dirty="0" err="1"/>
              <a:t>Hadas</a:t>
            </a:r>
            <a:r>
              <a:rPr lang="en-CA" dirty="0"/>
              <a:t> on 21 July, 2015</a:t>
            </a:r>
          </a:p>
          <a:p>
            <a:r>
              <a:rPr lang="en-CA" dirty="0"/>
              <a:t>Metrics are the most believable of lies. They come pre-packaged with cause and effect, giving us the comfort of feeling our actions have led to an outcome. They are an easy pointer to success, and often become the focal point of a campaign, versus actual success.</a:t>
            </a:r>
          </a:p>
          <a:p>
            <a:endParaRPr lang="en-CA" dirty="0"/>
          </a:p>
          <a:p>
            <a:r>
              <a:rPr lang="en-CA" dirty="0"/>
              <a:t>The ease of creating metrics has pretty much created an industry built on loose association and correlation, hardly ever causation. One of the great deceptions of the digital marketing era is measurability. This would indicate that there is some source of truth being conveyed by the metrics, which in fact there hardly ever really is, especially as the key metrics are delivered by the same guys who sell you the advertising that drove the metrics.</a:t>
            </a:r>
          </a:p>
          <a:p>
            <a:endParaRPr lang="en-CA" dirty="0"/>
          </a:p>
          <a:p>
            <a:r>
              <a:rPr lang="en-CA" dirty="0"/>
              <a:t>The industry has evolved its metrics so many times in 20 years that its astounding we believe them. In the beginning there was hits (don’t worry if you don’t know what they are), then “time on site”, then there were </a:t>
            </a:r>
            <a:r>
              <a:rPr lang="en-CA" dirty="0" err="1"/>
              <a:t>pageviews</a:t>
            </a:r>
            <a:r>
              <a:rPr lang="en-CA" dirty="0"/>
              <a:t>, then we stripped out bot traffic to provide real page views, then browsers, then unique browsers etc. etc. etc. Each time our panacea disrupted by something even more panacea-like.</a:t>
            </a:r>
          </a:p>
          <a:p>
            <a:endParaRPr lang="en-CA" dirty="0"/>
          </a:p>
          <a:p>
            <a:r>
              <a:rPr lang="en-CA" dirty="0"/>
              <a:t>Metrics for metric’s sake, e.g. “Facebook Likes” OR </a:t>
            </a:r>
            <a:r>
              <a:rPr lang="en-CA" dirty="0" err="1"/>
              <a:t>Pageviews</a:t>
            </a:r>
            <a:r>
              <a:rPr lang="en-CA" dirty="0"/>
              <a:t> OR Time on page are dangerous. Many digital agencies chase the metric without focusing on an actual outcome, somehow believing that more “Likes” will drive more of something else, most often that something else still isn’t the outcome you want (like a sale). I have heard many digital agency folk speak of the benefit of a </a:t>
            </a:r>
            <a:r>
              <a:rPr lang="en-CA" dirty="0" err="1"/>
              <a:t>facebook</a:t>
            </a:r>
            <a:r>
              <a:rPr lang="en-CA" dirty="0"/>
              <a:t> “community” but not know what </a:t>
            </a:r>
            <a:r>
              <a:rPr lang="en-CA" dirty="0" err="1"/>
              <a:t>edgerank</a:t>
            </a:r>
            <a:r>
              <a:rPr lang="en-CA" dirty="0"/>
              <a:t> is.</a:t>
            </a:r>
          </a:p>
          <a:p>
            <a:endParaRPr lang="en-CA" dirty="0"/>
          </a:p>
          <a:p>
            <a:r>
              <a:rPr lang="en-CA" dirty="0"/>
              <a:t>Last click attribution bias is also significant, as it leads you to make some terrifying assumptions about the effectiveness of your marketing mix.</a:t>
            </a:r>
          </a:p>
          <a:p>
            <a:endParaRPr lang="en-CA" dirty="0"/>
          </a:p>
          <a:p>
            <a:r>
              <a:rPr lang="en-CA" dirty="0"/>
              <a:t>Even with much better technology then we have ever had, it is hard to disprove that old saying “Half of my advertising is working, I just don’t know which half”, especially as you mix a number of mediums together.</a:t>
            </a:r>
          </a:p>
          <a:p>
            <a:endParaRPr lang="en-CA" dirty="0"/>
          </a:p>
          <a:p>
            <a:r>
              <a:rPr lang="en-CA" dirty="0"/>
              <a:t>Yet digital agencies still bring out numbers that point to </a:t>
            </a:r>
            <a:r>
              <a:rPr lang="en-CA" dirty="0" err="1"/>
              <a:t>clickthroughs</a:t>
            </a:r>
            <a:r>
              <a:rPr lang="en-CA" dirty="0"/>
              <a:t> and then make a variety of assumptions and recommendations, without lead scoring or any other analysis to back up their data. I compare it to throwing bones, only with excel instead of knuckles.</a:t>
            </a:r>
          </a:p>
          <a:p>
            <a:endParaRPr lang="en-CA" dirty="0"/>
          </a:p>
          <a:p>
            <a:r>
              <a:rPr lang="en-CA" dirty="0"/>
              <a:t>My pet hate is agencies that optimise for the number of clicks and not for the number of conversions. Once clients wake up (and they are), the break between digital media buyer and digital agency will rapidly disappear. The rapid march of technology and audience buying (my inner cynic arises) means that buying media has been so dumbed down that there really is no mystery left in it. And when there is no mystery … there is no margin.</a:t>
            </a:r>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805045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1814512" cy="1360487"/>
          </a:xfrm>
        </p:spPr>
      </p:sp>
      <p:sp>
        <p:nvSpPr>
          <p:cNvPr id="3" name="Espace réservé des commentaires 2"/>
          <p:cNvSpPr>
            <a:spLocks noGrp="1"/>
          </p:cNvSpPr>
          <p:nvPr>
            <p:ph type="body" idx="1"/>
          </p:nvPr>
        </p:nvSpPr>
        <p:spPr>
          <a:xfrm>
            <a:off x="685800" y="2103437"/>
            <a:ext cx="5486400" cy="6299201"/>
          </a:xfrm>
        </p:spPr>
        <p:txBody>
          <a:bodyPr>
            <a:normAutofit fontScale="77500" lnSpcReduction="20000"/>
          </a:bodyPr>
          <a:lstStyle/>
          <a:p>
            <a:r>
              <a:rPr lang="en-CA" dirty="0">
                <a:hlinkClick r:id="rId3"/>
              </a:rPr>
              <a:t>http://memeburn.com/2015/07/the-hashtag-is-dead/?utm_source=feedburner&amp;utm_medium=email&amp;utm_campaign=Feed%3A+memeburncom+%28memeburn%</a:t>
            </a:r>
            <a:r>
              <a:rPr lang="en-CA" dirty="0" smtClean="0">
                <a:hlinkClick r:id="rId3"/>
              </a:rPr>
              <a:t>29</a:t>
            </a:r>
            <a:endParaRPr lang="en-CA" dirty="0" smtClean="0"/>
          </a:p>
          <a:p>
            <a:endParaRPr lang="en-CA" dirty="0"/>
          </a:p>
          <a:p>
            <a:r>
              <a:rPr lang="en-CA" dirty="0"/>
              <a:t>The </a:t>
            </a:r>
            <a:r>
              <a:rPr lang="en-CA" dirty="0" err="1"/>
              <a:t>hashtag</a:t>
            </a:r>
            <a:r>
              <a:rPr lang="en-CA" dirty="0"/>
              <a:t> is </a:t>
            </a:r>
            <a:r>
              <a:rPr lang="en-CA" dirty="0" err="1"/>
              <a:t>deadBy</a:t>
            </a:r>
            <a:r>
              <a:rPr lang="en-CA" dirty="0"/>
              <a:t> Wendy </a:t>
            </a:r>
            <a:r>
              <a:rPr lang="en-CA" dirty="0" err="1"/>
              <a:t>Tayler</a:t>
            </a:r>
            <a:r>
              <a:rPr lang="en-CA" dirty="0"/>
              <a:t> on 22 July, 2015</a:t>
            </a:r>
          </a:p>
          <a:p>
            <a:r>
              <a:rPr lang="en-CA" dirty="0"/>
              <a:t>Remember when the internet first became a place for businesses to explore? All the excitement of a new space to operate coupled with all the novel questions. “Do we need a website? How about a Facebook page, a Twitter account, an </a:t>
            </a:r>
            <a:r>
              <a:rPr lang="en-CA" dirty="0" err="1"/>
              <a:t>Instagram</a:t>
            </a:r>
            <a:r>
              <a:rPr lang="en-CA" dirty="0"/>
              <a:t>, and a blog?” And all agencies would scream in unison, “Definitely!” Then as time went on, the cringe worthy question became, “Can you make us go viral?” The latest question that keeps cropping up scares me almost as much…</a:t>
            </a:r>
          </a:p>
          <a:p>
            <a:endParaRPr lang="en-CA" dirty="0"/>
          </a:p>
          <a:p>
            <a:r>
              <a:rPr lang="en-CA" dirty="0"/>
              <a:t>“What </a:t>
            </a:r>
            <a:r>
              <a:rPr lang="en-CA" dirty="0" err="1"/>
              <a:t>hashtag</a:t>
            </a:r>
            <a:r>
              <a:rPr lang="en-CA" dirty="0"/>
              <a:t> will we use?”</a:t>
            </a:r>
          </a:p>
          <a:p>
            <a:endParaRPr lang="en-CA" dirty="0"/>
          </a:p>
          <a:p>
            <a:r>
              <a:rPr lang="en-CA" dirty="0"/>
              <a:t>The mighty </a:t>
            </a:r>
            <a:r>
              <a:rPr lang="en-CA" dirty="0" err="1"/>
              <a:t>hashtag</a:t>
            </a:r>
            <a:r>
              <a:rPr lang="en-CA" dirty="0"/>
              <a:t>. A genius concept for compiling and monitoring specific topics on social, suggested by Chris Messina in 2007 as a tool for grouping content. But have we truly considered the purpose of this feature in 2015? With all the advanced tracking capabilities and tools these days, is the </a:t>
            </a:r>
            <a:r>
              <a:rPr lang="en-CA" dirty="0" err="1"/>
              <a:t>hashtag</a:t>
            </a:r>
            <a:r>
              <a:rPr lang="en-CA" dirty="0"/>
              <a:t> as important as it once was?</a:t>
            </a:r>
          </a:p>
          <a:p>
            <a:endParaRPr lang="en-CA" dirty="0"/>
          </a:p>
          <a:p>
            <a:r>
              <a:rPr lang="en-CA" dirty="0"/>
              <a:t>Considering that our attention spans are getting shorter with the increase with online noise – is it smart to create two different links in a message? If we want consumers to click on something, surely the call to action link is more vital than the </a:t>
            </a:r>
            <a:r>
              <a:rPr lang="en-CA" dirty="0" err="1"/>
              <a:t>hashtag</a:t>
            </a:r>
            <a:r>
              <a:rPr lang="en-CA" dirty="0"/>
              <a:t> to read a stream of tweets or posts?</a:t>
            </a:r>
          </a:p>
          <a:p>
            <a:endParaRPr lang="en-CA" dirty="0"/>
          </a:p>
          <a:p>
            <a:r>
              <a:rPr lang="en-CA" dirty="0"/>
              <a:t>When was the last time you clicked on a </a:t>
            </a:r>
            <a:r>
              <a:rPr lang="en-CA" dirty="0" err="1"/>
              <a:t>hashtag</a:t>
            </a:r>
            <a:r>
              <a:rPr lang="en-CA" dirty="0"/>
              <a:t> on Twitter to see who else was using it? I can’t remember the last time I did. If something interests me enough, I’d prefer a link to further information. In fact, even on our personal capacities, has the </a:t>
            </a:r>
            <a:r>
              <a:rPr lang="en-CA" dirty="0" err="1"/>
              <a:t>hashtag</a:t>
            </a:r>
            <a:r>
              <a:rPr lang="en-CA" dirty="0"/>
              <a:t> not lost its real purpose and simply become a noisy addition to a list of random words to accompany #</a:t>
            </a:r>
            <a:r>
              <a:rPr lang="en-CA" dirty="0" err="1"/>
              <a:t>selfies</a:t>
            </a:r>
            <a:r>
              <a:rPr lang="en-CA" dirty="0"/>
              <a:t>?</a:t>
            </a:r>
          </a:p>
          <a:p>
            <a:endParaRPr lang="en-CA" dirty="0"/>
          </a:p>
          <a:p>
            <a:r>
              <a:rPr lang="en-CA" dirty="0"/>
              <a:t>I’m certainly not saying there is no place on the internet for the beloved pound key. But it needs to have context that counts. An example of contextual relevance is the #</a:t>
            </a:r>
            <a:r>
              <a:rPr lang="en-CA" dirty="0" err="1"/>
              <a:t>RhodesMustFall</a:t>
            </a:r>
            <a:r>
              <a:rPr lang="en-CA" dirty="0"/>
              <a:t> trend.</a:t>
            </a:r>
          </a:p>
          <a:p>
            <a:endParaRPr lang="en-CA" dirty="0"/>
          </a:p>
          <a:p>
            <a:r>
              <a:rPr lang="en-CA" dirty="0"/>
              <a:t>When a tweet or movement needs a wider context, the </a:t>
            </a:r>
            <a:r>
              <a:rPr lang="en-CA" dirty="0" err="1"/>
              <a:t>hashtag</a:t>
            </a:r>
            <a:r>
              <a:rPr lang="en-CA" dirty="0"/>
              <a:t> is most certainly a valid option to include. And on occasion, a </a:t>
            </a:r>
            <a:r>
              <a:rPr lang="en-CA" dirty="0" err="1"/>
              <a:t>hashtag</a:t>
            </a:r>
            <a:r>
              <a:rPr lang="en-CA" dirty="0"/>
              <a:t> can even become a brand in itself – like #</a:t>
            </a:r>
            <a:r>
              <a:rPr lang="en-CA" dirty="0" err="1"/>
              <a:t>RunJozi</a:t>
            </a:r>
            <a:r>
              <a:rPr lang="en-CA" dirty="0"/>
              <a:t>. The tricky part of this approach is that every business wants their </a:t>
            </a:r>
            <a:r>
              <a:rPr lang="en-CA" dirty="0" err="1"/>
              <a:t>hashtag</a:t>
            </a:r>
            <a:r>
              <a:rPr lang="en-CA" dirty="0"/>
              <a:t> to become a brand, have a voice, stand on its own two feet and evolve into a self-sustaining element that will carry the story. Businesses expect a lot of time and effort to be put into the almighty campaign </a:t>
            </a:r>
            <a:r>
              <a:rPr lang="en-CA" dirty="0" err="1"/>
              <a:t>hashtag</a:t>
            </a:r>
            <a:r>
              <a:rPr lang="en-CA" dirty="0"/>
              <a:t> – something that will never see the light of day again. It’s our job to educate clients about the importance of content, context, and the call to action that should be the focus of social sharing – not the </a:t>
            </a:r>
            <a:r>
              <a:rPr lang="en-CA" dirty="0" err="1"/>
              <a:t>hashtag</a:t>
            </a:r>
            <a:r>
              <a:rPr lang="en-CA" dirty="0"/>
              <a:t>.</a:t>
            </a:r>
          </a:p>
          <a:p>
            <a:endParaRPr lang="en-CA" dirty="0"/>
          </a:p>
          <a:p>
            <a:r>
              <a:rPr lang="en-CA" dirty="0"/>
              <a:t>The more </a:t>
            </a:r>
            <a:r>
              <a:rPr lang="en-CA" dirty="0" err="1"/>
              <a:t>hashtags</a:t>
            </a:r>
            <a:r>
              <a:rPr lang="en-CA" dirty="0"/>
              <a:t> I see, the more noise I hear with no real strategic purpose. We know that although the Twitter character limit is 140, the most well received ones are less than 100 – we crave simplicity. The shorter the better – our brains don’t need a sea of information washing over them in an age where “we’re creating as much content every two days to equate everything created from the beginning of time until 2007” according to Google’s Eric Schmidt.</a:t>
            </a:r>
          </a:p>
          <a:p>
            <a:endParaRPr lang="en-CA" dirty="0"/>
          </a:p>
          <a:p>
            <a:r>
              <a:rPr lang="en-CA" dirty="0"/>
              <a:t>So there’s some #</a:t>
            </a:r>
            <a:r>
              <a:rPr lang="en-CA" dirty="0" err="1"/>
              <a:t>FoodForThought</a:t>
            </a:r>
            <a:r>
              <a:rPr lang="en-CA" dirty="0"/>
              <a:t>.</a:t>
            </a:r>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80504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0"/>
            <a:ext cx="1795463" cy="1346200"/>
          </a:xfrm>
        </p:spPr>
      </p:sp>
      <p:sp>
        <p:nvSpPr>
          <p:cNvPr id="3" name="Notes Placeholder 2"/>
          <p:cNvSpPr>
            <a:spLocks noGrp="1"/>
          </p:cNvSpPr>
          <p:nvPr>
            <p:ph type="body" idx="1"/>
          </p:nvPr>
        </p:nvSpPr>
        <p:spPr>
          <a:xfrm>
            <a:off x="0" y="1341437"/>
            <a:ext cx="6856413" cy="7742238"/>
          </a:xfrm>
        </p:spPr>
        <p:txBody>
          <a:bodyPr>
            <a:noAutofit/>
          </a:bodyPr>
          <a:lstStyle/>
          <a:p>
            <a:r>
              <a:rPr lang="en-US" sz="1000" dirty="0">
                <a:hlinkClick r:id="rId3"/>
              </a:rPr>
              <a:t>http://www.wired.com/2014/04/this-is-the-end-of-facebook-as-we-know-it/?mbid=</a:t>
            </a:r>
            <a:r>
              <a:rPr lang="en-US" sz="1000" dirty="0" smtClean="0">
                <a:hlinkClick r:id="rId3"/>
              </a:rPr>
              <a:t>nl_wired_04152014</a:t>
            </a:r>
            <a:endParaRPr lang="en-US" sz="1000" dirty="0" smtClean="0"/>
          </a:p>
          <a:p>
            <a:r>
              <a:rPr lang="en-US" sz="1000" dirty="0" smtClean="0"/>
              <a:t>FB, </a:t>
            </a:r>
            <a:r>
              <a:rPr lang="en-US" sz="1000" dirty="0"/>
              <a:t>the company that makes billions from connecting people to each other, is about to make it harder to have a conversation. In the coming weeks, </a:t>
            </a:r>
            <a:r>
              <a:rPr lang="en-US" sz="1000" dirty="0" smtClean="0"/>
              <a:t>FB’s </a:t>
            </a:r>
            <a:r>
              <a:rPr lang="en-US" sz="1000" dirty="0"/>
              <a:t>mobile app will be losing its chat feature, a move that will no doubt annoy many regular users. But the gutting likely won’t end there. According to many </a:t>
            </a:r>
            <a:r>
              <a:rPr lang="en-US" sz="1000" dirty="0" smtClean="0"/>
              <a:t>FB watchers</a:t>
            </a:r>
            <a:r>
              <a:rPr lang="en-US" sz="1000" dirty="0"/>
              <a:t>, the </a:t>
            </a:r>
            <a:r>
              <a:rPr lang="en-US" sz="1000" b="1" dirty="0"/>
              <a:t>end of chat is just the first cut in what could eventually lead to the end of </a:t>
            </a:r>
            <a:r>
              <a:rPr lang="en-US" sz="1000" b="1" dirty="0" smtClean="0"/>
              <a:t>FB as </a:t>
            </a:r>
            <a:r>
              <a:rPr lang="en-US" sz="1000" b="1" dirty="0"/>
              <a:t>a single, unified app altogether</a:t>
            </a:r>
            <a:r>
              <a:rPr lang="en-US" sz="1000" dirty="0"/>
              <a:t>.</a:t>
            </a:r>
            <a:endParaRPr lang="en-US" sz="1000" b="1" dirty="0"/>
          </a:p>
          <a:p>
            <a:r>
              <a:rPr lang="en-US" sz="1000" b="1" dirty="0">
                <a:solidFill>
                  <a:srgbClr val="FF0000"/>
                </a:solidFill>
              </a:rPr>
              <a:t>The move is a crystal clear indication that </a:t>
            </a:r>
            <a:r>
              <a:rPr lang="en-US" sz="1000" b="1" dirty="0" smtClean="0">
                <a:solidFill>
                  <a:srgbClr val="FF0000"/>
                </a:solidFill>
              </a:rPr>
              <a:t>FB is </a:t>
            </a:r>
            <a:r>
              <a:rPr lang="en-US" sz="1000" b="1" dirty="0">
                <a:solidFill>
                  <a:srgbClr val="FF0000"/>
                </a:solidFill>
              </a:rPr>
              <a:t>truly serious about splitting its service out into a constellation of mobile </a:t>
            </a:r>
            <a:r>
              <a:rPr lang="en-US" sz="1000" b="1" dirty="0" smtClean="0">
                <a:solidFill>
                  <a:srgbClr val="FF0000"/>
                </a:solidFill>
              </a:rPr>
              <a:t>apps   FB </a:t>
            </a:r>
            <a:r>
              <a:rPr lang="en-US" sz="1000" dirty="0" smtClean="0"/>
              <a:t>notified </a:t>
            </a:r>
            <a:r>
              <a:rPr lang="en-US" sz="1000" dirty="0"/>
              <a:t>users and confirmed to the press yesterday that instant messaging functionality will be disappearing from its </a:t>
            </a:r>
            <a:r>
              <a:rPr lang="en-US" sz="1000" dirty="0" err="1"/>
              <a:t>iOS</a:t>
            </a:r>
            <a:r>
              <a:rPr lang="en-US" sz="1000" dirty="0"/>
              <a:t> and Android apps in the coming weeks. If users want to keep chatting, they’ll have to download Facebook’s separate Messenger app. It’s one thing to roll out specialized apps like Messenger, Paper, and Camera as optional alternatives for using Facebook, but quite another to force the issue and risk a real sacrifice in user engagement. Some people will upgrade to the Messenger app right away; many others will not. The net result, at least in the short-term, will be fewer people to chat with. Why would </a:t>
            </a:r>
            <a:r>
              <a:rPr lang="en-US" sz="1000" dirty="0" smtClean="0"/>
              <a:t>FB make </a:t>
            </a:r>
            <a:r>
              <a:rPr lang="en-US" sz="1000" dirty="0"/>
              <a:t>that kind of sacrifice?</a:t>
            </a:r>
          </a:p>
          <a:p>
            <a:r>
              <a:rPr lang="en-US" sz="1000" dirty="0"/>
              <a:t>The resounding consensus among the </a:t>
            </a:r>
            <a:r>
              <a:rPr lang="en-US" sz="1000" dirty="0" smtClean="0"/>
              <a:t>FB experts </a:t>
            </a:r>
            <a:r>
              <a:rPr lang="en-US" sz="1000" dirty="0"/>
              <a:t>I talked to is that the company is finally making the jump to thinking and acting like an app maker, a software company the keeps functionality narrow and targeted. While users may grow attached to services that work the way they’re used to, like the full-featured </a:t>
            </a:r>
            <a:r>
              <a:rPr lang="en-US" sz="1000" dirty="0" smtClean="0"/>
              <a:t>FB app</a:t>
            </a:r>
            <a:r>
              <a:rPr lang="en-US" sz="1000" dirty="0"/>
              <a:t>, the growing Silicon Valley consensus is that people really want a more bite-sized future.</a:t>
            </a:r>
          </a:p>
          <a:p>
            <a:r>
              <a:rPr lang="en-US" sz="1000" dirty="0"/>
              <a:t>“In mobile we see simple, clear, </a:t>
            </a:r>
            <a:r>
              <a:rPr lang="en-US" sz="1000" dirty="0" err="1"/>
              <a:t>snackable</a:t>
            </a:r>
            <a:r>
              <a:rPr lang="en-US" sz="1000" dirty="0"/>
              <a:t> experiences winning,</a:t>
            </a:r>
            <a:r>
              <a:rPr lang="en-US" sz="1000" dirty="0" smtClean="0"/>
              <a:t>”. </a:t>
            </a:r>
            <a:r>
              <a:rPr lang="en-US" sz="1000" dirty="0"/>
              <a:t>“When you introduce complexity, it can dilute the overall experience.”</a:t>
            </a:r>
          </a:p>
          <a:p>
            <a:r>
              <a:rPr lang="en-US" sz="1000" b="1" dirty="0" smtClean="0"/>
              <a:t>FB: </a:t>
            </a:r>
            <a:r>
              <a:rPr lang="en-US" sz="1000" b="1" dirty="0"/>
              <a:t>A 2</a:t>
            </a:r>
            <a:r>
              <a:rPr lang="en-US" sz="1000" b="1" dirty="0" smtClean="0"/>
              <a:t>nd</a:t>
            </a:r>
            <a:r>
              <a:rPr lang="en-US" sz="1000" b="1" dirty="0"/>
              <a:t>-Class </a:t>
            </a:r>
            <a:r>
              <a:rPr lang="en-US" sz="1000" b="1" dirty="0" smtClean="0"/>
              <a:t>Experience</a:t>
            </a:r>
            <a:r>
              <a:rPr lang="en-US" sz="1000" dirty="0"/>
              <a:t> </a:t>
            </a:r>
            <a:r>
              <a:rPr lang="en-US" sz="1000" dirty="0" smtClean="0"/>
              <a:t>  FB itself </a:t>
            </a:r>
            <a:r>
              <a:rPr lang="en-US" sz="1000" dirty="0"/>
              <a:t>has said its flagship app dilutes the messaging experience, which is why, </a:t>
            </a:r>
            <a:r>
              <a:rPr lang="en-US" sz="1000" dirty="0">
                <a:hlinkClick r:id="rId4"/>
              </a:rPr>
              <a:t>according to the company, users reply to messages 20 percent more in the Messenger app than in the main Facebook App. Facebook CEO Mark Zuckerberg himself has complained that chat inside the Facebook app is a “</a:t>
            </a:r>
            <a:r>
              <a:rPr lang="en-US" sz="1000" dirty="0">
                <a:hlinkClick r:id="rId5"/>
              </a:rPr>
              <a:t>second-class thing.”</a:t>
            </a:r>
          </a:p>
          <a:p>
            <a:r>
              <a:rPr lang="en-US" sz="1000" dirty="0"/>
              <a:t>In a way, everything inside the </a:t>
            </a:r>
            <a:r>
              <a:rPr lang="en-US" sz="1000" dirty="0" smtClean="0"/>
              <a:t>FB app </a:t>
            </a:r>
            <a:r>
              <a:rPr lang="en-US" sz="1000" dirty="0"/>
              <a:t>is a second-class thing. That’s why the company has been steadily breaking out big chunks of functionality into separate apps over the past two years.</a:t>
            </a:r>
          </a:p>
          <a:p>
            <a:r>
              <a:rPr lang="en-US" sz="1000" dirty="0"/>
              <a:t>“The </a:t>
            </a:r>
            <a:r>
              <a:rPr lang="en-US" sz="1000" dirty="0" smtClean="0"/>
              <a:t>FB experience </a:t>
            </a:r>
            <a:r>
              <a:rPr lang="en-US" sz="1000" dirty="0"/>
              <a:t>is </a:t>
            </a:r>
            <a:r>
              <a:rPr lang="en-US" sz="1000" dirty="0" smtClean="0"/>
              <a:t>3 experiences </a:t>
            </a:r>
            <a:r>
              <a:rPr lang="en-US" sz="1000" dirty="0"/>
              <a:t>in one,</a:t>
            </a:r>
            <a:r>
              <a:rPr lang="en-US" sz="1000" dirty="0" smtClean="0"/>
              <a:t>”. </a:t>
            </a:r>
            <a:r>
              <a:rPr lang="en-US" sz="1000" dirty="0"/>
              <a:t>“One is photo sharing; the wall, which is news; and the 3</a:t>
            </a:r>
            <a:r>
              <a:rPr lang="en-US" sz="1000" dirty="0" smtClean="0"/>
              <a:t>rd </a:t>
            </a:r>
            <a:r>
              <a:rPr lang="en-US" sz="1000" dirty="0"/>
              <a:t>is </a:t>
            </a:r>
            <a:r>
              <a:rPr lang="en-US" sz="1000" dirty="0" smtClean="0"/>
              <a:t>CMN. </a:t>
            </a:r>
            <a:r>
              <a:rPr lang="en-US" sz="1000" dirty="0"/>
              <a:t>And they’ve </a:t>
            </a:r>
            <a:r>
              <a:rPr lang="en-US" sz="1000" b="1" dirty="0"/>
              <a:t>broken that up into </a:t>
            </a:r>
            <a:r>
              <a:rPr lang="en-US" sz="1000" b="1" dirty="0" smtClean="0"/>
              <a:t>3 applications</a:t>
            </a:r>
            <a:r>
              <a:rPr lang="en-US" sz="1000" b="1" dirty="0"/>
              <a:t>.”</a:t>
            </a:r>
          </a:p>
          <a:p>
            <a:r>
              <a:rPr lang="en-US" sz="1000" b="1" dirty="0"/>
              <a:t>For photo sharing, </a:t>
            </a:r>
            <a:r>
              <a:rPr lang="en-US" sz="1000" b="1" dirty="0" smtClean="0"/>
              <a:t>FB has </a:t>
            </a:r>
            <a:r>
              <a:rPr lang="en-US" sz="1000" b="1" dirty="0"/>
              <a:t>both </a:t>
            </a:r>
            <a:r>
              <a:rPr lang="en-US" sz="1000" b="1" dirty="0" err="1"/>
              <a:t>Instagram</a:t>
            </a:r>
            <a:r>
              <a:rPr lang="en-US" sz="1000" b="1" dirty="0"/>
              <a:t> and the Facebook Photos app. For news, it has Paper. And for communication, it has Messenger.</a:t>
            </a:r>
          </a:p>
          <a:p>
            <a:r>
              <a:rPr lang="en-US" sz="1000" b="1" dirty="0"/>
              <a:t>Building the Escape </a:t>
            </a:r>
            <a:r>
              <a:rPr lang="en-US" sz="1000" b="1" dirty="0" smtClean="0"/>
              <a:t>Pod</a:t>
            </a:r>
            <a:r>
              <a:rPr lang="en-US" sz="1000" dirty="0"/>
              <a:t> </a:t>
            </a:r>
            <a:r>
              <a:rPr lang="en-US" sz="1000" dirty="0" smtClean="0"/>
              <a:t>  It’s </a:t>
            </a:r>
            <a:r>
              <a:rPr lang="en-US" sz="1000" dirty="0"/>
              <a:t>enough to make one wonder what functionality will be left in the core Facebook app in a few years, once the company has unbundled everything. In mature markets like the U.S., </a:t>
            </a:r>
            <a:r>
              <a:rPr lang="en-US" sz="1000" dirty="0" smtClean="0"/>
              <a:t>FB’s </a:t>
            </a:r>
            <a:r>
              <a:rPr lang="en-US" sz="1000" dirty="0"/>
              <a:t>user base has essentially stopped growing. Meanwhile, as users move from desktop </a:t>
            </a:r>
            <a:r>
              <a:rPr lang="en-US" sz="1000" dirty="0" smtClean="0"/>
              <a:t>FB to </a:t>
            </a:r>
            <a:r>
              <a:rPr lang="en-US" sz="1000" dirty="0"/>
              <a:t>mobile </a:t>
            </a:r>
            <a:r>
              <a:rPr lang="en-US" sz="1000" dirty="0" smtClean="0"/>
              <a:t>FB , </a:t>
            </a:r>
            <a:r>
              <a:rPr lang="en-US" sz="1000" dirty="0"/>
              <a:t>they’re not necessarily using the product as much. Instead, they sometimes turn to competitors like </a:t>
            </a:r>
            <a:r>
              <a:rPr lang="en-US" sz="1000" dirty="0" err="1"/>
              <a:t>SnapChat</a:t>
            </a:r>
            <a:r>
              <a:rPr lang="en-US" sz="1000" dirty="0"/>
              <a:t> and one-time competitors like Facebook-owned </a:t>
            </a:r>
            <a:r>
              <a:rPr lang="en-US" sz="1000" dirty="0" err="1"/>
              <a:t>WhatsApp</a:t>
            </a:r>
            <a:r>
              <a:rPr lang="en-US" sz="1000" dirty="0"/>
              <a:t>.</a:t>
            </a:r>
          </a:p>
          <a:p>
            <a:r>
              <a:rPr lang="en-US" sz="1000" dirty="0"/>
              <a:t>“A skeptical view of the decisions is that this is </a:t>
            </a:r>
            <a:r>
              <a:rPr lang="en-US" sz="1000" dirty="0" smtClean="0"/>
              <a:t>FB is </a:t>
            </a:r>
            <a:r>
              <a:rPr lang="en-US" sz="1000" dirty="0"/>
              <a:t>trying to build an escape pod to a better place as the mother ship starts to stall out,” says Eric Eldon, co-founder of Inside </a:t>
            </a:r>
            <a:r>
              <a:rPr lang="en-US" sz="1000" dirty="0" smtClean="0"/>
              <a:t>FB, </a:t>
            </a:r>
            <a:r>
              <a:rPr lang="en-US" sz="1000" dirty="0"/>
              <a:t>former editor-in-chief of </a:t>
            </a:r>
            <a:r>
              <a:rPr lang="en-US" sz="1000" dirty="0" err="1"/>
              <a:t>TechCrunch</a:t>
            </a:r>
            <a:r>
              <a:rPr lang="en-US" sz="1000" dirty="0"/>
              <a:t>, and a longtime journalist. “A gentler one is that they’re just trying to solidify usage of a part of FB that has a lot of unrealized potential … . My guess is that they’re worried about long-term trends around the core </a:t>
            </a:r>
            <a:r>
              <a:rPr lang="en-US" sz="1000" dirty="0" smtClean="0"/>
              <a:t>FB experience </a:t>
            </a:r>
            <a:r>
              <a:rPr lang="en-US" sz="1000" dirty="0"/>
              <a:t>and see the popularity of rival messaging apps interfering with </a:t>
            </a:r>
            <a:r>
              <a:rPr lang="en-US" sz="1000" dirty="0" smtClean="0"/>
              <a:t>FB in </a:t>
            </a:r>
            <a:r>
              <a:rPr lang="en-US" sz="1000" dirty="0"/>
              <a:t>some sort of deadly way.”</a:t>
            </a:r>
          </a:p>
          <a:p>
            <a:r>
              <a:rPr lang="en-US" sz="1000" dirty="0"/>
              <a:t>Either way, the move is a crystal clear indication that </a:t>
            </a:r>
            <a:r>
              <a:rPr lang="en-US" sz="1000" dirty="0" smtClean="0"/>
              <a:t>FB is </a:t>
            </a:r>
            <a:r>
              <a:rPr lang="en-US" sz="1000" dirty="0"/>
              <a:t>truly serious about splitting its service out into a constellation of mobile apps. There’s no question </a:t>
            </a:r>
            <a:r>
              <a:rPr lang="en-US" sz="1000" dirty="0" smtClean="0"/>
              <a:t>FB’s </a:t>
            </a:r>
            <a:r>
              <a:rPr lang="en-US" sz="1000" dirty="0"/>
              <a:t>decision to end chat in its flagship app will be a huge near-term blow to activity levels on its chat network. The </a:t>
            </a:r>
            <a:r>
              <a:rPr lang="en-US" sz="1000" dirty="0" smtClean="0"/>
              <a:t>FB app </a:t>
            </a:r>
            <a:r>
              <a:rPr lang="en-US" sz="1000" dirty="0"/>
              <a:t>is widely installed, ranking among the most downloaded apps on both Apple and Google’s app stores. And every time anyone opened that app, they were logged in to Facebook chat — until now. </a:t>
            </a:r>
          </a:p>
          <a:p>
            <a:r>
              <a:rPr lang="en-US" sz="1000" dirty="0"/>
              <a:t>Of course, having bought </a:t>
            </a:r>
            <a:r>
              <a:rPr lang="en-US" sz="1000" dirty="0" err="1"/>
              <a:t>WhatsApp</a:t>
            </a:r>
            <a:r>
              <a:rPr lang="en-US" sz="1000" dirty="0"/>
              <a:t>, </a:t>
            </a:r>
            <a:r>
              <a:rPr lang="en-US" sz="1000" dirty="0" smtClean="0"/>
              <a:t>FB can </a:t>
            </a:r>
            <a:r>
              <a:rPr lang="en-US" sz="1000" dirty="0"/>
              <a:t>afford to take a short-term hit in chat. After all, it just acquired around 500 million messaging users. The time is now ripe for </a:t>
            </a:r>
            <a:r>
              <a:rPr lang="en-US" sz="1000" dirty="0" smtClean="0"/>
              <a:t>FB to </a:t>
            </a:r>
            <a:r>
              <a:rPr lang="en-US" sz="1000" dirty="0"/>
              <a:t>transition from being an omnibus social networking website to a factory that churns out compelling social apps, all united on the backend by the same social graph. By relinquishing all those chat users, at least for now, who won’t migrate from the </a:t>
            </a:r>
            <a:r>
              <a:rPr lang="en-US" sz="1000" dirty="0" smtClean="0"/>
              <a:t>FB app </a:t>
            </a:r>
            <a:r>
              <a:rPr lang="en-US" sz="1000" dirty="0"/>
              <a:t>to Messenger, the company is making clear it won’t let today’s priorities and profits hold back tomorrow’s innovation. If </a:t>
            </a:r>
            <a:r>
              <a:rPr lang="en-US" sz="1000" dirty="0" smtClean="0"/>
              <a:t>FB can </a:t>
            </a:r>
            <a:r>
              <a:rPr lang="en-US" sz="1000" dirty="0"/>
              <a:t>continue to make bold calls like this one, it will undermine the idea, commonly held in technology circles, that the dominant innovators in one computing era almost inevitable are blindsided by the next.</a:t>
            </a:r>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21</a:t>
            </a:fld>
            <a:endParaRPr lang="en-US"/>
          </a:p>
        </p:txBody>
      </p:sp>
    </p:spTree>
    <p:extLst>
      <p:ext uri="{BB962C8B-B14F-4D97-AF65-F5344CB8AC3E}">
        <p14:creationId xmlns:p14="http://schemas.microsoft.com/office/powerpoint/2010/main" val="2748849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latin typeface="+mn-lt"/>
                <a:ea typeface="ＭＳ Ｐゴシック" pitchFamily="-106" charset="-128"/>
                <a:cs typeface="ＭＳ Ｐゴシック" pitchFamily="-106" charset="-128"/>
                <a:hlinkClick r:id="rId3"/>
              </a:rPr>
              <a:t>http://www.economistgroup.com/leanback/channels/tbt-social-media-is-dead-josh-sinel/</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22</a:t>
            </a:fld>
            <a:endParaRPr lang="en-US"/>
          </a:p>
        </p:txBody>
      </p:sp>
    </p:spTree>
    <p:extLst>
      <p:ext uri="{BB962C8B-B14F-4D97-AF65-F5344CB8AC3E}">
        <p14:creationId xmlns:p14="http://schemas.microsoft.com/office/powerpoint/2010/main" val="278986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198438"/>
            <a:ext cx="1600200" cy="1200150"/>
          </a:xfrm>
        </p:spPr>
      </p:sp>
      <p:sp>
        <p:nvSpPr>
          <p:cNvPr id="3" name="Espace réservé des commentaires 2"/>
          <p:cNvSpPr>
            <a:spLocks noGrp="1"/>
          </p:cNvSpPr>
          <p:nvPr>
            <p:ph type="body" idx="1"/>
          </p:nvPr>
        </p:nvSpPr>
        <p:spPr>
          <a:xfrm>
            <a:off x="76199" y="1493837"/>
            <a:ext cx="6780213" cy="7589838"/>
          </a:xfrm>
        </p:spPr>
        <p:txBody>
          <a:bodyPr/>
          <a:lstStyle/>
          <a:p>
            <a:r>
              <a:rPr lang="en-US" dirty="0" smtClean="0"/>
              <a:t>Cliché de dire de </a:t>
            </a:r>
            <a:r>
              <a:rPr lang="en-US" dirty="0" err="1" smtClean="0"/>
              <a:t>nos</a:t>
            </a:r>
            <a:r>
              <a:rPr lang="en-US" dirty="0" smtClean="0"/>
              <a:t> </a:t>
            </a:r>
            <a:r>
              <a:rPr lang="en-US" dirty="0" err="1" smtClean="0"/>
              <a:t>jours</a:t>
            </a:r>
            <a:r>
              <a:rPr lang="en-US" dirty="0" smtClean="0"/>
              <a:t> </a:t>
            </a:r>
            <a:r>
              <a:rPr lang="en-US" dirty="0" err="1" smtClean="0"/>
              <a:t>que</a:t>
            </a:r>
            <a:r>
              <a:rPr lang="en-US" dirty="0" smtClean="0"/>
              <a:t> ns </a:t>
            </a:r>
            <a:r>
              <a:rPr lang="en-US" dirty="0" err="1" smtClean="0"/>
              <a:t>vivons</a:t>
            </a:r>
            <a:r>
              <a:rPr lang="en-US" dirty="0" smtClean="0"/>
              <a:t> </a:t>
            </a:r>
            <a:r>
              <a:rPr lang="en-US" dirty="0" err="1" smtClean="0"/>
              <a:t>une</a:t>
            </a:r>
            <a:r>
              <a:rPr lang="en-US" dirty="0" smtClean="0"/>
              <a:t> </a:t>
            </a:r>
            <a:r>
              <a:rPr lang="en-US" dirty="0" err="1" smtClean="0"/>
              <a:t>révolution</a:t>
            </a:r>
            <a:r>
              <a:rPr lang="en-US" dirty="0" smtClean="0"/>
              <a:t> techno…</a:t>
            </a:r>
          </a:p>
          <a:p>
            <a:r>
              <a:rPr lang="en-US" b="1" dirty="0" err="1" smtClean="0"/>
              <a:t>Ca</a:t>
            </a:r>
            <a:r>
              <a:rPr lang="en-US" b="1" dirty="0" smtClean="0"/>
              <a:t> fait </a:t>
            </a:r>
            <a:r>
              <a:rPr lang="en-US" b="1" dirty="0" err="1" smtClean="0"/>
              <a:t>près</a:t>
            </a:r>
            <a:r>
              <a:rPr lang="en-US" b="1" dirty="0" smtClean="0"/>
              <a:t> de 600 </a:t>
            </a:r>
            <a:r>
              <a:rPr lang="en-US" b="1" dirty="0" err="1" smtClean="0"/>
              <a:t>ans</a:t>
            </a:r>
            <a:r>
              <a:rPr lang="en-US" b="1" dirty="0" smtClean="0"/>
              <a:t> </a:t>
            </a:r>
            <a:r>
              <a:rPr lang="en-US" b="1" dirty="0" err="1" smtClean="0"/>
              <a:t>que</a:t>
            </a:r>
            <a:r>
              <a:rPr lang="en-US" b="1" dirty="0" smtClean="0"/>
              <a:t> ns </a:t>
            </a:r>
            <a:r>
              <a:rPr lang="en-US" b="1" dirty="0" err="1" smtClean="0"/>
              <a:t>vivons</a:t>
            </a:r>
            <a:r>
              <a:rPr lang="en-US" b="1" dirty="0" smtClean="0"/>
              <a:t> </a:t>
            </a:r>
            <a:r>
              <a:rPr lang="en-US" b="1" dirty="0" err="1" smtClean="0"/>
              <a:t>une</a:t>
            </a:r>
            <a:r>
              <a:rPr lang="en-US" b="1" dirty="0" smtClean="0"/>
              <a:t> </a:t>
            </a:r>
            <a:r>
              <a:rPr lang="en-US" b="1" dirty="0" err="1" smtClean="0"/>
              <a:t>révol</a:t>
            </a:r>
            <a:r>
              <a:rPr lang="en-US" b="1" dirty="0" smtClean="0"/>
              <a:t> techno</a:t>
            </a:r>
            <a:r>
              <a:rPr lang="en-US" dirty="0" smtClean="0"/>
              <a:t>…</a:t>
            </a:r>
            <a:r>
              <a:rPr lang="en-US" dirty="0" err="1" smtClean="0"/>
              <a:t>si</a:t>
            </a:r>
            <a:r>
              <a:rPr lang="en-US" dirty="0" smtClean="0"/>
              <a:t> </a:t>
            </a:r>
            <a:r>
              <a:rPr lang="en-US" dirty="0" err="1" smtClean="0"/>
              <a:t>l’on</a:t>
            </a:r>
            <a:r>
              <a:rPr lang="en-US" dirty="0" smtClean="0"/>
              <a:t> </a:t>
            </a:r>
            <a:r>
              <a:rPr lang="en-US" dirty="0" err="1" smtClean="0"/>
              <a:t>accepte</a:t>
            </a:r>
            <a:r>
              <a:rPr lang="en-US" dirty="0" smtClean="0"/>
              <a:t> de </a:t>
            </a:r>
            <a:r>
              <a:rPr lang="en-US" dirty="0" err="1" smtClean="0"/>
              <a:t>prendre</a:t>
            </a:r>
            <a:r>
              <a:rPr lang="en-US" dirty="0" smtClean="0"/>
              <a:t> pour </a:t>
            </a:r>
            <a:r>
              <a:rPr lang="en-US" dirty="0" err="1" smtClean="0"/>
              <a:t>pt</a:t>
            </a:r>
            <a:r>
              <a:rPr lang="en-US" dirty="0" smtClean="0"/>
              <a:t> de </a:t>
            </a:r>
            <a:r>
              <a:rPr lang="en-US" dirty="0" err="1" smtClean="0"/>
              <a:t>départ</a:t>
            </a:r>
            <a:r>
              <a:rPr lang="en-US" dirty="0" smtClean="0"/>
              <a:t> la </a:t>
            </a:r>
            <a:r>
              <a:rPr lang="en-US" dirty="0" err="1" smtClean="0"/>
              <a:t>presse</a:t>
            </a:r>
            <a:r>
              <a:rPr lang="en-US" dirty="0" smtClean="0"/>
              <a:t> </a:t>
            </a:r>
            <a:r>
              <a:rPr lang="en-US" dirty="0" err="1" smtClean="0"/>
              <a:t>rotative</a:t>
            </a:r>
            <a:r>
              <a:rPr lang="en-US" dirty="0" smtClean="0"/>
              <a:t> de </a:t>
            </a:r>
            <a:r>
              <a:rPr lang="en-US" dirty="0" err="1" smtClean="0"/>
              <a:t>Johanne</a:t>
            </a:r>
            <a:r>
              <a:rPr lang="en-US" dirty="0" smtClean="0"/>
              <a:t> Gutenberg…</a:t>
            </a:r>
            <a:r>
              <a:rPr lang="en-US" dirty="0" err="1" smtClean="0"/>
              <a:t>ou</a:t>
            </a:r>
            <a:r>
              <a:rPr lang="en-US" dirty="0" smtClean="0"/>
              <a:t> plus de 1k </a:t>
            </a:r>
            <a:r>
              <a:rPr lang="en-US" dirty="0" err="1" smtClean="0"/>
              <a:t>ans</a:t>
            </a:r>
            <a:r>
              <a:rPr lang="en-US" dirty="0" smtClean="0"/>
              <a:t> </a:t>
            </a:r>
            <a:r>
              <a:rPr lang="en-US" dirty="0" err="1" smtClean="0"/>
              <a:t>si</a:t>
            </a:r>
            <a:r>
              <a:rPr lang="en-US" dirty="0" smtClean="0"/>
              <a:t> </a:t>
            </a:r>
            <a:r>
              <a:rPr lang="en-US" dirty="0" err="1" smtClean="0"/>
              <a:t>vs</a:t>
            </a:r>
            <a:r>
              <a:rPr lang="en-US" dirty="0" smtClean="0"/>
              <a:t> </a:t>
            </a:r>
            <a:r>
              <a:rPr lang="en-US" dirty="0" err="1" smtClean="0"/>
              <a:t>etes</a:t>
            </a:r>
            <a:r>
              <a:rPr lang="en-US" dirty="0" smtClean="0"/>
              <a:t> de </a:t>
            </a:r>
            <a:r>
              <a:rPr lang="en-US" dirty="0" err="1" smtClean="0"/>
              <a:t>ceux</a:t>
            </a:r>
            <a:r>
              <a:rPr lang="en-US" dirty="0" smtClean="0"/>
              <a:t> qui </a:t>
            </a:r>
            <a:r>
              <a:rPr lang="en-US" dirty="0" err="1" smtClean="0"/>
              <a:t>croient</a:t>
            </a:r>
            <a:r>
              <a:rPr lang="en-US" dirty="0" smtClean="0"/>
              <a:t> </a:t>
            </a:r>
            <a:r>
              <a:rPr lang="en-US" dirty="0" err="1" smtClean="0"/>
              <a:t>que</a:t>
            </a:r>
            <a:r>
              <a:rPr lang="en-US" dirty="0" smtClean="0"/>
              <a:t> les </a:t>
            </a:r>
            <a:r>
              <a:rPr lang="en-US" dirty="0" err="1" smtClean="0"/>
              <a:t>moines</a:t>
            </a:r>
            <a:r>
              <a:rPr lang="en-US" dirty="0" smtClean="0"/>
              <a:t> </a:t>
            </a:r>
            <a:r>
              <a:rPr lang="en-US" dirty="0" err="1" smtClean="0"/>
              <a:t>cisterciens</a:t>
            </a:r>
            <a:r>
              <a:rPr lang="en-US" dirty="0" smtClean="0"/>
              <a:t> ns </a:t>
            </a:r>
            <a:r>
              <a:rPr lang="en-US" dirty="0" err="1" smtClean="0"/>
              <a:t>ont</a:t>
            </a:r>
            <a:r>
              <a:rPr lang="en-US" dirty="0" smtClean="0"/>
              <a:t> </a:t>
            </a:r>
            <a:r>
              <a:rPr lang="en-US" dirty="0" err="1" smtClean="0"/>
              <a:t>rendus</a:t>
            </a:r>
            <a:r>
              <a:rPr lang="en-US" dirty="0" smtClean="0"/>
              <a:t> le plus grand service en </a:t>
            </a:r>
            <a:r>
              <a:rPr lang="en-US" dirty="0" err="1" smtClean="0"/>
              <a:t>mettant</a:t>
            </a:r>
            <a:r>
              <a:rPr lang="en-US" dirty="0" smtClean="0"/>
              <a:t> </a:t>
            </a:r>
            <a:r>
              <a:rPr lang="en-US" dirty="0" err="1" smtClean="0"/>
              <a:t>à</a:t>
            </a:r>
            <a:r>
              <a:rPr lang="en-US" dirty="0" smtClean="0"/>
              <a:t> </a:t>
            </a:r>
            <a:r>
              <a:rPr lang="en-US" dirty="0" err="1" smtClean="0"/>
              <a:t>pt</a:t>
            </a:r>
            <a:r>
              <a:rPr lang="en-US" dirty="0" smtClean="0"/>
              <a:t> </a:t>
            </a:r>
            <a:r>
              <a:rPr lang="en-US" b="1" dirty="0" err="1" smtClean="0"/>
              <a:t>l’horloge</a:t>
            </a:r>
            <a:r>
              <a:rPr lang="en-US" b="1" dirty="0" smtClean="0"/>
              <a:t> </a:t>
            </a:r>
            <a:r>
              <a:rPr lang="en-US" b="1" dirty="0" err="1" smtClean="0"/>
              <a:t>canoniale</a:t>
            </a:r>
            <a:r>
              <a:rPr lang="en-US" b="1" dirty="0" smtClean="0"/>
              <a:t> </a:t>
            </a:r>
            <a:r>
              <a:rPr lang="en-US" dirty="0" smtClean="0"/>
              <a:t>pour </a:t>
            </a:r>
            <a:r>
              <a:rPr lang="en-US" dirty="0" err="1" smtClean="0"/>
              <a:t>réguler</a:t>
            </a:r>
            <a:r>
              <a:rPr lang="en-US" dirty="0" smtClean="0"/>
              <a:t> </a:t>
            </a:r>
            <a:r>
              <a:rPr lang="en-US" dirty="0" err="1" smtClean="0"/>
              <a:t>leur</a:t>
            </a:r>
            <a:r>
              <a:rPr lang="en-US" dirty="0" smtClean="0"/>
              <a:t> temps de </a:t>
            </a:r>
            <a:r>
              <a:rPr lang="en-US" dirty="0" err="1" smtClean="0"/>
              <a:t>prière</a:t>
            </a:r>
            <a:r>
              <a:rPr lang="en-US" dirty="0" smtClean="0"/>
              <a:t> au courant de la </a:t>
            </a:r>
            <a:r>
              <a:rPr lang="en-US" dirty="0" err="1" smtClean="0"/>
              <a:t>journée</a:t>
            </a:r>
            <a:endParaRPr lang="en-US" dirty="0" smtClean="0"/>
          </a:p>
          <a:p>
            <a:r>
              <a:rPr lang="en-US" dirty="0" err="1" smtClean="0"/>
              <a:t>que</a:t>
            </a:r>
            <a:r>
              <a:rPr lang="en-US" dirty="0" smtClean="0"/>
              <a:t> le </a:t>
            </a:r>
            <a:r>
              <a:rPr lang="en-US" dirty="0" err="1" smtClean="0"/>
              <a:t>numérique</a:t>
            </a:r>
            <a:r>
              <a:rPr lang="en-US" dirty="0" smtClean="0"/>
              <a:t> </a:t>
            </a:r>
            <a:r>
              <a:rPr lang="en-US" dirty="0" err="1" smtClean="0"/>
              <a:t>chamboule</a:t>
            </a:r>
            <a:r>
              <a:rPr lang="en-US" dirty="0" smtClean="0"/>
              <a:t> tout </a:t>
            </a:r>
            <a:r>
              <a:rPr lang="en-US" dirty="0" err="1" smtClean="0"/>
              <a:t>sur</a:t>
            </a:r>
            <a:r>
              <a:rPr lang="en-US" dirty="0" smtClean="0"/>
              <a:t> son passage.</a:t>
            </a:r>
          </a:p>
          <a:p>
            <a:r>
              <a:rPr lang="en-US" dirty="0" smtClean="0"/>
              <a:t>Cliché </a:t>
            </a:r>
            <a:r>
              <a:rPr lang="en-US" dirty="0" err="1" smtClean="0"/>
              <a:t>sûrement</a:t>
            </a:r>
            <a:r>
              <a:rPr lang="en-US" dirty="0" smtClean="0"/>
              <a:t> maid </a:t>
            </a:r>
            <a:r>
              <a:rPr lang="en-US" dirty="0" err="1" smtClean="0"/>
              <a:t>aussi</a:t>
            </a:r>
            <a:r>
              <a:rPr lang="en-US" dirty="0" smtClean="0"/>
              <a:t> </a:t>
            </a:r>
            <a:r>
              <a:rPr lang="en-US" dirty="0" err="1" smtClean="0"/>
              <a:t>tres</a:t>
            </a:r>
            <a:r>
              <a:rPr lang="en-US" dirty="0" smtClean="0"/>
              <a:t> </a:t>
            </a:r>
            <a:r>
              <a:rPr lang="en-US" dirty="0" err="1" smtClean="0"/>
              <a:t>juste</a:t>
            </a:r>
            <a:endParaRPr lang="en-US" dirty="0" smtClean="0"/>
          </a:p>
          <a:p>
            <a:r>
              <a:rPr lang="en-US" b="1" dirty="0" smtClean="0"/>
              <a:t>La </a:t>
            </a:r>
            <a:r>
              <a:rPr lang="en-US" b="1" dirty="0" err="1" smtClean="0"/>
              <a:t>télé</a:t>
            </a:r>
            <a:r>
              <a:rPr lang="en-US" b="1" dirty="0" smtClean="0"/>
              <a:t> </a:t>
            </a:r>
            <a:r>
              <a:rPr lang="en-US" b="1" dirty="0" err="1" smtClean="0"/>
              <a:t>vit</a:t>
            </a:r>
            <a:r>
              <a:rPr lang="en-US" b="1" dirty="0" smtClean="0"/>
              <a:t> </a:t>
            </a:r>
            <a:r>
              <a:rPr lang="en-US" b="1" dirty="0" err="1" smtClean="0"/>
              <a:t>une</a:t>
            </a:r>
            <a:r>
              <a:rPr lang="en-US" b="1" dirty="0" smtClean="0"/>
              <a:t> </a:t>
            </a:r>
            <a:r>
              <a:rPr lang="en-US" b="1" dirty="0" smtClean="0">
                <a:solidFill>
                  <a:srgbClr val="FF0000"/>
                </a:solidFill>
              </a:rPr>
              <a:t>mutation </a:t>
            </a:r>
            <a:r>
              <a:rPr lang="en-US" b="1" dirty="0" err="1" smtClean="0">
                <a:solidFill>
                  <a:srgbClr val="FF0000"/>
                </a:solidFill>
              </a:rPr>
              <a:t>industrielle</a:t>
            </a:r>
            <a:r>
              <a:rPr lang="en-US" b="1" dirty="0" smtClean="0">
                <a:solidFill>
                  <a:srgbClr val="FF0000"/>
                </a:solidFill>
              </a:rPr>
              <a:t> </a:t>
            </a:r>
            <a:r>
              <a:rPr lang="en-US" b="1" dirty="0" err="1" smtClean="0">
                <a:solidFill>
                  <a:srgbClr val="FF0000"/>
                </a:solidFill>
              </a:rPr>
              <a:t>accélérée</a:t>
            </a:r>
            <a:r>
              <a:rPr lang="en-US" b="1" dirty="0" smtClean="0">
                <a:solidFill>
                  <a:srgbClr val="FF0000"/>
                </a:solidFill>
              </a:rPr>
              <a:t> </a:t>
            </a:r>
            <a:r>
              <a:rPr lang="en-US" b="1" dirty="0" err="1" smtClean="0"/>
              <a:t>alimentée</a:t>
            </a:r>
            <a:r>
              <a:rPr lang="en-US" b="1" dirty="0" smtClean="0"/>
              <a:t> </a:t>
            </a:r>
          </a:p>
          <a:p>
            <a:endParaRPr lang="en-US" dirty="0"/>
          </a:p>
          <a:p>
            <a:endParaRPr lang="en-US" dirty="0" smtClean="0"/>
          </a:p>
          <a:p>
            <a:r>
              <a:rPr lang="en-US" dirty="0" smtClean="0"/>
              <a:t>Y a pas </a:t>
            </a:r>
            <a:r>
              <a:rPr lang="en-US" dirty="0" err="1" smtClean="0"/>
              <a:t>si</a:t>
            </a:r>
            <a:r>
              <a:rPr lang="en-US" dirty="0" smtClean="0"/>
              <a:t> </a:t>
            </a:r>
            <a:r>
              <a:rPr lang="en-US" dirty="0" err="1" smtClean="0"/>
              <a:t>longtemps</a:t>
            </a:r>
            <a:r>
              <a:rPr lang="en-US" dirty="0" smtClean="0"/>
              <a:t>, un des </a:t>
            </a:r>
            <a:r>
              <a:rPr lang="en-US" dirty="0" err="1" smtClean="0"/>
              <a:t>sujets</a:t>
            </a:r>
            <a:r>
              <a:rPr lang="en-US" dirty="0" smtClean="0"/>
              <a:t> de conversation les plus </a:t>
            </a:r>
            <a:r>
              <a:rPr lang="en-US" dirty="0" err="1" smtClean="0"/>
              <a:t>communs</a:t>
            </a:r>
            <a:r>
              <a:rPr lang="en-US" dirty="0" smtClean="0"/>
              <a:t> </a:t>
            </a:r>
            <a:r>
              <a:rPr lang="en-US" dirty="0" err="1" smtClean="0"/>
              <a:t>à</a:t>
            </a:r>
            <a:r>
              <a:rPr lang="en-US" dirty="0" smtClean="0"/>
              <a:t> </a:t>
            </a:r>
            <a:r>
              <a:rPr lang="en-US" dirty="0" err="1" smtClean="0"/>
              <a:t>l’arrivée</a:t>
            </a:r>
            <a:r>
              <a:rPr lang="en-US" dirty="0" smtClean="0"/>
              <a:t> au travail </a:t>
            </a:r>
            <a:r>
              <a:rPr lang="en-US" dirty="0" err="1" smtClean="0"/>
              <a:t>était</a:t>
            </a:r>
            <a:r>
              <a:rPr lang="en-US" dirty="0" smtClean="0"/>
              <a:t>:</a:t>
            </a:r>
          </a:p>
          <a:p>
            <a:r>
              <a:rPr lang="en-US" dirty="0" smtClean="0"/>
              <a:t>“As-</a:t>
            </a:r>
            <a:r>
              <a:rPr lang="en-US" dirty="0" err="1" smtClean="0"/>
              <a:t>tu</a:t>
            </a:r>
            <a:r>
              <a:rPr lang="en-US" dirty="0" smtClean="0"/>
              <a:t> </a:t>
            </a:r>
            <a:r>
              <a:rPr lang="en-US" dirty="0" err="1" smtClean="0"/>
              <a:t>regardé</a:t>
            </a:r>
            <a:r>
              <a:rPr lang="en-US" dirty="0" smtClean="0"/>
              <a:t> </a:t>
            </a:r>
            <a:r>
              <a:rPr lang="en-US" dirty="0" err="1" smtClean="0"/>
              <a:t>hier</a:t>
            </a:r>
            <a:r>
              <a:rPr lang="en-US" dirty="0" smtClean="0"/>
              <a:t> </a:t>
            </a:r>
            <a:r>
              <a:rPr lang="en-US" dirty="0" err="1" smtClean="0"/>
              <a:t>soir</a:t>
            </a:r>
            <a:r>
              <a:rPr lang="en-US" dirty="0" smtClean="0"/>
              <a:t> </a:t>
            </a:r>
            <a:r>
              <a:rPr lang="en-US" dirty="0" err="1" smtClean="0"/>
              <a:t>à</a:t>
            </a:r>
            <a:r>
              <a:rPr lang="en-US" dirty="0" smtClean="0"/>
              <a:t> la </a:t>
            </a:r>
            <a:r>
              <a:rPr lang="en-US" dirty="0" err="1" smtClean="0"/>
              <a:t>télé</a:t>
            </a:r>
            <a:r>
              <a:rPr lang="en-US" dirty="0" smtClean="0"/>
              <a:t>..</a:t>
            </a:r>
            <a:r>
              <a:rPr lang="en-US" dirty="0" err="1" smtClean="0"/>
              <a:t>l’Émission</a:t>
            </a:r>
            <a:r>
              <a:rPr lang="en-US" dirty="0" smtClean="0"/>
              <a:t> X?”</a:t>
            </a:r>
          </a:p>
          <a:p>
            <a:r>
              <a:rPr lang="en-US" dirty="0" err="1" smtClean="0"/>
              <a:t>C’était</a:t>
            </a:r>
            <a:r>
              <a:rPr lang="en-US" dirty="0" smtClean="0"/>
              <a:t> </a:t>
            </a:r>
            <a:r>
              <a:rPr lang="en-US" dirty="0" err="1" smtClean="0"/>
              <a:t>l’époque</a:t>
            </a:r>
            <a:r>
              <a:rPr lang="en-US" dirty="0" smtClean="0"/>
              <a:t> des </a:t>
            </a:r>
            <a:r>
              <a:rPr lang="en-US" dirty="0" err="1" smtClean="0"/>
              <a:t>médias</a:t>
            </a:r>
            <a:r>
              <a:rPr lang="en-US" dirty="0" smtClean="0"/>
              <a:t> de </a:t>
            </a:r>
            <a:r>
              <a:rPr lang="en-US" dirty="0" err="1" smtClean="0"/>
              <a:t>masse,des</a:t>
            </a:r>
            <a:r>
              <a:rPr lang="en-US" dirty="0" smtClean="0"/>
              <a:t> </a:t>
            </a:r>
            <a:r>
              <a:rPr lang="en-US" dirty="0" err="1" smtClean="0"/>
              <a:t>grands</a:t>
            </a:r>
            <a:r>
              <a:rPr lang="en-US" dirty="0" smtClean="0"/>
              <a:t> RDV </a:t>
            </a:r>
            <a:r>
              <a:rPr lang="en-US" dirty="0" err="1" smtClean="0"/>
              <a:t>télé</a:t>
            </a:r>
            <a:r>
              <a:rPr lang="en-US" dirty="0" smtClean="0"/>
              <a:t>,  du broadcasting…</a:t>
            </a:r>
            <a:r>
              <a:rPr lang="en-US" dirty="0" err="1" smtClean="0"/>
              <a:t>comme</a:t>
            </a:r>
            <a:r>
              <a:rPr lang="en-US" dirty="0" smtClean="0"/>
              <a:t> on </a:t>
            </a:r>
            <a:r>
              <a:rPr lang="en-US" dirty="0" err="1" smtClean="0"/>
              <a:t>dit</a:t>
            </a:r>
            <a:r>
              <a:rPr lang="en-US" dirty="0" smtClean="0"/>
              <a:t> en </a:t>
            </a:r>
            <a:r>
              <a:rPr lang="en-US" dirty="0" err="1" smtClean="0"/>
              <a:t>chinois</a:t>
            </a:r>
            <a:r>
              <a:rPr lang="en-US" dirty="0" smtClean="0"/>
              <a:t>!</a:t>
            </a:r>
          </a:p>
          <a:p>
            <a:r>
              <a:rPr lang="en-US" dirty="0" err="1" smtClean="0"/>
              <a:t>Ajd</a:t>
            </a:r>
            <a:r>
              <a:rPr lang="en-US" dirty="0" smtClean="0"/>
              <a:t>…c </a:t>
            </a:r>
            <a:r>
              <a:rPr lang="en-US" dirty="0" err="1" smtClean="0"/>
              <a:t>devenu</a:t>
            </a:r>
            <a:r>
              <a:rPr lang="en-US" dirty="0" smtClean="0"/>
              <a:t>  un </a:t>
            </a:r>
            <a:r>
              <a:rPr lang="en-US" dirty="0" err="1" smtClean="0"/>
              <a:t>peu</a:t>
            </a:r>
            <a:r>
              <a:rPr lang="en-US" dirty="0" smtClean="0"/>
              <a:t> plus </a:t>
            </a:r>
            <a:r>
              <a:rPr lang="en-US" dirty="0" err="1" smtClean="0"/>
              <a:t>compliqué</a:t>
            </a:r>
            <a:r>
              <a:rPr lang="en-US" dirty="0" smtClean="0"/>
              <a:t> de </a:t>
            </a:r>
            <a:r>
              <a:rPr lang="en-US" dirty="0" err="1" smtClean="0"/>
              <a:t>parler</a:t>
            </a:r>
            <a:r>
              <a:rPr lang="en-US" dirty="0" smtClean="0"/>
              <a:t> de la </a:t>
            </a:r>
            <a:r>
              <a:rPr lang="en-US" dirty="0" err="1" smtClean="0"/>
              <a:t>télé</a:t>
            </a:r>
            <a:r>
              <a:rPr lang="en-US" dirty="0"/>
              <a:t> </a:t>
            </a:r>
            <a:r>
              <a:rPr lang="en-US" dirty="0" smtClean="0"/>
              <a:t>car </a:t>
            </a:r>
            <a:r>
              <a:rPr lang="en-US" dirty="0" err="1" smtClean="0"/>
              <a:t>il</a:t>
            </a:r>
            <a:r>
              <a:rPr lang="en-US" dirty="0" smtClean="0"/>
              <a:t> </a:t>
            </a:r>
            <a:r>
              <a:rPr lang="en-US" dirty="0" err="1" smtClean="0"/>
              <a:t>n’y</a:t>
            </a:r>
            <a:r>
              <a:rPr lang="en-US" dirty="0" smtClean="0"/>
              <a:t>  a plus </a:t>
            </a:r>
            <a:r>
              <a:rPr lang="en-US" dirty="0" err="1" smtClean="0"/>
              <a:t>que</a:t>
            </a:r>
            <a:r>
              <a:rPr lang="en-US" dirty="0" smtClean="0"/>
              <a:t> le </a:t>
            </a:r>
            <a:r>
              <a:rPr lang="en-US" dirty="0" err="1" smtClean="0"/>
              <a:t>téléviseur</a:t>
            </a:r>
            <a:r>
              <a:rPr lang="en-US" dirty="0" smtClean="0"/>
              <a:t> qui ns </a:t>
            </a:r>
            <a:r>
              <a:rPr lang="en-US" dirty="0" err="1" smtClean="0"/>
              <a:t>présentent</a:t>
            </a:r>
            <a:r>
              <a:rPr lang="en-US" dirty="0" smtClean="0"/>
              <a:t> des </a:t>
            </a:r>
            <a:r>
              <a:rPr lang="en-US" dirty="0" err="1" smtClean="0"/>
              <a:t>émissions</a:t>
            </a:r>
            <a:endParaRPr lang="en-US" dirty="0" smtClean="0"/>
          </a:p>
          <a:p>
            <a:endParaRPr lang="en-US" dirty="0"/>
          </a:p>
          <a:p>
            <a:r>
              <a:rPr lang="en-US" dirty="0" smtClean="0"/>
              <a:t>-</a:t>
            </a:r>
            <a:r>
              <a:rPr lang="en-US" dirty="0" err="1" smtClean="0"/>
              <a:t>accès</a:t>
            </a:r>
            <a:r>
              <a:rPr lang="en-US" dirty="0" smtClean="0"/>
              <a:t> </a:t>
            </a:r>
            <a:r>
              <a:rPr lang="en-US" dirty="0" err="1" smtClean="0"/>
              <a:t>à</a:t>
            </a:r>
            <a:r>
              <a:rPr lang="en-US" dirty="0" smtClean="0"/>
              <a:t> des </a:t>
            </a:r>
            <a:r>
              <a:rPr lang="en-US" b="1" dirty="0" err="1" smtClean="0"/>
              <a:t>canaux</a:t>
            </a:r>
            <a:r>
              <a:rPr lang="en-US" b="1" dirty="0" smtClean="0"/>
              <a:t> en </a:t>
            </a:r>
            <a:r>
              <a:rPr lang="en-US" b="1" dirty="0" err="1" smtClean="0"/>
              <a:t>ligne</a:t>
            </a:r>
            <a:r>
              <a:rPr lang="en-US" b="1" dirty="0" smtClean="0"/>
              <a:t> </a:t>
            </a:r>
            <a:r>
              <a:rPr lang="en-US" dirty="0" err="1" smtClean="0"/>
              <a:t>tels</a:t>
            </a:r>
            <a:r>
              <a:rPr lang="en-US" dirty="0" smtClean="0"/>
              <a:t> </a:t>
            </a:r>
            <a:r>
              <a:rPr lang="en-US" dirty="0" err="1" smtClean="0"/>
              <a:t>que</a:t>
            </a:r>
            <a:r>
              <a:rPr lang="en-US" dirty="0" smtClean="0"/>
              <a:t> </a:t>
            </a:r>
            <a:r>
              <a:rPr lang="en-US" b="1" dirty="0" smtClean="0"/>
              <a:t>YouTube </a:t>
            </a:r>
            <a:r>
              <a:rPr lang="en-US" dirty="0" err="1" smtClean="0"/>
              <a:t>diffusant</a:t>
            </a:r>
            <a:r>
              <a:rPr lang="en-US" dirty="0" smtClean="0"/>
              <a:t> du </a:t>
            </a:r>
            <a:r>
              <a:rPr lang="en-US" dirty="0" err="1" smtClean="0"/>
              <a:t>contenu</a:t>
            </a:r>
            <a:r>
              <a:rPr lang="en-US" dirty="0" smtClean="0"/>
              <a:t> de </a:t>
            </a:r>
            <a:r>
              <a:rPr lang="en-US" dirty="0" err="1" smtClean="0"/>
              <a:t>courte</a:t>
            </a:r>
            <a:r>
              <a:rPr lang="en-US" dirty="0" smtClean="0"/>
              <a:t> et de longue </a:t>
            </a:r>
            <a:r>
              <a:rPr lang="en-US" dirty="0" err="1" smtClean="0"/>
              <a:t>durée</a:t>
            </a:r>
            <a:endParaRPr lang="en-US" dirty="0" smtClean="0"/>
          </a:p>
          <a:p>
            <a:r>
              <a:rPr lang="en-US" dirty="0"/>
              <a:t>-</a:t>
            </a:r>
            <a:r>
              <a:rPr lang="en-US" dirty="0" err="1" smtClean="0"/>
              <a:t>à</a:t>
            </a:r>
            <a:r>
              <a:rPr lang="en-US" dirty="0" smtClean="0"/>
              <a:t> des services de </a:t>
            </a:r>
            <a:r>
              <a:rPr lang="en-US" b="1" dirty="0" smtClean="0"/>
              <a:t>VOD par </a:t>
            </a:r>
            <a:r>
              <a:rPr lang="en-US" b="1" dirty="0" err="1" smtClean="0"/>
              <a:t>contournement</a:t>
            </a:r>
            <a:r>
              <a:rPr lang="en-US" b="1" dirty="0" smtClean="0"/>
              <a:t> </a:t>
            </a:r>
            <a:r>
              <a:rPr lang="en-US" dirty="0" err="1" smtClean="0"/>
              <a:t>tels</a:t>
            </a:r>
            <a:r>
              <a:rPr lang="en-US" dirty="0" smtClean="0"/>
              <a:t> </a:t>
            </a:r>
            <a:r>
              <a:rPr lang="en-US" dirty="0" err="1" smtClean="0"/>
              <a:t>que</a:t>
            </a:r>
            <a:r>
              <a:rPr lang="en-US" dirty="0" smtClean="0"/>
              <a:t> Netflix </a:t>
            </a:r>
            <a:r>
              <a:rPr lang="en-US" dirty="0" err="1" smtClean="0"/>
              <a:t>Cda</a:t>
            </a:r>
            <a:r>
              <a:rPr lang="en-US" dirty="0" smtClean="0"/>
              <a:t> </a:t>
            </a:r>
            <a:r>
              <a:rPr lang="en-US" dirty="0" err="1" smtClean="0"/>
              <a:t>ou</a:t>
            </a:r>
            <a:r>
              <a:rPr lang="en-US" dirty="0" smtClean="0"/>
              <a:t> </a:t>
            </a:r>
            <a:r>
              <a:rPr lang="en-US" dirty="0" err="1" smtClean="0"/>
              <a:t>Hulu</a:t>
            </a:r>
            <a:r>
              <a:rPr lang="en-US" dirty="0" smtClean="0"/>
              <a:t> pour </a:t>
            </a:r>
            <a:r>
              <a:rPr lang="en-US" dirty="0" err="1" smtClean="0"/>
              <a:t>ceux</a:t>
            </a:r>
            <a:r>
              <a:rPr lang="en-US" dirty="0" smtClean="0"/>
              <a:t> qui </a:t>
            </a:r>
            <a:r>
              <a:rPr lang="en-US" dirty="0" err="1" smtClean="0"/>
              <a:t>peuvent</a:t>
            </a:r>
            <a:r>
              <a:rPr lang="en-US" dirty="0" smtClean="0"/>
              <a:t> </a:t>
            </a:r>
            <a:r>
              <a:rPr lang="en-US" dirty="0" err="1" smtClean="0"/>
              <a:t>obtenir</a:t>
            </a:r>
            <a:r>
              <a:rPr lang="en-US" dirty="0" smtClean="0"/>
              <a:t> </a:t>
            </a:r>
            <a:r>
              <a:rPr lang="en-US" dirty="0" err="1" smtClean="0"/>
              <a:t>une</a:t>
            </a:r>
            <a:r>
              <a:rPr lang="en-US" dirty="0" smtClean="0"/>
              <a:t> </a:t>
            </a:r>
            <a:r>
              <a:rPr lang="en-US" dirty="0" err="1" smtClean="0"/>
              <a:t>adresse</a:t>
            </a:r>
            <a:r>
              <a:rPr lang="en-US" dirty="0" smtClean="0"/>
              <a:t> IP aux </a:t>
            </a:r>
            <a:r>
              <a:rPr lang="en-US" dirty="0" err="1" smtClean="0"/>
              <a:t>États-Unis</a:t>
            </a:r>
            <a:r>
              <a:rPr lang="en-US" dirty="0" smtClean="0"/>
              <a:t>, </a:t>
            </a:r>
          </a:p>
          <a:p>
            <a:r>
              <a:rPr lang="en-US" dirty="0"/>
              <a:t>-</a:t>
            </a:r>
            <a:r>
              <a:rPr lang="en-US" dirty="0" err="1" smtClean="0"/>
              <a:t>à</a:t>
            </a:r>
            <a:r>
              <a:rPr lang="en-US" dirty="0" smtClean="0"/>
              <a:t> des </a:t>
            </a:r>
            <a:r>
              <a:rPr lang="en-US" b="1" dirty="0" err="1" smtClean="0"/>
              <a:t>signaux</a:t>
            </a:r>
            <a:r>
              <a:rPr lang="en-US" b="1" dirty="0" smtClean="0"/>
              <a:t> de </a:t>
            </a:r>
            <a:r>
              <a:rPr lang="en-US" b="1" dirty="0" err="1" smtClean="0"/>
              <a:t>télé</a:t>
            </a:r>
            <a:r>
              <a:rPr lang="en-US" b="1" dirty="0" smtClean="0"/>
              <a:t> </a:t>
            </a:r>
            <a:r>
              <a:rPr lang="en-US" b="1" dirty="0" err="1" smtClean="0"/>
              <a:t>piratés</a:t>
            </a:r>
            <a:r>
              <a:rPr lang="en-US" b="1" dirty="0" smtClean="0"/>
              <a:t>, </a:t>
            </a:r>
            <a:r>
              <a:rPr lang="en-US" b="1" dirty="0" err="1" smtClean="0"/>
              <a:t>diffusés</a:t>
            </a:r>
            <a:r>
              <a:rPr lang="en-US" b="1" dirty="0" smtClean="0"/>
              <a:t> en mode </a:t>
            </a:r>
            <a:r>
              <a:rPr lang="en-US" b="1" dirty="0" err="1" smtClean="0"/>
              <a:t>continu</a:t>
            </a:r>
            <a:r>
              <a:rPr lang="en-US" b="1" dirty="0" smtClean="0"/>
              <a:t> </a:t>
            </a:r>
            <a:r>
              <a:rPr lang="en-US" b="1" dirty="0" err="1" smtClean="0"/>
              <a:t>ou</a:t>
            </a:r>
            <a:r>
              <a:rPr lang="en-US" b="1" dirty="0" smtClean="0"/>
              <a:t> </a:t>
            </a:r>
            <a:r>
              <a:rPr lang="en-US" b="1" dirty="0" err="1" smtClean="0"/>
              <a:t>téléchargés</a:t>
            </a:r>
            <a:r>
              <a:rPr lang="en-US" b="1" dirty="0" smtClean="0"/>
              <a:t> par Internet</a:t>
            </a:r>
            <a:r>
              <a:rPr lang="en-US" dirty="0" smtClean="0"/>
              <a:t>. </a:t>
            </a:r>
          </a:p>
          <a:p>
            <a:endParaRPr lang="en-US" dirty="0"/>
          </a:p>
          <a:p>
            <a:r>
              <a:rPr lang="en-US" dirty="0" err="1" smtClean="0"/>
              <a:t>ces</a:t>
            </a:r>
            <a:r>
              <a:rPr lang="en-US" dirty="0" smtClean="0"/>
              <a:t> types de </a:t>
            </a:r>
            <a:r>
              <a:rPr lang="en-US" dirty="0" err="1" smtClean="0"/>
              <a:t>contenu</a:t>
            </a:r>
            <a:r>
              <a:rPr lang="en-US" dirty="0" smtClean="0"/>
              <a:t> </a:t>
            </a:r>
            <a:r>
              <a:rPr lang="en-US" dirty="0" err="1" smtClean="0"/>
              <a:t>peuvent</a:t>
            </a:r>
            <a:r>
              <a:rPr lang="en-US" dirty="0" smtClean="0"/>
              <a:t> </a:t>
            </a:r>
            <a:r>
              <a:rPr lang="en-US" dirty="0" err="1" smtClean="0"/>
              <a:t>être</a:t>
            </a:r>
            <a:r>
              <a:rPr lang="en-US" dirty="0" smtClean="0"/>
              <a:t> </a:t>
            </a:r>
            <a:r>
              <a:rPr lang="en-US" dirty="0" err="1" smtClean="0"/>
              <a:t>visualisés</a:t>
            </a:r>
            <a:r>
              <a:rPr lang="en-US" dirty="0" smtClean="0"/>
              <a:t> non </a:t>
            </a:r>
            <a:r>
              <a:rPr lang="en-US" dirty="0" err="1" smtClean="0"/>
              <a:t>seulement</a:t>
            </a:r>
            <a:r>
              <a:rPr lang="en-US" dirty="0" smtClean="0"/>
              <a:t> </a:t>
            </a:r>
            <a:r>
              <a:rPr lang="en-US" dirty="0" err="1" smtClean="0"/>
              <a:t>à</a:t>
            </a:r>
            <a:r>
              <a:rPr lang="en-US" dirty="0" smtClean="0"/>
              <a:t> la </a:t>
            </a:r>
            <a:r>
              <a:rPr lang="en-US" dirty="0" err="1" smtClean="0"/>
              <a:t>télé</a:t>
            </a:r>
            <a:r>
              <a:rPr lang="en-US" dirty="0" smtClean="0"/>
              <a:t>, </a:t>
            </a:r>
            <a:r>
              <a:rPr lang="en-US" dirty="0" err="1" smtClean="0"/>
              <a:t>mais</a:t>
            </a:r>
            <a:r>
              <a:rPr lang="en-US" dirty="0" smtClean="0"/>
              <a:t> </a:t>
            </a:r>
            <a:r>
              <a:rPr lang="en-US" dirty="0" err="1" smtClean="0"/>
              <a:t>aussi</a:t>
            </a:r>
            <a:r>
              <a:rPr lang="en-US" dirty="0" smtClean="0"/>
              <a:t> </a:t>
            </a:r>
            <a:r>
              <a:rPr lang="en-US" dirty="0" err="1" smtClean="0"/>
              <a:t>sur</a:t>
            </a:r>
            <a:r>
              <a:rPr lang="en-US" dirty="0" smtClean="0"/>
              <a:t> des </a:t>
            </a:r>
            <a:r>
              <a:rPr lang="en-US" dirty="0" err="1" smtClean="0"/>
              <a:t>ordis</a:t>
            </a:r>
            <a:r>
              <a:rPr lang="en-US" dirty="0" smtClean="0"/>
              <a:t> </a:t>
            </a:r>
            <a:r>
              <a:rPr lang="en-US" dirty="0" err="1" smtClean="0"/>
              <a:t>personnels</a:t>
            </a:r>
            <a:r>
              <a:rPr lang="en-US" dirty="0" smtClean="0"/>
              <a:t>, des </a:t>
            </a:r>
            <a:r>
              <a:rPr lang="en-US" dirty="0" err="1" smtClean="0"/>
              <a:t>tablettes</a:t>
            </a:r>
            <a:r>
              <a:rPr lang="en-US" dirty="0" smtClean="0"/>
              <a:t> et des </a:t>
            </a:r>
            <a:r>
              <a:rPr lang="en-US" dirty="0" err="1" smtClean="0"/>
              <a:t>téléphones</a:t>
            </a:r>
            <a:r>
              <a:rPr lang="en-US" dirty="0" smtClean="0"/>
              <a:t> </a:t>
            </a:r>
            <a:r>
              <a:rPr lang="en-US" dirty="0" err="1" smtClean="0"/>
              <a:t>intelligents</a:t>
            </a:r>
            <a:r>
              <a:rPr lang="en-US" dirty="0" smtClean="0"/>
              <a:t>. </a:t>
            </a:r>
          </a:p>
          <a:p>
            <a:endParaRPr lang="en-US" dirty="0" smtClean="0"/>
          </a:p>
          <a:p>
            <a:endParaRPr lang="en-US" dirty="0" smtClean="0"/>
          </a:p>
          <a:p>
            <a:endParaRPr lang="en-US" dirty="0" smtClean="0"/>
          </a:p>
          <a:p>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2</a:t>
            </a:fld>
            <a:endParaRPr lang="en-US"/>
          </a:p>
        </p:txBody>
      </p:sp>
    </p:spTree>
    <p:extLst>
      <p:ext uri="{BB962C8B-B14F-4D97-AF65-F5344CB8AC3E}">
        <p14:creationId xmlns:p14="http://schemas.microsoft.com/office/powerpoint/2010/main" val="4143244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1795462" cy="1346200"/>
          </a:xfrm>
        </p:spPr>
      </p:sp>
      <p:sp>
        <p:nvSpPr>
          <p:cNvPr id="3" name="Notes Placeholder 2"/>
          <p:cNvSpPr>
            <a:spLocks noGrp="1"/>
          </p:cNvSpPr>
          <p:nvPr>
            <p:ph type="body" idx="1"/>
          </p:nvPr>
        </p:nvSpPr>
        <p:spPr>
          <a:xfrm>
            <a:off x="0" y="2103437"/>
            <a:ext cx="6858000" cy="6934200"/>
          </a:xfrm>
        </p:spPr>
        <p:txBody>
          <a:bodyPr>
            <a:normAutofit fontScale="85000" lnSpcReduction="20000"/>
          </a:bodyPr>
          <a:lstStyle/>
          <a:p>
            <a:r>
              <a:rPr lang="en-US" sz="1200" kern="1200" dirty="0" smtClean="0">
                <a:solidFill>
                  <a:schemeClr val="tx1"/>
                </a:solidFill>
                <a:latin typeface="+mn-lt"/>
                <a:ea typeface="ＭＳ Ｐゴシック" pitchFamily="-106" charset="-128"/>
                <a:cs typeface="ＭＳ Ｐゴシック" pitchFamily="-106" charset="-128"/>
              </a:rPr>
              <a:t>CHART OF THE DAY: Mobile Messaging Is Poised To Overtake Social Networks</a:t>
            </a:r>
          </a:p>
          <a:p>
            <a:r>
              <a:rPr lang="en-US" sz="1200" kern="1200" dirty="0" smtClean="0">
                <a:solidFill>
                  <a:schemeClr val="tx1"/>
                </a:solidFill>
                <a:latin typeface="+mn-lt"/>
                <a:ea typeface="ＭＳ Ｐゴシック" pitchFamily="-106" charset="-128"/>
                <a:cs typeface="ＭＳ Ｐゴシック" pitchFamily="-106" charset="-128"/>
              </a:rPr>
              <a:t>		NOV. 14, 2014</a:t>
            </a:r>
            <a:endParaRPr lang="en-US" dirty="0"/>
          </a:p>
          <a:p>
            <a:r>
              <a:rPr lang="en-US" sz="1200" b="0" kern="1200" dirty="0" smtClean="0">
                <a:solidFill>
                  <a:schemeClr val="tx1"/>
                </a:solidFill>
                <a:latin typeface="+mn-lt"/>
                <a:ea typeface="ＭＳ Ｐゴシック" pitchFamily="-106" charset="-128"/>
                <a:cs typeface="ＭＳ Ｐゴシック" pitchFamily="-106" charset="-128"/>
              </a:rPr>
              <a:t>Facebook announced this week that its standalone messaging app, Facebook Messenger, has </a:t>
            </a:r>
            <a:r>
              <a:rPr lang="en-US" sz="1200" b="0" kern="1200" dirty="0" smtClean="0">
                <a:solidFill>
                  <a:schemeClr val="tx1"/>
                </a:solidFill>
                <a:latin typeface="+mn-lt"/>
                <a:ea typeface="ＭＳ Ｐゴシック" pitchFamily="-106" charset="-128"/>
                <a:cs typeface="ＭＳ Ｐゴシック" pitchFamily="-106" charset="-128"/>
                <a:hlinkClick r:id="rId3"/>
              </a:rPr>
              <a:t>already surpassed 500 million monthly active users. It’s just one part of a growing trend among users, who are spending more time in messaging apps than ever before.</a:t>
            </a:r>
          </a:p>
          <a:p>
            <a:r>
              <a:rPr lang="en-US" sz="1200" b="0" kern="1200" dirty="0" smtClean="0">
                <a:solidFill>
                  <a:schemeClr val="tx1"/>
                </a:solidFill>
                <a:latin typeface="+mn-lt"/>
                <a:ea typeface="ＭＳ Ｐゴシック" pitchFamily="-106" charset="-128"/>
                <a:cs typeface="ＭＳ Ｐゴシック" pitchFamily="-106" charset="-128"/>
              </a:rPr>
              <a:t>Based on </a:t>
            </a:r>
            <a:r>
              <a:rPr lang="en-US" sz="1200" b="0" kern="1200" dirty="0" smtClean="0">
                <a:solidFill>
                  <a:schemeClr val="tx1"/>
                </a:solidFill>
                <a:latin typeface="+mn-lt"/>
                <a:ea typeface="ＭＳ Ｐゴシック" pitchFamily="-106" charset="-128"/>
                <a:cs typeface="ＭＳ Ｐゴシック" pitchFamily="-106" charset="-128"/>
                <a:hlinkClick r:id="rId4"/>
              </a:rPr>
              <a:t>Flurry data charted for us by </a:t>
            </a:r>
            <a:r>
              <a:rPr lang="en-US" sz="1200" b="0" kern="1200" dirty="0" smtClean="0">
                <a:solidFill>
                  <a:schemeClr val="tx1"/>
                </a:solidFill>
                <a:latin typeface="+mn-lt"/>
                <a:ea typeface="ＭＳ Ｐゴシック" pitchFamily="-106" charset="-128"/>
                <a:cs typeface="ＭＳ Ｐゴシック" pitchFamily="-106" charset="-128"/>
              </a:rPr>
              <a:t>BI Intelligence, the top 4 messaging apps are experiencing incredible growth compared to the top 4 social networks, and will likely overtake those social networks within the next few years. Those messaging apps — WhatsApp, Snapchat, LINE, and WeChat — are all growing their user numbers at a quarterly rate of 15% or higher in 2014. But that’s </a:t>
            </a:r>
            <a:r>
              <a:rPr lang="en-US" sz="1200" b="1" kern="1200" dirty="0" smtClean="0">
                <a:solidFill>
                  <a:srgbClr val="FF0000"/>
                </a:solidFill>
                <a:latin typeface="+mn-lt"/>
                <a:ea typeface="ＭＳ Ｐゴシック" pitchFamily="-106" charset="-128"/>
                <a:cs typeface="ＭＳ Ｐゴシック" pitchFamily="-106" charset="-128"/>
              </a:rPr>
              <a:t>because messaging apps are much more than just texts: You can play games, share news and videos, call, and even send money to each other.</a:t>
            </a:r>
          </a:p>
          <a:p>
            <a:r>
              <a:rPr lang="en-US" sz="1200" b="0" kern="1200" dirty="0" smtClean="0">
                <a:solidFill>
                  <a:schemeClr val="tx1"/>
                </a:solidFill>
                <a:latin typeface="+mn-lt"/>
                <a:ea typeface="ＭＳ Ｐゴシック" pitchFamily="-106" charset="-128"/>
                <a:cs typeface="ＭＳ Ｐゴシック" pitchFamily="-106" charset="-128"/>
              </a:rPr>
              <a:t>Read more: </a:t>
            </a:r>
            <a:r>
              <a:rPr lang="en-US" sz="1200" b="0" kern="1200" dirty="0" smtClean="0">
                <a:solidFill>
                  <a:schemeClr val="tx1"/>
                </a:solidFill>
                <a:latin typeface="+mn-lt"/>
                <a:ea typeface="ＭＳ Ｐゴシック" pitchFamily="-106" charset="-128"/>
                <a:cs typeface="ＭＳ Ｐゴシック" pitchFamily="-106" charset="-128"/>
                <a:hlinkClick r:id="rId5"/>
              </a:rPr>
              <a:t>http://uk.businessinsider.com/chart-of-the-day-mobile-messaging-is-poised-to-overtake-social-networks-2014-11?nr_email_referer=1&amp;utm_source=Sailthru&amp;utm_medium=email&amp;utm_term=Tech%20Chart%20Of%20The%20Day&amp;utm_campaign=Post%20Blast%20%28sai%29%3A%20CHART%20OF%20THE%20DAY%3A%20Mobile%20Messaging%20Is%20Poised%20To%20Overtake%20Social%20Networks&amp;utm_content=COTD?r=US#ixzz3NrAqoPoz</a:t>
            </a:r>
            <a:endParaRPr lang="en-US" sz="1200" b="0" kern="1200" dirty="0" smtClean="0">
              <a:solidFill>
                <a:schemeClr val="tx1"/>
              </a:solidFill>
              <a:latin typeface="+mn-lt"/>
              <a:ea typeface="ＭＳ Ｐゴシック" pitchFamily="-106" charset="-128"/>
              <a:cs typeface="ＭＳ Ｐゴシック" pitchFamily="-106" charset="-128"/>
            </a:endParaRPr>
          </a:p>
          <a:p>
            <a:r>
              <a:rPr lang="en-US" sz="900" dirty="0" smtClean="0">
                <a:hlinkClick r:id="rId6"/>
              </a:rPr>
              <a:t>%</a:t>
            </a:r>
            <a:r>
              <a:rPr lang="en-US" sz="900" dirty="0">
                <a:hlinkClick r:id="rId6"/>
              </a:rPr>
              <a:t>29%3A%20CHART%20OF%20THE%20DAY%3A%20Mobile%20Messaging%20Is%20Poised%20To%20Overtake%20Social%20Networks&amp;utm_content=COTD?r=US#ixzz3NNvqm37t</a:t>
            </a:r>
            <a:endParaRPr lang="en-US" sz="900" dirty="0"/>
          </a:p>
          <a:p>
            <a:endParaRPr lang="en-US" dirty="0"/>
          </a:p>
          <a:p>
            <a:r>
              <a:rPr lang="en-US" b="1" dirty="0"/>
              <a:t>Why social media is losing its sparkle</a:t>
            </a:r>
            <a:r>
              <a:rPr lang="en-US" dirty="0"/>
              <a:t>	</a:t>
            </a:r>
            <a:r>
              <a:rPr lang="en-US" u="sng" dirty="0"/>
              <a:t>http://</a:t>
            </a:r>
            <a:r>
              <a:rPr lang="en-US" u="sng" dirty="0" err="1"/>
              <a:t>www.imediaconnection.com</a:t>
            </a:r>
            <a:r>
              <a:rPr lang="en-US" u="sng" dirty="0"/>
              <a:t>/content/36317.asp</a:t>
            </a:r>
            <a:r>
              <a:rPr lang="en-US" dirty="0"/>
              <a:t>			</a:t>
            </a:r>
          </a:p>
          <a:p>
            <a:r>
              <a:rPr lang="en-US" dirty="0"/>
              <a:t>Wave goodbye to all those social media gurus. They're about to head off into the sunset. And that's a good thing.</a:t>
            </a:r>
          </a:p>
          <a:p>
            <a:r>
              <a:rPr lang="en-US" b="1" dirty="0"/>
              <a:t>this is the </a:t>
            </a:r>
            <a:r>
              <a:rPr lang="en-US" b="1" dirty="0" err="1"/>
              <a:t>yr</a:t>
            </a:r>
            <a:r>
              <a:rPr lang="en-US" b="1" dirty="0"/>
              <a:t> that social media will fade into the background</a:t>
            </a:r>
            <a:r>
              <a:rPr lang="en-US" dirty="0"/>
              <a:t>. It's </a:t>
            </a:r>
            <a:r>
              <a:rPr lang="en-US" b="1" dirty="0">
                <a:solidFill>
                  <a:srgbClr val="FF0000"/>
                </a:solidFill>
              </a:rPr>
              <a:t>not that social media is going away. It's just that it's fading into the background</a:t>
            </a:r>
            <a:r>
              <a:rPr lang="en-US" dirty="0"/>
              <a:t>, </a:t>
            </a:r>
            <a:r>
              <a:rPr lang="en-US" dirty="0">
                <a:solidFill>
                  <a:srgbClr val="FF0000"/>
                </a:solidFill>
              </a:rPr>
              <a:t>Social media is the new wallpaper</a:t>
            </a:r>
            <a:r>
              <a:rPr lang="en-US" dirty="0"/>
              <a:t>, a highly predicable moment many of us have been waiting for. </a:t>
            </a:r>
          </a:p>
          <a:p>
            <a:r>
              <a:rPr lang="en-US" dirty="0"/>
              <a:t>Whenever a significant new digital channel develops, it inevitably begins its lifespan as a bright shiny object. The </a:t>
            </a:r>
            <a:r>
              <a:rPr lang="en-US" b="1" dirty="0"/>
              <a:t>turn of this century was all email, all the time</a:t>
            </a:r>
            <a:r>
              <a:rPr lang="en-US" dirty="0"/>
              <a:t>. Email marketing was the new thing that dominated the digital marketing conversation for close to 10 years.</a:t>
            </a:r>
          </a:p>
          <a:p>
            <a:r>
              <a:rPr lang="en-US" dirty="0"/>
              <a:t>Then, </a:t>
            </a:r>
            <a:r>
              <a:rPr lang="en-US" dirty="0" err="1"/>
              <a:t>oooh</a:t>
            </a:r>
            <a:r>
              <a:rPr lang="en-US" dirty="0"/>
              <a:t>! Search! Paid search! SEO! Search engine conferences were the industry's largest events. The one I was formerly involved with, the biggest one there was, recently</a:t>
            </a:r>
            <a:r>
              <a:rPr lang="en-US" b="1" dirty="0"/>
              <a:t> rebranded twice: first as a "search and social media" conference, then as a "digital marketing" event.</a:t>
            </a:r>
          </a:p>
          <a:p>
            <a:r>
              <a:rPr lang="en-US" dirty="0"/>
              <a:t>See where this is going? Email and search now both enjoy wallpaper status. They've faded into the background. This is absolutely not meant to diminish the importance or significance of either as a marketing channel. Search and email still are significant, impactful, and effective. </a:t>
            </a:r>
            <a:r>
              <a:rPr lang="en-US" b="1" dirty="0"/>
              <a:t>"Wallpapering" is a sign of maturity and essential integration into the larger marketing org</a:t>
            </a:r>
            <a:r>
              <a:rPr lang="en-US" dirty="0"/>
              <a:t>. </a:t>
            </a:r>
          </a:p>
          <a:p>
            <a:r>
              <a:rPr lang="en-US" b="1" dirty="0"/>
              <a:t>Social media is finally mainstream, not a novelty</a:t>
            </a:r>
            <a:r>
              <a:rPr lang="en-US" dirty="0"/>
              <a:t>. (Remember when having a website was a novelty?) </a:t>
            </a:r>
            <a:r>
              <a:rPr lang="en-US" b="1" dirty="0"/>
              <a:t>Social media has been departmentalized, strategized, and </a:t>
            </a:r>
            <a:r>
              <a:rPr lang="en-US" b="1" dirty="0" err="1"/>
              <a:t>budgetized</a:t>
            </a:r>
            <a:r>
              <a:rPr lang="en-US" dirty="0"/>
              <a:t> –</a:t>
            </a:r>
          </a:p>
          <a:p>
            <a:r>
              <a:rPr lang="en-US" dirty="0"/>
              <a:t>We're seeing the industry shifts that corroborate this. It's not just conferences that are rebranding and shifting their go-to-market strategies. Social media software vendors, SEOs, and email providers are all scrambling to reposition as content marketing purveyors. Their offerings are essentially the same as they were before, but this new positioning is more topical and more broadly relevant.</a:t>
            </a:r>
          </a:p>
          <a:p>
            <a:r>
              <a:rPr lang="en-US" b="1" dirty="0">
                <a:solidFill>
                  <a:srgbClr val="FF0000"/>
                </a:solidFill>
              </a:rPr>
              <a:t>Content marketing is the new term on everyone's lips</a:t>
            </a:r>
            <a:r>
              <a:rPr lang="en-US" dirty="0"/>
              <a:t>. As an analyst, I'm seeing (and hearing) that it's top-of-mind with clients and technology vendors, at conferences, seminars, and trade publications -- everywhere, in fact, digital marketing is discussed. There's a sudden plethora of "content marketing experts" blathering on about the topic who you never heard of two weeks ago. "</a:t>
            </a:r>
            <a:r>
              <a:rPr lang="en-US" dirty="0">
                <a:solidFill>
                  <a:srgbClr val="FF0000"/>
                </a:solidFill>
              </a:rPr>
              <a:t>Content is king" is new all over again</a:t>
            </a:r>
            <a:r>
              <a:rPr lang="en-US" dirty="0"/>
              <a:t>, Sound familiar? It should. Content is where email was. It's where search was, and one day, it will be where social media is headed: fully integrated into marketing -- not a nice-to-have but a must-have.</a:t>
            </a:r>
          </a:p>
          <a:p>
            <a:r>
              <a:rPr lang="en-US" i="1" dirty="0">
                <a:hlinkClick r:id="rId7"/>
              </a:rPr>
              <a:t>Rebecca Lieb is an analyst of digital advertising and media for </a:t>
            </a:r>
            <a:r>
              <a:rPr lang="en-US" i="1" dirty="0">
                <a:hlinkClick r:id="rId8"/>
              </a:rPr>
              <a:t>Altimeter Group.</a:t>
            </a:r>
            <a:endParaRPr lang="en-US" dirty="0">
              <a:hlinkClick r:id="rId8"/>
            </a:endParaRPr>
          </a:p>
          <a:p>
            <a:endParaRPr lang="en-US" dirty="0"/>
          </a:p>
          <a:p>
            <a:r>
              <a:rPr lang="en-US" dirty="0"/>
              <a:t>Read more at http://</a:t>
            </a:r>
            <a:r>
              <a:rPr lang="en-US" dirty="0" err="1"/>
              <a:t>www.imediaconnection.com</a:t>
            </a:r>
            <a:r>
              <a:rPr lang="en-US" dirty="0"/>
              <a:t>/content/36317.asp#I4KD1Wg0yJHHX8cg.99</a:t>
            </a:r>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23</a:t>
            </a:fld>
            <a:endParaRPr lang="en-US"/>
          </a:p>
        </p:txBody>
      </p:sp>
    </p:spTree>
    <p:extLst>
      <p:ext uri="{BB962C8B-B14F-4D97-AF65-F5344CB8AC3E}">
        <p14:creationId xmlns:p14="http://schemas.microsoft.com/office/powerpoint/2010/main" val="134375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1157288" y="681038"/>
            <a:ext cx="3338512" cy="250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1" name="Notes Placeholder 2"/>
          <p:cNvSpPr>
            <a:spLocks noGrp="1"/>
          </p:cNvSpPr>
          <p:nvPr>
            <p:ph type="body" idx="1"/>
          </p:nvPr>
        </p:nvSpPr>
        <p:spPr bwMode="auto">
          <a:xfrm>
            <a:off x="304800" y="3246437"/>
            <a:ext cx="6324600" cy="51562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dirty="0">
                <a:latin typeface="Calibri" charset="0"/>
              </a:rPr>
              <a:t>We start with a quote from </a:t>
            </a:r>
            <a:r>
              <a:rPr lang="en-US" sz="1000" dirty="0" err="1">
                <a:latin typeface="Calibri" charset="0"/>
              </a:rPr>
              <a:t>Avinash</a:t>
            </a:r>
            <a:r>
              <a:rPr lang="en-US" sz="1000" dirty="0">
                <a:latin typeface="Calibri" charset="0"/>
              </a:rPr>
              <a:t>, a Google analytics evangelist. He says here that </a:t>
            </a:r>
            <a:r>
              <a:rPr lang="ja-JP" altLang="en-US" sz="1000" dirty="0">
                <a:latin typeface="Calibri" charset="0"/>
              </a:rPr>
              <a:t>“</a:t>
            </a:r>
            <a:r>
              <a:rPr lang="en-US" sz="1000" dirty="0">
                <a:latin typeface="Calibri" charset="0"/>
              </a:rPr>
              <a:t>social media is like teen sex. Everyone wants to do it. No one actually knows how. When finally done, there is surprise it's not better.</a:t>
            </a:r>
            <a:r>
              <a:rPr lang="ja-JP" altLang="en-US" sz="1000" dirty="0">
                <a:latin typeface="Calibri" charset="0"/>
              </a:rPr>
              <a:t>”</a:t>
            </a:r>
            <a:r>
              <a:rPr lang="en-US" sz="1000" dirty="0">
                <a:latin typeface="Calibri" charset="0"/>
              </a:rPr>
              <a:t> Many marketers have been jumping blindly into the social space rather than really understanding how social is impacting their consumers and their business. Gaining this understanding helps shape a brands approach to social, and will ultimately provide the guidance and direction for a successful strategy, and as a result drive long term business results. </a:t>
            </a:r>
          </a:p>
          <a:p>
            <a:endParaRPr lang="en-US" sz="1000" dirty="0">
              <a:latin typeface="Calibri" charset="0"/>
            </a:endParaRPr>
          </a:p>
          <a:p>
            <a:r>
              <a:rPr lang="en-US" sz="1000" b="1" dirty="0">
                <a:latin typeface="Calibri" charset="0"/>
              </a:rPr>
              <a:t>But the one truism marketers have to realize upfront, they do not have the once enjoyed, tightly held, control of their brands anymore</a:t>
            </a:r>
            <a:r>
              <a:rPr lang="en-US" sz="1000" dirty="0">
                <a:latin typeface="Calibri" charset="0"/>
              </a:rPr>
              <a:t>.  In this environment you need to operate on a new set of standards and communicate with your consumers in </a:t>
            </a:r>
            <a:r>
              <a:rPr lang="en-US" sz="1000" b="1" dirty="0">
                <a:latin typeface="Calibri" charset="0"/>
              </a:rPr>
              <a:t>THEIR</a:t>
            </a:r>
            <a:r>
              <a:rPr lang="en-US" sz="1000" dirty="0">
                <a:latin typeface="Calibri" charset="0"/>
              </a:rPr>
              <a:t> sandbox… because, rest assured, the conversation is happening with or without you.  But the good news is, by properly playing in this space, you can position your brand for prosperity.  </a:t>
            </a:r>
          </a:p>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E18884-0775-C240-B6F9-A64555758233}" type="slidenum">
              <a:rPr lang="en-US">
                <a:solidFill>
                  <a:srgbClr val="000000"/>
                </a:solidFill>
                <a:latin typeface="Calibri" charset="0"/>
              </a:rPr>
              <a:pPr eaLnBrk="1" hangingPunct="1"/>
              <a:t>24</a:t>
            </a:fld>
            <a:endParaRPr lang="en-US">
              <a:solidFill>
                <a:srgbClr val="000000"/>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0350" y="149225"/>
            <a:ext cx="3024188" cy="2268538"/>
          </a:xfrm>
        </p:spPr>
      </p:sp>
      <p:sp>
        <p:nvSpPr>
          <p:cNvPr id="3" name="Espace réservé des commentaires 2"/>
          <p:cNvSpPr>
            <a:spLocks noGrp="1"/>
          </p:cNvSpPr>
          <p:nvPr>
            <p:ph type="body" idx="1"/>
          </p:nvPr>
        </p:nvSpPr>
        <p:spPr>
          <a:xfrm>
            <a:off x="188640" y="2525613"/>
            <a:ext cx="6480720" cy="6408712"/>
          </a:xfrm>
        </p:spPr>
        <p:txBody>
          <a:bodyPr>
            <a:normAutofit fontScale="25000" lnSpcReduction="20000"/>
          </a:bodyPr>
          <a:lstStyle/>
          <a:p>
            <a:r>
              <a:rPr lang="en-CA" sz="3600" dirty="0" smtClean="0">
                <a:hlinkClick r:id="rId3"/>
              </a:rPr>
              <a:t>http://yoz.com/wired/2.01/features/mcluhan.html</a:t>
            </a:r>
            <a:endParaRPr lang="en-CA" sz="3600" dirty="0" smtClean="0"/>
          </a:p>
          <a:p>
            <a:r>
              <a:rPr lang="en-CA" sz="3600" dirty="0" smtClean="0"/>
              <a:t>Feb 1996-   Channelling </a:t>
            </a:r>
            <a:r>
              <a:rPr lang="en-CA" sz="3600" dirty="0"/>
              <a:t>McLuhan - The Wired Interview</a:t>
            </a:r>
          </a:p>
          <a:p>
            <a:endParaRPr lang="en-CA" sz="3600" dirty="0"/>
          </a:p>
          <a:p>
            <a:r>
              <a:rPr lang="en-CA" sz="3600" dirty="0"/>
              <a:t>Scholars agree that Marshall McLuhan's earliest books were written by him, but there is mystery and uncertainty about who really wrote his subsequent works. McLuhan would lie on a couch, head on a pillow, and spout ideas for hours. Sometimes assistants would transcribe as McLuhan dictated, sometimes they would later write down what McLuhan had said and sometimes they would write down what they thought McLuhan had said. Somehow, books were assembled from these notes and recollections, and then McLuhan signed his name to them. This indefinite manner of creation was never a problem for McLuhan, who often insisted that facts were not as important as fallacies.</a:t>
            </a:r>
          </a:p>
          <a:p>
            <a:endParaRPr lang="en-CA" sz="3600" dirty="0"/>
          </a:p>
          <a:p>
            <a:r>
              <a:rPr lang="en-CA" sz="3600" dirty="0"/>
              <a:t>The fallacies of this interview with McLuhan are as follows: About a year ago, someone calling himself Marshall McLuhan began posting anonymously on a popular mailing list called Zone (</a:t>
            </a:r>
            <a:r>
              <a:rPr lang="en-CA" sz="3600" dirty="0" err="1"/>
              <a:t>zone@wired.com</a:t>
            </a:r>
            <a:r>
              <a:rPr lang="en-CA" sz="3600" dirty="0"/>
              <a:t>). Gary Wolf began a correspondence with the poster via a chain of anonymous remailers. McLuhan (who would have been 84 this year) said he now lived in a beach town in Southern California named "Parma." (This town does not exist.) One tiny hint after another, confirmed by third parties close to McLuhan decades ago, convinced Wolf that if the poster was not McLuhan himself, it was a bot programmed with an eerie command of McLuhan's life and inimitable perspective. After many rounds of e-mail, the conversation got down to the meat of the matter: What does McLuhan think about all this new digital technology?</a:t>
            </a:r>
          </a:p>
          <a:p>
            <a:endParaRPr lang="en-CA" sz="3600" dirty="0"/>
          </a:p>
          <a:p>
            <a:r>
              <a:rPr lang="en-CA" sz="3600" dirty="0"/>
              <a:t>Wired: Do you still believe that the medium is the message?</a:t>
            </a:r>
          </a:p>
          <a:p>
            <a:r>
              <a:rPr lang="en-CA" sz="3600" dirty="0"/>
              <a:t>McLuhan: The real message of media today is ubiquity. It is no longer something we do, but something we are part of. It confronts us as if from the outside with all the sensory experience of the history of humanity. It is as if we have amputated not our ears or our eyes, but ourselves, and then established a total prosthesis - an automaton - in our place.</a:t>
            </a:r>
          </a:p>
          <a:p>
            <a:endParaRPr lang="en-CA" sz="3600" dirty="0"/>
          </a:p>
          <a:p>
            <a:r>
              <a:rPr lang="en-CA" sz="3600" dirty="0"/>
              <a:t>What happens when you see yourself outside yourself? It is disconcerting, like a hall of mirrors. A character in Dickens is a representation of a social role, but a modern movie actress who tries to play a role will seem old-fashioned. To cope with this, actresses have cooled themselves way down, become numb blanks. Thus today's stars are totally tranquillised. The smart thing for a girl nowadays is to play numb. Dumb actresses used to be in demand; now numb actresses are in demand. Rigor mortis is de rigueur.</a:t>
            </a:r>
          </a:p>
          <a:p>
            <a:endParaRPr lang="en-CA" sz="3600" dirty="0"/>
          </a:p>
          <a:p>
            <a:r>
              <a:rPr lang="en-CA" sz="3600" dirty="0" err="1"/>
              <a:t>Postindustrial</a:t>
            </a:r>
            <a:r>
              <a:rPr lang="en-CA" sz="3600" dirty="0"/>
              <a:t> man has a network identity, or a net-ID. The role is now a temporary shift of state produced by a combination of environmental factors, like in a neural net-work. This possibility has always been latent in the concept of role, but in the machine age this was perceived as a danger, while today it is simply a game - we no longer see shifting roles as dangerous and taboo and therefore theatrically compelling. Rather, we follow these shifts as if we were doing a puzzle or kibitzing a chess game. Yes, the medium is the message, but this does not mean and never meant that the content of the medium is a conscious reflection on itself. The medium is the message because it creates the audience most suited to it. Electronic media create an audience whose shifting moods are as impersonal as the weather.</a:t>
            </a:r>
          </a:p>
          <a:p>
            <a:endParaRPr lang="en-CA" sz="3600" dirty="0"/>
          </a:p>
          <a:p>
            <a:r>
              <a:rPr lang="en-CA" sz="3600" dirty="0"/>
              <a:t>Do you watch much TV, and what do you watch when you do?</a:t>
            </a:r>
          </a:p>
          <a:p>
            <a:r>
              <a:rPr lang="en-CA" sz="3600" dirty="0"/>
              <a:t>The only good TV is live TV. I had three ideas for live TV shows. My first idea came back in the early '70s. It was called Up Against the Wall, and was almost produced. Contestants were to have explained to the audience how they got into a financial pickle. The more entangled their financial disaster, the more energetically the audience would applaud. At the end of every episode, a check would be issued to the most dismal contestant. This emphasis on misfortune would have been appreciated by advertisers, since they need a big dose of "bad news" in all programs in order to balance the "good news" in the ads. If TV actually were to broad- cast more good news, as some cultural reactionaries want, the advertising market would collapse, and the ensuing economic crisis would probably lead to some sort of popular dictatorship, which they do not want.</a:t>
            </a:r>
          </a:p>
          <a:p>
            <a:endParaRPr lang="en-CA" sz="3600" dirty="0"/>
          </a:p>
          <a:p>
            <a:r>
              <a:rPr lang="en-CA" sz="3600" dirty="0"/>
              <a:t>I wanted to follow this up with a show called Hey, Good Looking. Similar in format to Up Against the Wall, it would have invited the viewing audience to share the suffering of ugly people. These ugly people would explain how they had been set back in life by their unattractive physical appearance. Then, the home audience would vote by telephone for the ugliest contestant, who would receive free plastic surgery. After the surgery, the contestant would come back and explain to the audience how his life had changed. The success of this show would have shown how important public displays of suffering are on television. This show, too, was never financed because of the sensibilities of network heads. But it was ahead of its time.</a:t>
            </a:r>
          </a:p>
          <a:p>
            <a:endParaRPr lang="en-CA" sz="3600" dirty="0"/>
          </a:p>
          <a:p>
            <a:r>
              <a:rPr lang="en-CA" sz="3600" dirty="0"/>
              <a:t>My other idea for a show was the most successful. I had an idea for a program that would break up the television screen into many individual segments. Any attempt to understand the show as a linear narrative would have been frustrated, and my audience would have had no choice but to accept the whole picture as a kind of music for the eye, which is what television actually is, though most people aren't aware of it. The theme for the show would been "the movies," thus proving my theorem that the programs in a new medium are always revivals of an old medium.</a:t>
            </a:r>
          </a:p>
          <a:p>
            <a:endParaRPr lang="en-CA" sz="3600" dirty="0"/>
          </a:p>
          <a:p>
            <a:r>
              <a:rPr lang="en-CA" sz="3600" dirty="0"/>
              <a:t>I made this proposal to several friends and it was finally picked up by the producers of The Hollywood Squares. (The Hollywood Squares is the US version of Celebrity Squares.) If you watch the credits closely after the closing music, you will see my name. I enjoy this show very much because it remains a sophisticated commentary on the nature of television. By filling the space of the TV with a mosaic of close-ups, Hollywood Squares hypnotises its audience by paralysing their senses and numbing their eyes to other distractions. The movie world is literally chopped up into nine squares, each of which contains a close-up. The theme music is the </a:t>
            </a:r>
            <a:r>
              <a:rPr lang="en-CA" sz="3600" dirty="0" err="1"/>
              <a:t>ticktock</a:t>
            </a:r>
            <a:r>
              <a:rPr lang="en-CA" sz="3600" dirty="0"/>
              <a:t> of a hypnotist's watch. This is very clever and dangerous. Few people understand how Hollywood Squares was the direct predecessor of MTV; the link is that Hollywood Squares was the first show to comprehend my dictum that TV was music for the eye.</a:t>
            </a:r>
          </a:p>
          <a:p>
            <a:endParaRPr lang="en-CA" sz="3600" dirty="0"/>
          </a:p>
          <a:p>
            <a:r>
              <a:rPr lang="en-CA" sz="3600" dirty="0"/>
              <a:t>So, what kind of TV show would you do today?</a:t>
            </a:r>
          </a:p>
          <a:p>
            <a:r>
              <a:rPr lang="en-CA" sz="3600" dirty="0"/>
              <a:t>I no longer want to create a TV show. TV should be watched, not made.</a:t>
            </a:r>
          </a:p>
          <a:p>
            <a:endParaRPr lang="en-CA" sz="3600" dirty="0"/>
          </a:p>
          <a:p>
            <a:r>
              <a:rPr lang="en-CA" sz="3600" dirty="0"/>
              <a:t>Do you think privacy and anonymity are being eroded in the digital age?</a:t>
            </a:r>
          </a:p>
          <a:p>
            <a:r>
              <a:rPr lang="en-CA" sz="3600" dirty="0"/>
              <a:t>Don't be fooled by "anonymity." There is no such thing, since every node in a </a:t>
            </a:r>
            <a:r>
              <a:rPr lang="en-CA" sz="3600" dirty="0" err="1"/>
              <a:t>commu-nication</a:t>
            </a:r>
            <a:r>
              <a:rPr lang="en-CA" sz="3600" dirty="0"/>
              <a:t> system must have an ID. Concerns about privacy and anonymity are </a:t>
            </a:r>
            <a:r>
              <a:rPr lang="en-CA" sz="3600" dirty="0" err="1"/>
              <a:t>outdated</a:t>
            </a:r>
            <a:r>
              <a:rPr lang="en-CA" sz="3600" dirty="0"/>
              <a:t>. </a:t>
            </a:r>
            <a:r>
              <a:rPr lang="en-CA" sz="3600" dirty="0" err="1"/>
              <a:t>Cypherpunks</a:t>
            </a:r>
            <a:r>
              <a:rPr lang="en-CA" sz="3600" dirty="0"/>
              <a:t> think they are rebels with a cause, but they are really sentimentalists.</a:t>
            </a:r>
          </a:p>
          <a:p>
            <a:endParaRPr lang="en-CA" sz="3600" dirty="0"/>
          </a:p>
          <a:p>
            <a:r>
              <a:rPr lang="en-CA" sz="3600" dirty="0"/>
              <a:t>In the '50s, men were crying about the "mass" man and spilling tears over too much anonymity. And they were right, or more right than the </a:t>
            </a:r>
            <a:r>
              <a:rPr lang="en-CA" sz="3600" dirty="0" err="1"/>
              <a:t>cypherpunks</a:t>
            </a:r>
            <a:r>
              <a:rPr lang="en-CA" sz="3600" dirty="0"/>
              <a:t>. Factories and corporations gave men roles, not souls. Industrial society was anonymous. Cities, factories, secret ballots with mechanical polling booths - that's anonymity. The Big Brother bogeyman of the machine age used technology to enforce anonymity and prevent anybody from doing his own thing.</a:t>
            </a:r>
          </a:p>
          <a:p>
            <a:endParaRPr lang="en-CA" sz="3600" dirty="0"/>
          </a:p>
          <a:p>
            <a:r>
              <a:rPr lang="en-CA" sz="3600" dirty="0"/>
              <a:t>The era of politics based on private identities, anonymous individuals and independent citizens began with the French Revolution and Napoleon's armies (a product of the popular press) and ended with Hitler (the product of radio). The </a:t>
            </a:r>
            <a:r>
              <a:rPr lang="en-CA" sz="3600" dirty="0" err="1"/>
              <a:t>cypherpunks</a:t>
            </a:r>
            <a:r>
              <a:rPr lang="en-CA" sz="3600" dirty="0"/>
              <a:t> are still marching to the same martial music. You think private individuals and mass industrial society are opposites? They are part of the industrial configuration. Instantaneous electronic society gives everybody an identity - which we all want, yet which we all want to lose - while putting almost intolerable pressure on our sense of privacy.</a:t>
            </a:r>
          </a:p>
          <a:p>
            <a:endParaRPr lang="en-CA" sz="3600" dirty="0"/>
          </a:p>
          <a:p>
            <a:r>
              <a:rPr lang="en-CA" sz="3600" dirty="0"/>
              <a:t>Privacy disappears in the simultaneous stimulation of our patterns of thought.</a:t>
            </a:r>
          </a:p>
          <a:p>
            <a:endParaRPr lang="en-CA" sz="3600" dirty="0"/>
          </a:p>
          <a:p>
            <a:r>
              <a:rPr lang="en-CA" sz="3600" dirty="0"/>
              <a:t>Then why do you send these messages via an anonymous remailer?</a:t>
            </a:r>
          </a:p>
          <a:p>
            <a:r>
              <a:rPr lang="en-CA" sz="3600" dirty="0"/>
              <a:t>I am not anonymous, but have simply changed my ID. Think of it as a brand. An old brand goes stale, or ends up controlled by a competitor, so you think up a new one. Wyndham Lewis taught me that the secret of success is secrecy, and I used to think he was joking. But now I realise and am trying to demonstrate that these anonymous remailers are among the great publicity devices of all times. They provide a unique ID that is very </a:t>
            </a:r>
            <a:r>
              <a:rPr lang="en-CA" sz="3600" dirty="0" err="1"/>
              <a:t>glamourous</a:t>
            </a:r>
            <a:r>
              <a:rPr lang="en-CA" sz="3600" dirty="0"/>
              <a:t> and easy to distinguish from a common name. You change it at will, and it even incorporates the sacrificial element of naming and renders tabloid-type identity exposés unnecessary.</a:t>
            </a:r>
          </a:p>
          <a:p>
            <a:endParaRPr lang="en-CA" sz="3600" dirty="0"/>
          </a:p>
          <a:p>
            <a:r>
              <a:rPr lang="en-CA" sz="3600" dirty="0"/>
              <a:t>What's your take on media juggernauts like Microsoft? Should they be allowed a stranglehold over electronic media?</a:t>
            </a:r>
          </a:p>
          <a:p>
            <a:r>
              <a:rPr lang="en-CA" sz="3600" dirty="0"/>
              <a:t>We fear that the owners of the monopoly will crush us, but this never happens. In a flash, the monopolist's products appear out of date, and competition in their particular industry becomes irrelevant because the whole basis of moneymaking has shifted to a new area. As the pace of technological change speeds up, shifts in economic power increasingly seem like magical flip-flops produced by luck. The old logic of monopoly - centralised stranglehold - no longer works. The attention of consumers can shift instantly and make the most profound investments obsolete in just a few years, soon to be sped up even further. We will see economic empires crash within hours, and new ones arise just as quickly. The task of the economic manager now is to try to hold monopolies in place just long enough for economic transactions to occur. The capitalist understands that to improve competition, he must encourage monopolies.</a:t>
            </a:r>
          </a:p>
          <a:p>
            <a:endParaRPr lang="en-CA" sz="3600" dirty="0"/>
          </a:p>
          <a:p>
            <a:r>
              <a:rPr lang="en-CA" sz="3600" dirty="0"/>
              <a:t>What would you do about the inequality of the technological haves and have-nots?</a:t>
            </a:r>
          </a:p>
          <a:p>
            <a:r>
              <a:rPr lang="en-CA" sz="3600" dirty="0"/>
              <a:t>Equality is an industrial ideal, along with voting, time clocks and the minimum wage. Machines promote equality; that is their downfall. The organic unity of pastoral times was replaced in the machine age with fragmented individuals, who could compete with each other. This unequal competition gave a foundation to the idea of equality. The industrial age transformed millions of farmers into mass workers and mass consumers. Only by transforming millions of farmers into a mass of workers and street riffraff could machines succeed in smearing the doctrine of equality around the world.</a:t>
            </a:r>
          </a:p>
          <a:p>
            <a:endParaRPr lang="en-CA" sz="3600" dirty="0"/>
          </a:p>
          <a:p>
            <a:r>
              <a:rPr lang="en-CA" sz="3600" dirty="0"/>
              <a:t>The hubbub now about equality is actually a nostalgia for machines. Our environ-</a:t>
            </a:r>
            <a:r>
              <a:rPr lang="en-CA" sz="3600" dirty="0" err="1"/>
              <a:t>ment</a:t>
            </a:r>
            <a:r>
              <a:rPr lang="en-CA" sz="3600" dirty="0"/>
              <a:t> has been transformed into a single omnipresent network that embraces and encompasses individuals of unequal status. Machines - extended to their limit and transformed into a single omnipresent network environment - will move into sacred and ritual environments. Recognised as an extension of ourselves and properly managed by a priestly class, technology inspires rituals, performed out of something like love. This development restores machines to their original totemic purpose. Whereas Marx recognised machines as "the dead hand" of the past, the electronic network could make this totem (an amputated body part, you'll notice) into a shrine for ancestors. Machines are gods not simply because they are powerful, but because they are the living embodiment of our ancestors. The Christian and the pagan world views have come together in an attitude of unconditional love of machines.</a:t>
            </a:r>
          </a:p>
          <a:p>
            <a:endParaRPr lang="en-CA" sz="3600" dirty="0"/>
          </a:p>
          <a:p>
            <a:r>
              <a:rPr lang="en-CA" sz="3600" dirty="0"/>
              <a:t>Is the book dead?</a:t>
            </a:r>
          </a:p>
          <a:p>
            <a:r>
              <a:rPr lang="en-CA" sz="3600" dirty="0"/>
              <a:t>The book is not dead. When the book is finally freed from its aura of authority and its "soulfulness," it will return as a convenient interface. Just as the advent of printing created a market for medieval culture, the advent of the Net will build an audience for book authors. The body of the book, to </a:t>
            </a:r>
            <a:r>
              <a:rPr lang="en-CA" sz="3600" dirty="0" err="1"/>
              <a:t>mis</a:t>
            </a:r>
            <a:r>
              <a:rPr lang="en-CA" sz="3600" dirty="0"/>
              <a:t>-paraphrase a Frenchman, will be liberated from the soul of the book. In the age of electronic communication, invest in books. This is sound advice for people whose ears have replaced their eyes.</a:t>
            </a:r>
          </a:p>
          <a:p>
            <a:endParaRPr lang="en-CA" sz="3600" dirty="0"/>
          </a:p>
          <a:p>
            <a:r>
              <a:rPr lang="en-CA" sz="3600" dirty="0"/>
              <a:t>Sven </a:t>
            </a:r>
            <a:r>
              <a:rPr lang="en-CA" sz="3600" dirty="0" err="1"/>
              <a:t>Birkerts</a:t>
            </a:r>
            <a:r>
              <a:rPr lang="en-CA" sz="3600" dirty="0"/>
              <a:t> [author of The Gutenberg Elegies: The Fate of Reading in an Electronic Age], an unintentionally funny writer, has been worrying that electronic networks might cause the popular audience for James Joyce to shrink. Last time I dropped by the Parma </a:t>
            </a:r>
            <a:r>
              <a:rPr lang="en-CA" sz="3600" dirty="0" err="1"/>
              <a:t>Dillons</a:t>
            </a:r>
            <a:r>
              <a:rPr lang="en-CA" sz="3600" dirty="0"/>
              <a:t> outlet (which recently replaced a musty store full of paperbacks, proving that books are a growth industry), I noticed that </a:t>
            </a:r>
            <a:r>
              <a:rPr lang="en-CA" sz="3600" dirty="0" err="1"/>
              <a:t>Finnegans</a:t>
            </a:r>
            <a:r>
              <a:rPr lang="en-CA" sz="3600" dirty="0"/>
              <a:t> Wake was selling just about as many copies as it always did.</a:t>
            </a:r>
          </a:p>
          <a:p>
            <a:endParaRPr lang="en-CA" sz="3600" dirty="0"/>
          </a:p>
          <a:p>
            <a:r>
              <a:rPr lang="en-CA" sz="3600" dirty="0"/>
              <a:t>You were always fascinated by advertising. Do you think the Net will change advertising?</a:t>
            </a:r>
          </a:p>
          <a:p>
            <a:r>
              <a:rPr lang="en-CA" sz="3600" dirty="0"/>
              <a:t>Let me tell you about the economy of Parma, where I live. It has a secret economy, a mixture of software firms and natural-juice franchises whose factories are the unused play rooms and converted triple-car garages of a suburban lifestyle that no longer holds interest. The juice franchises in Parma do not actually squeeze juice - this is handled remotely by friends and relatives of the franchisees, who strike deals with national distributors of organic produce. The franchise handles the marketing campaign: developing slogans, bottle designs, billboards, and TV commercials.</a:t>
            </a:r>
          </a:p>
          <a:p>
            <a:endParaRPr lang="en-CA" sz="3600" dirty="0"/>
          </a:p>
          <a:p>
            <a:r>
              <a:rPr lang="en-CA" sz="3600" dirty="0"/>
              <a:t>You see, the advertising is far more expensive and difficult than the juicing. This has been the case generally with advertising for decades: by now it should be obvious that a product is merely an inducement to the consumer to purchase the advertising. The Net will only further this movement.</a:t>
            </a:r>
          </a:p>
          <a:p>
            <a:endParaRPr lang="en-CA" sz="3600" dirty="0"/>
          </a:p>
          <a:p>
            <a:r>
              <a:rPr lang="en-CA" sz="3600" dirty="0"/>
              <a:t>It is quite conceivable to me that a juice franchise could stop charging for its beverage altogether and simply give it away to people who pay to receive the advertising.</a:t>
            </a:r>
          </a:p>
          <a:p>
            <a:endParaRPr lang="en-CA" sz="3600" dirty="0"/>
          </a:p>
          <a:p>
            <a:r>
              <a:rPr lang="en-CA" sz="3600" dirty="0"/>
              <a:t>It would appear that instead of the advertising promoting the product, the product promotes the advertising. But that is not exactly right. Actually, the product promotes the consumer. The advertising gives the group of consumers its identity and raison d'[delta]</a:t>
            </a:r>
            <a:r>
              <a:rPr lang="en-CA" sz="3600" dirty="0" err="1"/>
              <a:t>tre</a:t>
            </a:r>
            <a:r>
              <a:rPr lang="en-CA" sz="3600" dirty="0"/>
              <a:t>, and with a little bit of priming the group then begins to interact and entertain itself. The existence of the community of consumers gives other individuals (who are alerted by the advertising) an incentive to participate. The anxiety of the outsider can be overcome by consuming the product, at which point he automatically becomes part of the community. I am quite certain the product could never be eliminated entirely, but, again, it could be given away for free to people who purchase the advertising.</a:t>
            </a:r>
          </a:p>
          <a:p>
            <a:endParaRPr lang="en-CA" sz="3600" dirty="0"/>
          </a:p>
          <a:p>
            <a:r>
              <a:rPr lang="en-CA" sz="3600" dirty="0"/>
              <a:t>Would you consider doing something more extensive, perhaps in new media?</a:t>
            </a:r>
          </a:p>
          <a:p>
            <a:r>
              <a:rPr lang="en-CA" sz="3600" dirty="0"/>
              <a:t>I am open to business opportunities of the right sort. I never let the failures of my past life deter me from new failures. At the moment I am thinking of the Dew-Line newsletter. The problem with Dew-Line, frankly, was that it was too much work, and though I was angry at Tony Schwartz at the time of its demise, I have since realised that it wasn't his fault.</a:t>
            </a:r>
          </a:p>
          <a:p>
            <a:endParaRPr lang="en-CA" sz="3600" dirty="0"/>
          </a:p>
          <a:p>
            <a:r>
              <a:rPr lang="en-CA" sz="3600" dirty="0"/>
              <a:t>Did you ever see the deck of cards we made? The idea was to create a modern tarot - not in the occult sense, but rather a series of puns and unrelated images that would spur sclerotic executives to creative thinking. Turn a card and then describe how it relates to the current situation. I realise now that this was too far out. My favourite card was the one that showed a picture of a girlie with pasties over her breasts. The axiom on the card said, "Thanks for the </a:t>
            </a:r>
            <a:r>
              <a:rPr lang="en-CA" sz="3600" dirty="0" err="1"/>
              <a:t>mammaries</a:t>
            </a:r>
            <a:r>
              <a:rPr lang="en-CA" sz="3600" dirty="0"/>
              <a:t>." I really believe that if the execs had given it half a try, this card alone would have cured their ulcers. Today, we are just swimming in information. It is a sort of lactic sea.</a:t>
            </a:r>
          </a:p>
          <a:p>
            <a:endParaRPr lang="en-CA" sz="3600" dirty="0"/>
          </a:p>
          <a:p>
            <a:r>
              <a:rPr lang="en-CA" sz="3600" dirty="0"/>
              <a:t>In the emerging global village, isn't it imperialistic to expect everyone to have the same values (ours), obey the same laws (ours), and communicate in American English?</a:t>
            </a:r>
          </a:p>
          <a:p>
            <a:r>
              <a:rPr lang="en-CA" sz="3600" dirty="0"/>
              <a:t>America is no longer a global power - it's a global brand. America as a brand stands for liberty, money, and sex. That three-way combo is hard to beat. Certain countries have successfully transformed themselves into brands already. Take France. Can you imagine a world without France's wine, cheese, "culture" (a fuzzy amalgam of books, fashion, and accent) or "romance" (kisses on crowded streets, et cetera)? France earns vast amounts of money from its </a:t>
            </a:r>
            <a:r>
              <a:rPr lang="en-CA" sz="3600" dirty="0" err="1"/>
              <a:t>Frenchness</a:t>
            </a:r>
            <a:r>
              <a:rPr lang="en-CA" sz="3600" dirty="0"/>
              <a:t>, which has little to do with France as a military or bureaucratic structure, except to the extent that the French state functions as an overgrown tourist bureau, which is increasingly the case.</a:t>
            </a:r>
          </a:p>
          <a:p>
            <a:endParaRPr lang="en-CA" sz="3600" dirty="0"/>
          </a:p>
          <a:p>
            <a:r>
              <a:rPr lang="en-CA" sz="3600" dirty="0"/>
              <a:t>America should take a lesson in global branding. To succeed as a brand, America should shrink its army, reduce its diplomatic corps, cut back its public participation in political meetings and summits. This will allow American products, from movies to soft drinks to computers, to become far, far more valuable and powerful.</a:t>
            </a:r>
          </a:p>
          <a:p>
            <a:endParaRPr lang="en-CA" sz="3600" dirty="0"/>
          </a:p>
          <a:p>
            <a:r>
              <a:rPr lang="en-CA" sz="3600" dirty="0"/>
              <a:t>Is the Web hot or cool?</a:t>
            </a:r>
          </a:p>
          <a:p>
            <a:r>
              <a:rPr lang="en-CA" sz="3600" dirty="0"/>
              <a:t>The Web is cooler than television, which is much cooler than print. So much participation is required on the Web that no coherent, convincing, sharply defined characters can be created without slipping over into comedy or conspiratorial paranoia. Conventional media companies, like Time magazine, are going to have to get this right if they want to succeed. Zen Buddhism, which is very cool, flourished in the '50s when the spread of television created a need for people to cool down their personalities; it will again be a growth industry in the late '90s.</a:t>
            </a:r>
          </a:p>
          <a:p>
            <a:endParaRPr lang="en-CA" sz="3600" dirty="0"/>
          </a:p>
          <a:p>
            <a:r>
              <a:rPr lang="en-CA" sz="3600" dirty="0"/>
              <a:t>Success in a cool medium takes one of two forms. You are either a moment of supreme wit - popular but transitory - or you become part of the landscape. To become a feature of the landscape is very difficult in a cool medium. Your brand must always be present in the back of the user's mind. Everything they see, no matter how unrelated, should give them "memories of you." Any moment of questioning or hesitation (and there will be many of these moments, since cool media require lots of participation and demand many choices) should call forth the suggestion, "Click here." To become part of the landscape in a cool medium, you must connect on a mythic level to the structure of the medium.</a:t>
            </a:r>
          </a:p>
          <a:p>
            <a:endParaRPr lang="en-CA" sz="3600" dirty="0"/>
          </a:p>
          <a:p>
            <a:r>
              <a:rPr lang="en-CA" sz="3600" dirty="0"/>
              <a:t>Impossible? It works for Jesus, who is "always on my mind" as the Protestants say in their church and country music.</a:t>
            </a:r>
          </a:p>
          <a:p>
            <a:endParaRPr lang="en-CA" sz="3600" dirty="0"/>
          </a:p>
          <a:p>
            <a:r>
              <a:rPr lang="en-CA" sz="3600" dirty="0"/>
              <a:t>Do you have your own Web page?</a:t>
            </a:r>
          </a:p>
          <a:p>
            <a:r>
              <a:rPr lang="en-CA" sz="3600" dirty="0"/>
              <a:t>No, I don't have my own Web page. I am practicing a discipline that leads to the next stage of media: that of disappearance. "The secret of success is secrecy." A program that calls forth active participation will always have a stronger impact in a cool medium. That's why gurus live on mountain tops, eh?</a:t>
            </a:r>
          </a:p>
          <a:p>
            <a:endParaRPr lang="en-CA" sz="3600" dirty="0"/>
          </a:p>
          <a:p>
            <a:r>
              <a:rPr lang="en-CA" sz="3600" dirty="0"/>
              <a:t>What did you make of that media black hole, the O. J. trial?</a:t>
            </a:r>
          </a:p>
          <a:p>
            <a:r>
              <a:rPr lang="en-CA" sz="3600" dirty="0"/>
              <a:t>Marcia Clark asked the jury to follow drops of blood down the sidewalk, just like letters on a page or like a sequence of dots or full stops. But the jury was in the cool tactile world of television, where everything happens at once, not the hot world of print, where things follow logically, so they did not want to tack a sentence on at the end of the full stops. A verdict of innocent is easier, cooler, than a verdict of guilty, because no proof is required to find somebody innocent. They found O. J. not guilty but they found the idea of proof very guilty. Nothing can be proved on TV. Of the five criminal trials that were popular over the last few years, only the one that was not on TV - Mike Tyson's - resulted in a conviction. All the other defendants were on TV and were not convicted.</a:t>
            </a:r>
          </a:p>
          <a:p>
            <a:endParaRPr lang="en-CA" sz="3600" dirty="0"/>
          </a:p>
          <a:p>
            <a:r>
              <a:rPr lang="en-CA" sz="3600" dirty="0"/>
              <a:t>What would you say your contribution was to the business world?</a:t>
            </a:r>
          </a:p>
          <a:p>
            <a:r>
              <a:rPr lang="en-CA" sz="3600" dirty="0"/>
              <a:t>I was a business consultant. I did OK making speeches to executives and handing out tips to magazine types. Howard </a:t>
            </a:r>
            <a:r>
              <a:rPr lang="en-CA" sz="3600" dirty="0" err="1"/>
              <a:t>Gossage</a:t>
            </a:r>
            <a:r>
              <a:rPr lang="en-CA" sz="3600" dirty="0"/>
              <a:t> helped turn me on to that - "Save the world and fly first class" was his motto. But the consulting business got very bad as the obsolete idea of efficiency failed to disappear.</a:t>
            </a:r>
          </a:p>
          <a:p>
            <a:endParaRPr lang="en-CA" sz="3600" dirty="0"/>
          </a:p>
          <a:p>
            <a:r>
              <a:rPr lang="en-CA" sz="3600" dirty="0"/>
              <a:t>The worst thing for any organisation is efficiency. You get moving very quickly and you end up in the wrong place.</a:t>
            </a:r>
          </a:p>
          <a:p>
            <a:endParaRPr lang="en-CA" sz="3600" dirty="0"/>
          </a:p>
          <a:p>
            <a:r>
              <a:rPr lang="en-CA" sz="3600" dirty="0"/>
              <a:t>The key to business in the aural/tactile space of the 21st century will be </a:t>
            </a:r>
            <a:r>
              <a:rPr lang="en-CA" sz="3600" dirty="0" err="1"/>
              <a:t>ineffi-ciency</a:t>
            </a:r>
            <a:r>
              <a:rPr lang="en-CA" sz="3600" dirty="0"/>
              <a:t>, where inefficiency means a multiplicity of inputs and outputs.</a:t>
            </a:r>
          </a:p>
          <a:p>
            <a:endParaRPr lang="en-CA" sz="3600" dirty="0"/>
          </a:p>
          <a:p>
            <a:r>
              <a:rPr lang="en-CA" sz="3600" dirty="0"/>
              <a:t>Tangents are key. The best businesses in the electronic age will be everywhere at once; i.e., they will be an essential part of the landscape. Their message will be vague but ubiquitous. Not discursive, but iconic and ironic. Only when there can be too many meanings and many uses for a product will it be a success. If it works, it's obsolete, I used to say. But I heard a new slogan recently that appears to be perfect for this new economy: "Welcome to the future - it's broken."</a:t>
            </a:r>
          </a:p>
          <a:p>
            <a:endParaRPr lang="en-CA" sz="3600" dirty="0"/>
          </a:p>
          <a:p>
            <a:r>
              <a:rPr lang="en-CA" sz="3600" dirty="0"/>
              <a:t>This is not said in a tone of despair but in a bright, happy voice. Being broken is more productive. The difference between being productive and wasting time is disappearing, and we are returning to a preindustrial </a:t>
            </a:r>
            <a:r>
              <a:rPr lang="en-CA" sz="3600" dirty="0" err="1"/>
              <a:t>config-uration</a:t>
            </a:r>
            <a:r>
              <a:rPr lang="en-CA" sz="3600" dirty="0"/>
              <a:t>. Businesses that imagine themselves to be efficiently pursuing their goals will wake up one day and find themselves utterly alone, profitless and broke. This explains the current "merger mania." The idea of "synergy" is illusionary. What these huge companies are really after in combining is inefficiency.</a:t>
            </a:r>
          </a:p>
          <a:p>
            <a:endParaRPr lang="en-CA" sz="3600" dirty="0"/>
          </a:p>
          <a:p>
            <a:r>
              <a:rPr lang="en-CA" sz="3600" dirty="0"/>
              <a:t>That's why the Net is the premier invention of the digital era. It is not about finding anything. It is about superfluous connections and wasting time. As you know, only the young, the primitive and the eccentric waste time. That is why all the most useful inventions come from them. They are not bound to be productive, and can thus waste time pursuing the unpromising to find the truly new. The efficiency of the machine age cannot discover anything worthwhile now.</a:t>
            </a:r>
          </a:p>
          <a:p>
            <a:endParaRPr lang="en-CA" dirty="0"/>
          </a:p>
          <a:p>
            <a:r>
              <a:rPr lang="en-CA" dirty="0"/>
              <a:t>Gary Wolf (</a:t>
            </a:r>
            <a:r>
              <a:rPr lang="en-CA" dirty="0" err="1"/>
              <a:t>gary@wired.com</a:t>
            </a:r>
            <a:r>
              <a:rPr lang="en-CA" dirty="0"/>
              <a:t>) is the executive editor of </a:t>
            </a:r>
            <a:r>
              <a:rPr lang="en-CA" dirty="0" err="1"/>
              <a:t>HotWired</a:t>
            </a:r>
            <a:r>
              <a:rPr lang="en-CA" dirty="0"/>
              <a:t>. He and Michael Stein are the authors of </a:t>
            </a:r>
            <a:r>
              <a:rPr lang="en-CA" dirty="0" err="1"/>
              <a:t>Aether</a:t>
            </a:r>
            <a:r>
              <a:rPr lang="en-CA" dirty="0"/>
              <a:t> Madness: An Off-Beat Guide to the Online World.</a:t>
            </a:r>
          </a:p>
        </p:txBody>
      </p:sp>
      <p:sp>
        <p:nvSpPr>
          <p:cNvPr id="4" name="Espace réservé du numéro de diapositive 3"/>
          <p:cNvSpPr>
            <a:spLocks noGrp="1"/>
          </p:cNvSpPr>
          <p:nvPr>
            <p:ph type="sldNum" sz="quarter" idx="10"/>
          </p:nvPr>
        </p:nvSpPr>
        <p:spPr/>
        <p:txBody>
          <a:bodyPr/>
          <a:lstStyle/>
          <a:p>
            <a:pPr>
              <a:defRPr/>
            </a:pPr>
            <a:fld id="{EC03EF9B-84B9-45C8-9E7A-C6BF63C26AB6}" type="slidenum">
              <a:rPr lang="en-US" smtClean="0"/>
              <a:pPr>
                <a:defRPr/>
              </a:pPr>
              <a:t>26</a:t>
            </a:fld>
            <a:endParaRPr lang="en-US"/>
          </a:p>
        </p:txBody>
      </p:sp>
    </p:spTree>
    <p:extLst>
      <p:ext uri="{BB962C8B-B14F-4D97-AF65-F5344CB8AC3E}">
        <p14:creationId xmlns:p14="http://schemas.microsoft.com/office/powerpoint/2010/main" val="201866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2957512" cy="2217737"/>
          </a:xfrm>
        </p:spPr>
      </p:sp>
      <p:sp>
        <p:nvSpPr>
          <p:cNvPr id="3" name="Notes Placeholder 2"/>
          <p:cNvSpPr>
            <a:spLocks noGrp="1"/>
          </p:cNvSpPr>
          <p:nvPr>
            <p:ph type="body" idx="1"/>
          </p:nvPr>
        </p:nvSpPr>
        <p:spPr>
          <a:xfrm>
            <a:off x="228600" y="2941637"/>
            <a:ext cx="5943283" cy="4241801"/>
          </a:xfrm>
        </p:spPr>
        <p:txBody>
          <a:bodyPr/>
          <a:lstStyle/>
          <a:p>
            <a:endParaRPr lang="en-US" dirty="0"/>
          </a:p>
          <a:p>
            <a:r>
              <a:rPr lang="en-US" u="sng" dirty="0">
                <a:hlinkClick r:id="rId3"/>
              </a:rPr>
              <a:t>http://ebm.cheetahmail.com/c/tag/hBWJUvGAukDJ-B9GrklDqa-2TNb/doc.html?t_params=EMAIL=pbelang%40uottawa.ca</a:t>
            </a:r>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30</a:t>
            </a:fld>
            <a:endParaRPr lang="en-US"/>
          </a:p>
        </p:txBody>
      </p:sp>
    </p:spTree>
    <p:extLst>
      <p:ext uri="{BB962C8B-B14F-4D97-AF65-F5344CB8AC3E}">
        <p14:creationId xmlns:p14="http://schemas.microsoft.com/office/powerpoint/2010/main" val="1973251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1814512" cy="1360487"/>
          </a:xfrm>
        </p:spPr>
      </p:sp>
      <p:sp>
        <p:nvSpPr>
          <p:cNvPr id="3" name="Espace réservé des commentaires 2"/>
          <p:cNvSpPr>
            <a:spLocks noGrp="1"/>
          </p:cNvSpPr>
          <p:nvPr>
            <p:ph type="body" idx="1"/>
          </p:nvPr>
        </p:nvSpPr>
        <p:spPr>
          <a:xfrm>
            <a:off x="685800" y="2103437"/>
            <a:ext cx="5486400" cy="6299201"/>
          </a:xfrm>
        </p:spPr>
        <p:txBody>
          <a:bodyPr>
            <a:normAutofit fontScale="32500" lnSpcReduction="20000"/>
          </a:bodyPr>
          <a:lstStyle/>
          <a:p>
            <a:r>
              <a:rPr lang="fr-CA" dirty="0"/>
              <a:t>THE "SHARING ECONOMY" IS DEAD, AND WE KILLED IT</a:t>
            </a:r>
          </a:p>
          <a:p>
            <a:r>
              <a:rPr lang="fr-CA" dirty="0"/>
              <a:t>FIVE YEARS AGO, EVERYBODY WAS EXCITED ABOUT THE IDEA OF USING TECH TO BORROW THINGS LIKE POWER DRILLS. IN PRACTICE, THOUGH, NOT SO MUCH</a:t>
            </a:r>
            <a:r>
              <a:rPr lang="fr-CA" dirty="0" smtClean="0"/>
              <a:t>.</a:t>
            </a:r>
          </a:p>
          <a:p>
            <a:r>
              <a:rPr lang="fr-CA" dirty="0">
                <a:hlinkClick r:id="rId3"/>
              </a:rPr>
              <a:t>http://www.fastcompany.com/3050775/the-sharing-economy-is-dead-and-we-killed-it?utm_source=mailchimp&amp;utm_medium=email&amp;utm_campaign=fast-company-weekly-newsletter&amp;position=1&amp;partner=newsletter&amp;campaign_date=</a:t>
            </a:r>
            <a:r>
              <a:rPr lang="fr-CA" dirty="0" smtClean="0">
                <a:hlinkClick r:id="rId3"/>
              </a:rPr>
              <a:t>09182015</a:t>
            </a:r>
            <a:r>
              <a:rPr lang="fr-CA" dirty="0" smtClean="0"/>
              <a:t> </a:t>
            </a:r>
            <a:endParaRPr lang="fr-CA" dirty="0"/>
          </a:p>
          <a:p>
            <a:r>
              <a:rPr lang="fr-CA" dirty="0"/>
              <a:t>BY </a:t>
            </a:r>
            <a:r>
              <a:rPr lang="fr-CA" dirty="0">
                <a:hlinkClick r:id="rId4"/>
              </a:rPr>
              <a:t>SARAH KESSLER</a:t>
            </a:r>
          </a:p>
          <a:p>
            <a:r>
              <a:rPr lang="fr-CA" dirty="0"/>
              <a:t>"How </a:t>
            </a:r>
            <a:r>
              <a:rPr lang="fr-CA" dirty="0" err="1"/>
              <a:t>many</a:t>
            </a:r>
            <a:r>
              <a:rPr lang="fr-CA" dirty="0"/>
              <a:t> of </a:t>
            </a:r>
            <a:r>
              <a:rPr lang="fr-CA" dirty="0" err="1"/>
              <a:t>you</a:t>
            </a:r>
            <a:r>
              <a:rPr lang="fr-CA" dirty="0"/>
              <a:t> </a:t>
            </a:r>
            <a:r>
              <a:rPr lang="fr-CA" dirty="0" err="1"/>
              <a:t>own</a:t>
            </a:r>
            <a:r>
              <a:rPr lang="fr-CA" dirty="0"/>
              <a:t> a power drill?" Rachel </a:t>
            </a:r>
            <a:r>
              <a:rPr lang="fr-CA" dirty="0" err="1"/>
              <a:t>Botsman</a:t>
            </a:r>
            <a:r>
              <a:rPr lang="fr-CA" dirty="0"/>
              <a:t>, the </a:t>
            </a:r>
            <a:r>
              <a:rPr lang="fr-CA" dirty="0" err="1"/>
              <a:t>author</a:t>
            </a:r>
            <a:r>
              <a:rPr lang="fr-CA" dirty="0"/>
              <a:t> of the book The Rise Of Collaborative </a:t>
            </a:r>
            <a:r>
              <a:rPr lang="fr-CA" dirty="0" err="1"/>
              <a:t>Consumption</a:t>
            </a:r>
            <a:r>
              <a:rPr lang="fr-CA" dirty="0"/>
              <a:t>, </a:t>
            </a:r>
            <a:r>
              <a:rPr lang="fr-CA" dirty="0" err="1"/>
              <a:t>asked</a:t>
            </a:r>
            <a:r>
              <a:rPr lang="fr-CA" dirty="0"/>
              <a:t> the audience </a:t>
            </a:r>
            <a:r>
              <a:rPr lang="fr-CA" dirty="0" err="1"/>
              <a:t>at</a:t>
            </a:r>
            <a:r>
              <a:rPr lang="fr-CA" dirty="0"/>
              <a:t> </a:t>
            </a:r>
            <a:r>
              <a:rPr lang="fr-CA" dirty="0">
                <a:hlinkClick r:id="rId5"/>
              </a:rPr>
              <a:t>TedxSydney in 2010. Predictably, nearly everyone raised his or her hand. "That power drill will be used around 12 to 15 minutes in its entire lifetime," Botsman continued with mock exasperation. "It’s kind of ridiculous, isn’t it? Because what you need is the hole, not the drill."</a:t>
            </a:r>
          </a:p>
          <a:p>
            <a:r>
              <a:rPr lang="fr-CA" dirty="0" err="1"/>
              <a:t>After</a:t>
            </a:r>
            <a:r>
              <a:rPr lang="fr-CA" dirty="0"/>
              <a:t> </a:t>
            </a:r>
            <a:r>
              <a:rPr lang="fr-CA" dirty="0" err="1"/>
              <a:t>pausing</a:t>
            </a:r>
            <a:r>
              <a:rPr lang="fr-CA" dirty="0"/>
              <a:t> for a moment as the audience </a:t>
            </a:r>
            <a:r>
              <a:rPr lang="fr-CA" dirty="0" err="1"/>
              <a:t>chuckled</a:t>
            </a:r>
            <a:r>
              <a:rPr lang="fr-CA" dirty="0"/>
              <a:t>, </a:t>
            </a:r>
            <a:r>
              <a:rPr lang="fr-CA" dirty="0" err="1"/>
              <a:t>she</a:t>
            </a:r>
            <a:r>
              <a:rPr lang="fr-CA" dirty="0"/>
              <a:t> </a:t>
            </a:r>
            <a:r>
              <a:rPr lang="fr-CA" dirty="0" err="1"/>
              <a:t>provided</a:t>
            </a:r>
            <a:r>
              <a:rPr lang="fr-CA" dirty="0"/>
              <a:t> the </a:t>
            </a:r>
            <a:r>
              <a:rPr lang="fr-CA" dirty="0" err="1"/>
              <a:t>obvious</a:t>
            </a:r>
            <a:r>
              <a:rPr lang="fr-CA" dirty="0"/>
              <a:t> solution.</a:t>
            </a:r>
          </a:p>
          <a:p>
            <a:r>
              <a:rPr lang="fr-CA" dirty="0"/>
              <a:t>"</a:t>
            </a:r>
            <a:r>
              <a:rPr lang="fr-CA" dirty="0" err="1"/>
              <a:t>Why</a:t>
            </a:r>
            <a:r>
              <a:rPr lang="fr-CA" dirty="0"/>
              <a:t> </a:t>
            </a:r>
            <a:r>
              <a:rPr lang="fr-CA" dirty="0" err="1"/>
              <a:t>don’t</a:t>
            </a:r>
            <a:r>
              <a:rPr lang="fr-CA" dirty="0"/>
              <a:t> </a:t>
            </a:r>
            <a:r>
              <a:rPr lang="fr-CA" dirty="0" err="1"/>
              <a:t>you</a:t>
            </a:r>
            <a:r>
              <a:rPr lang="fr-CA" dirty="0"/>
              <a:t> </a:t>
            </a:r>
            <a:r>
              <a:rPr lang="fr-CA" dirty="0" err="1"/>
              <a:t>rent</a:t>
            </a:r>
            <a:r>
              <a:rPr lang="fr-CA" dirty="0"/>
              <a:t> the drill? Or </a:t>
            </a:r>
            <a:r>
              <a:rPr lang="fr-CA" dirty="0" err="1"/>
              <a:t>rent</a:t>
            </a:r>
            <a:r>
              <a:rPr lang="fr-CA" dirty="0"/>
              <a:t> out </a:t>
            </a:r>
            <a:r>
              <a:rPr lang="fr-CA" dirty="0" err="1"/>
              <a:t>your</a:t>
            </a:r>
            <a:r>
              <a:rPr lang="fr-CA" dirty="0"/>
              <a:t> </a:t>
            </a:r>
            <a:r>
              <a:rPr lang="fr-CA" dirty="0" err="1"/>
              <a:t>own</a:t>
            </a:r>
            <a:r>
              <a:rPr lang="fr-CA" dirty="0"/>
              <a:t> drill to </a:t>
            </a:r>
            <a:r>
              <a:rPr lang="fr-CA" dirty="0" err="1"/>
              <a:t>other</a:t>
            </a:r>
            <a:r>
              <a:rPr lang="fr-CA" dirty="0"/>
              <a:t> people and </a:t>
            </a:r>
            <a:r>
              <a:rPr lang="fr-CA" dirty="0" err="1"/>
              <a:t>make</a:t>
            </a:r>
            <a:r>
              <a:rPr lang="fr-CA" dirty="0"/>
              <a:t> </a:t>
            </a:r>
            <a:r>
              <a:rPr lang="fr-CA" dirty="0" err="1"/>
              <a:t>some</a:t>
            </a:r>
            <a:r>
              <a:rPr lang="fr-CA" dirty="0"/>
              <a:t> money </a:t>
            </a:r>
            <a:r>
              <a:rPr lang="fr-CA" dirty="0" err="1"/>
              <a:t>from</a:t>
            </a:r>
            <a:r>
              <a:rPr lang="fr-CA" dirty="0"/>
              <a:t> </a:t>
            </a:r>
            <a:r>
              <a:rPr lang="fr-CA" dirty="0" err="1"/>
              <a:t>it</a:t>
            </a:r>
            <a:r>
              <a:rPr lang="fr-CA" dirty="0"/>
              <a:t>?"</a:t>
            </a:r>
          </a:p>
          <a:p>
            <a:r>
              <a:rPr lang="fr-CA" dirty="0"/>
              <a:t>Back </a:t>
            </a:r>
            <a:r>
              <a:rPr lang="fr-CA" dirty="0" err="1"/>
              <a:t>then</a:t>
            </a:r>
            <a:r>
              <a:rPr lang="fr-CA" dirty="0"/>
              <a:t>, </a:t>
            </a:r>
            <a:r>
              <a:rPr lang="fr-CA" dirty="0" err="1"/>
              <a:t>this</a:t>
            </a:r>
            <a:r>
              <a:rPr lang="fr-CA" dirty="0"/>
              <a:t> version of </a:t>
            </a:r>
            <a:r>
              <a:rPr lang="fr-CA" dirty="0" err="1"/>
              <a:t>what</a:t>
            </a:r>
            <a:r>
              <a:rPr lang="fr-CA" dirty="0"/>
              <a:t> </a:t>
            </a:r>
            <a:r>
              <a:rPr lang="fr-CA" dirty="0" err="1"/>
              <a:t>Botsman</a:t>
            </a:r>
            <a:r>
              <a:rPr lang="fr-CA" dirty="0"/>
              <a:t> </a:t>
            </a:r>
            <a:r>
              <a:rPr lang="fr-CA" dirty="0" err="1"/>
              <a:t>called</a:t>
            </a:r>
            <a:r>
              <a:rPr lang="fr-CA" dirty="0"/>
              <a:t> collaborative </a:t>
            </a:r>
            <a:r>
              <a:rPr lang="fr-CA" dirty="0" err="1"/>
              <a:t>consumption</a:t>
            </a:r>
            <a:r>
              <a:rPr lang="fr-CA" dirty="0"/>
              <a:t>, or </a:t>
            </a:r>
            <a:r>
              <a:rPr lang="fr-CA" dirty="0" err="1"/>
              <a:t>what</a:t>
            </a:r>
            <a:r>
              <a:rPr lang="fr-CA" dirty="0"/>
              <a:t> </a:t>
            </a:r>
            <a:r>
              <a:rPr lang="fr-CA" dirty="0" err="1"/>
              <a:t>would</a:t>
            </a:r>
            <a:r>
              <a:rPr lang="fr-CA" dirty="0"/>
              <a:t> </a:t>
            </a:r>
            <a:r>
              <a:rPr lang="fr-CA" dirty="0" err="1"/>
              <a:t>become</a:t>
            </a:r>
            <a:r>
              <a:rPr lang="fr-CA" dirty="0"/>
              <a:t> </a:t>
            </a:r>
            <a:r>
              <a:rPr lang="fr-CA" dirty="0" err="1"/>
              <a:t>better</a:t>
            </a:r>
            <a:r>
              <a:rPr lang="fr-CA" dirty="0"/>
              <a:t> </a:t>
            </a:r>
            <a:r>
              <a:rPr lang="fr-CA" dirty="0" err="1"/>
              <a:t>known</a:t>
            </a:r>
            <a:r>
              <a:rPr lang="fr-CA" dirty="0"/>
              <a:t> as "the sharing </a:t>
            </a:r>
            <a:r>
              <a:rPr lang="fr-CA" dirty="0" err="1"/>
              <a:t>economy</a:t>
            </a:r>
            <a:r>
              <a:rPr lang="fr-CA" dirty="0"/>
              <a:t>," </a:t>
            </a:r>
            <a:r>
              <a:rPr lang="fr-CA" dirty="0" err="1"/>
              <a:t>seemed</a:t>
            </a:r>
            <a:r>
              <a:rPr lang="fr-CA" dirty="0"/>
              <a:t> </a:t>
            </a:r>
            <a:r>
              <a:rPr lang="fr-CA" dirty="0" err="1"/>
              <a:t>like</a:t>
            </a:r>
            <a:r>
              <a:rPr lang="fr-CA" dirty="0"/>
              <a:t> a warm and </a:t>
            </a:r>
            <a:r>
              <a:rPr lang="fr-CA" dirty="0" err="1"/>
              <a:t>fuzzy</a:t>
            </a:r>
            <a:r>
              <a:rPr lang="fr-CA" dirty="0"/>
              <a:t> </a:t>
            </a:r>
            <a:r>
              <a:rPr lang="fr-CA" dirty="0" err="1"/>
              <a:t>inevitability</a:t>
            </a:r>
            <a:r>
              <a:rPr lang="fr-CA" dirty="0"/>
              <a:t>. American </a:t>
            </a:r>
            <a:r>
              <a:rPr lang="fr-CA" dirty="0" err="1"/>
              <a:t>consumerism</a:t>
            </a:r>
            <a:r>
              <a:rPr lang="fr-CA" dirty="0"/>
              <a:t> </a:t>
            </a:r>
            <a:r>
              <a:rPr lang="fr-CA" dirty="0" err="1"/>
              <a:t>had</a:t>
            </a:r>
            <a:r>
              <a:rPr lang="fr-CA" dirty="0"/>
              <a:t> been </a:t>
            </a:r>
            <a:r>
              <a:rPr lang="fr-CA" dirty="0" err="1"/>
              <a:t>tamped</a:t>
            </a:r>
            <a:r>
              <a:rPr lang="fr-CA" dirty="0"/>
              <a:t> by one of the </a:t>
            </a:r>
            <a:r>
              <a:rPr lang="fr-CA" dirty="0" err="1"/>
              <a:t>worst</a:t>
            </a:r>
            <a:r>
              <a:rPr lang="fr-CA" dirty="0"/>
              <a:t> </a:t>
            </a:r>
            <a:r>
              <a:rPr lang="fr-CA" dirty="0" err="1"/>
              <a:t>recessions</a:t>
            </a:r>
            <a:r>
              <a:rPr lang="fr-CA" dirty="0"/>
              <a:t> in </a:t>
            </a:r>
            <a:r>
              <a:rPr lang="fr-CA" dirty="0" err="1"/>
              <a:t>history</a:t>
            </a:r>
            <a:r>
              <a:rPr lang="fr-CA" dirty="0"/>
              <a:t>, </a:t>
            </a:r>
            <a:r>
              <a:rPr lang="fr-CA" dirty="0" err="1"/>
              <a:t>concerns</a:t>
            </a:r>
            <a:r>
              <a:rPr lang="fr-CA" dirty="0"/>
              <a:t> about the </a:t>
            </a:r>
            <a:r>
              <a:rPr lang="fr-CA" dirty="0" err="1"/>
              <a:t>environment</a:t>
            </a:r>
            <a:r>
              <a:rPr lang="fr-CA" dirty="0"/>
              <a:t> </a:t>
            </a:r>
            <a:r>
              <a:rPr lang="fr-CA" dirty="0" err="1"/>
              <a:t>were</a:t>
            </a:r>
            <a:r>
              <a:rPr lang="fr-CA" dirty="0"/>
              <a:t> </a:t>
            </a:r>
            <a:r>
              <a:rPr lang="fr-CA" dirty="0" err="1"/>
              <a:t>growing</a:t>
            </a:r>
            <a:r>
              <a:rPr lang="fr-CA" dirty="0"/>
              <a:t>, and new online networks </a:t>
            </a:r>
            <a:r>
              <a:rPr lang="fr-CA" dirty="0" err="1"/>
              <a:t>provided</a:t>
            </a:r>
            <a:r>
              <a:rPr lang="fr-CA" dirty="0"/>
              <a:t> a connective thread </a:t>
            </a:r>
            <a:r>
              <a:rPr lang="fr-CA" dirty="0" err="1"/>
              <a:t>that</a:t>
            </a:r>
            <a:r>
              <a:rPr lang="fr-CA" dirty="0"/>
              <a:t> </a:t>
            </a:r>
            <a:r>
              <a:rPr lang="fr-CA" dirty="0" err="1"/>
              <a:t>could</a:t>
            </a:r>
            <a:r>
              <a:rPr lang="fr-CA" dirty="0"/>
              <a:t> help us </a:t>
            </a:r>
            <a:r>
              <a:rPr lang="fr-CA" dirty="0" err="1"/>
              <a:t>get</a:t>
            </a:r>
            <a:r>
              <a:rPr lang="fr-CA" dirty="0"/>
              <a:t> by on </a:t>
            </a:r>
            <a:r>
              <a:rPr lang="fr-CA" dirty="0" err="1"/>
              <a:t>less</a:t>
            </a:r>
            <a:r>
              <a:rPr lang="fr-CA" dirty="0"/>
              <a:t> by sharing </a:t>
            </a:r>
            <a:r>
              <a:rPr lang="fr-CA" dirty="0" err="1"/>
              <a:t>things</a:t>
            </a:r>
            <a:r>
              <a:rPr lang="fr-CA" dirty="0"/>
              <a:t> </a:t>
            </a:r>
            <a:r>
              <a:rPr lang="fr-CA" dirty="0" err="1"/>
              <a:t>with</a:t>
            </a:r>
            <a:r>
              <a:rPr lang="fr-CA" dirty="0"/>
              <a:t> </a:t>
            </a:r>
            <a:r>
              <a:rPr lang="fr-CA" dirty="0" err="1"/>
              <a:t>our</a:t>
            </a:r>
            <a:r>
              <a:rPr lang="fr-CA" dirty="0"/>
              <a:t> </a:t>
            </a:r>
            <a:r>
              <a:rPr lang="fr-CA" dirty="0" err="1"/>
              <a:t>neighbors</a:t>
            </a:r>
            <a:r>
              <a:rPr lang="fr-CA" dirty="0"/>
              <a:t>. "</a:t>
            </a:r>
            <a:r>
              <a:rPr lang="fr-CA" dirty="0" err="1"/>
              <a:t>We</a:t>
            </a:r>
            <a:r>
              <a:rPr lang="fr-CA" dirty="0"/>
              <a:t> </a:t>
            </a:r>
            <a:r>
              <a:rPr lang="fr-CA" dirty="0" err="1"/>
              <a:t>now</a:t>
            </a:r>
            <a:r>
              <a:rPr lang="fr-CA" dirty="0"/>
              <a:t> live in a global village </a:t>
            </a:r>
            <a:r>
              <a:rPr lang="fr-CA" dirty="0" err="1"/>
              <a:t>where</a:t>
            </a:r>
            <a:r>
              <a:rPr lang="fr-CA" dirty="0"/>
              <a:t> </a:t>
            </a:r>
            <a:r>
              <a:rPr lang="fr-CA" dirty="0" err="1"/>
              <a:t>we</a:t>
            </a:r>
            <a:r>
              <a:rPr lang="fr-CA" dirty="0"/>
              <a:t> </a:t>
            </a:r>
            <a:r>
              <a:rPr lang="fr-CA" dirty="0" err="1"/>
              <a:t>can</a:t>
            </a:r>
            <a:r>
              <a:rPr lang="fr-CA" dirty="0"/>
              <a:t> </a:t>
            </a:r>
            <a:r>
              <a:rPr lang="fr-CA" dirty="0" err="1"/>
              <a:t>mimic</a:t>
            </a:r>
            <a:r>
              <a:rPr lang="fr-CA" dirty="0"/>
              <a:t> the </a:t>
            </a:r>
            <a:r>
              <a:rPr lang="fr-CA" dirty="0" err="1"/>
              <a:t>ties</a:t>
            </a:r>
            <a:r>
              <a:rPr lang="fr-CA" dirty="0"/>
              <a:t> </a:t>
            </a:r>
            <a:r>
              <a:rPr lang="fr-CA" dirty="0" err="1"/>
              <a:t>that</a:t>
            </a:r>
            <a:r>
              <a:rPr lang="fr-CA" dirty="0"/>
              <a:t> </a:t>
            </a:r>
            <a:r>
              <a:rPr lang="fr-CA" dirty="0" err="1"/>
              <a:t>used</a:t>
            </a:r>
            <a:r>
              <a:rPr lang="fr-CA" dirty="0"/>
              <a:t> to </a:t>
            </a:r>
            <a:r>
              <a:rPr lang="fr-CA" dirty="0" err="1"/>
              <a:t>happen</a:t>
            </a:r>
            <a:r>
              <a:rPr lang="fr-CA" dirty="0"/>
              <a:t> face to face, but on a </a:t>
            </a:r>
            <a:r>
              <a:rPr lang="fr-CA" dirty="0" err="1"/>
              <a:t>scale</a:t>
            </a:r>
            <a:r>
              <a:rPr lang="fr-CA" dirty="0"/>
              <a:t> and in a </a:t>
            </a:r>
            <a:r>
              <a:rPr lang="fr-CA" dirty="0" err="1"/>
              <a:t>way</a:t>
            </a:r>
            <a:r>
              <a:rPr lang="fr-CA" dirty="0"/>
              <a:t> </a:t>
            </a:r>
            <a:r>
              <a:rPr lang="fr-CA" dirty="0" err="1"/>
              <a:t>that</a:t>
            </a:r>
            <a:r>
              <a:rPr lang="fr-CA" dirty="0"/>
              <a:t> has </a:t>
            </a:r>
            <a:r>
              <a:rPr lang="fr-CA" dirty="0" err="1"/>
              <a:t>never</a:t>
            </a:r>
            <a:r>
              <a:rPr lang="fr-CA" dirty="0"/>
              <a:t> been possible </a:t>
            </a:r>
            <a:r>
              <a:rPr lang="fr-CA" dirty="0" err="1"/>
              <a:t>before</a:t>
            </a:r>
            <a:r>
              <a:rPr lang="fr-CA" dirty="0"/>
              <a:t>," </a:t>
            </a:r>
            <a:r>
              <a:rPr lang="fr-CA" dirty="0" err="1"/>
              <a:t>Botsman</a:t>
            </a:r>
            <a:r>
              <a:rPr lang="fr-CA" dirty="0"/>
              <a:t> </a:t>
            </a:r>
            <a:r>
              <a:rPr lang="fr-CA" dirty="0" err="1"/>
              <a:t>explained</a:t>
            </a:r>
            <a:r>
              <a:rPr lang="fr-CA" dirty="0"/>
              <a:t>, and </a:t>
            </a:r>
            <a:r>
              <a:rPr lang="fr-CA" dirty="0" err="1"/>
              <a:t>these</a:t>
            </a:r>
            <a:r>
              <a:rPr lang="fr-CA" dirty="0"/>
              <a:t> new </a:t>
            </a:r>
            <a:r>
              <a:rPr lang="fr-CA" dirty="0" err="1"/>
              <a:t>systems</a:t>
            </a:r>
            <a:r>
              <a:rPr lang="fr-CA" dirty="0"/>
              <a:t> </a:t>
            </a:r>
            <a:r>
              <a:rPr lang="fr-CA" dirty="0" err="1"/>
              <a:t>allowed</a:t>
            </a:r>
            <a:r>
              <a:rPr lang="fr-CA" dirty="0"/>
              <a:t> us "to engage in a </a:t>
            </a:r>
            <a:r>
              <a:rPr lang="fr-CA" dirty="0" err="1"/>
              <a:t>humanness</a:t>
            </a:r>
            <a:r>
              <a:rPr lang="fr-CA" dirty="0"/>
              <a:t> </a:t>
            </a:r>
            <a:r>
              <a:rPr lang="fr-CA" dirty="0" err="1"/>
              <a:t>that</a:t>
            </a:r>
            <a:r>
              <a:rPr lang="fr-CA" dirty="0"/>
              <a:t> </a:t>
            </a:r>
            <a:r>
              <a:rPr lang="fr-CA" dirty="0" err="1"/>
              <a:t>got</a:t>
            </a:r>
            <a:r>
              <a:rPr lang="fr-CA" dirty="0"/>
              <a:t> </a:t>
            </a:r>
            <a:r>
              <a:rPr lang="fr-CA" dirty="0" err="1"/>
              <a:t>lost</a:t>
            </a:r>
            <a:r>
              <a:rPr lang="fr-CA" dirty="0"/>
              <a:t> </a:t>
            </a:r>
            <a:r>
              <a:rPr lang="fr-CA" dirty="0" err="1"/>
              <a:t>along</a:t>
            </a:r>
            <a:r>
              <a:rPr lang="fr-CA" dirty="0"/>
              <a:t> the </a:t>
            </a:r>
            <a:r>
              <a:rPr lang="fr-CA" dirty="0" err="1"/>
              <a:t>way</a:t>
            </a:r>
            <a:r>
              <a:rPr lang="fr-CA" dirty="0"/>
              <a:t>." </a:t>
            </a:r>
            <a:r>
              <a:rPr lang="fr-CA" dirty="0" err="1"/>
              <a:t>We</a:t>
            </a:r>
            <a:r>
              <a:rPr lang="fr-CA" dirty="0"/>
              <a:t> </a:t>
            </a:r>
            <a:r>
              <a:rPr lang="fr-CA" dirty="0" err="1"/>
              <a:t>were</a:t>
            </a:r>
            <a:r>
              <a:rPr lang="fr-CA" dirty="0"/>
              <a:t> </a:t>
            </a:r>
            <a:r>
              <a:rPr lang="fr-CA" dirty="0" err="1"/>
              <a:t>now</a:t>
            </a:r>
            <a:r>
              <a:rPr lang="fr-CA" dirty="0"/>
              <a:t>, </a:t>
            </a:r>
            <a:r>
              <a:rPr lang="fr-CA" dirty="0" err="1"/>
              <a:t>she</a:t>
            </a:r>
            <a:r>
              <a:rPr lang="fr-CA" dirty="0"/>
              <a:t> </a:t>
            </a:r>
            <a:r>
              <a:rPr lang="fr-CA" dirty="0" err="1"/>
              <a:t>said</a:t>
            </a:r>
            <a:r>
              <a:rPr lang="fr-CA" dirty="0"/>
              <a:t>, </a:t>
            </a:r>
            <a:r>
              <a:rPr lang="fr-CA" dirty="0" err="1"/>
              <a:t>experiencing</a:t>
            </a:r>
            <a:r>
              <a:rPr lang="fr-CA" dirty="0"/>
              <a:t> "a </a:t>
            </a:r>
            <a:r>
              <a:rPr lang="fr-CA" dirty="0" err="1"/>
              <a:t>seismic</a:t>
            </a:r>
            <a:r>
              <a:rPr lang="fr-CA" dirty="0"/>
              <a:t> shift </a:t>
            </a:r>
            <a:r>
              <a:rPr lang="fr-CA" dirty="0" err="1"/>
              <a:t>from</a:t>
            </a:r>
            <a:r>
              <a:rPr lang="fr-CA" dirty="0"/>
              <a:t> </a:t>
            </a:r>
            <a:r>
              <a:rPr lang="fr-CA" dirty="0" err="1"/>
              <a:t>individual</a:t>
            </a:r>
            <a:r>
              <a:rPr lang="fr-CA" dirty="0"/>
              <a:t> </a:t>
            </a:r>
            <a:r>
              <a:rPr lang="fr-CA" dirty="0" err="1"/>
              <a:t>getting</a:t>
            </a:r>
            <a:r>
              <a:rPr lang="fr-CA" dirty="0"/>
              <a:t> and </a:t>
            </a:r>
            <a:r>
              <a:rPr lang="fr-CA" dirty="0" err="1"/>
              <a:t>spending</a:t>
            </a:r>
            <a:r>
              <a:rPr lang="fr-CA" dirty="0"/>
              <a:t> </a:t>
            </a:r>
            <a:r>
              <a:rPr lang="fr-CA" dirty="0" err="1"/>
              <a:t>towards</a:t>
            </a:r>
            <a:r>
              <a:rPr lang="fr-CA" dirty="0"/>
              <a:t> a </a:t>
            </a:r>
            <a:r>
              <a:rPr lang="fr-CA" dirty="0" err="1"/>
              <a:t>rediscovery</a:t>
            </a:r>
            <a:r>
              <a:rPr lang="fr-CA" dirty="0"/>
              <a:t> of collective good."</a:t>
            </a:r>
          </a:p>
          <a:p>
            <a:r>
              <a:rPr lang="fr-CA" b="1" dirty="0"/>
              <a:t>“EVERYTHING MADE SENSE EXCEPT THAT NOBODY GIVES A SHIT. THEY GO BUY [A DRILL]. OR THEY JUST BANG A SCREWDRIVER THROUGH THE WALL.”</a:t>
            </a:r>
          </a:p>
          <a:p>
            <a:r>
              <a:rPr lang="fr-CA" dirty="0" err="1"/>
              <a:t>Already</a:t>
            </a:r>
            <a:r>
              <a:rPr lang="fr-CA" dirty="0"/>
              <a:t> </a:t>
            </a:r>
            <a:r>
              <a:rPr lang="fr-CA" dirty="0" err="1"/>
              <a:t>there</a:t>
            </a:r>
            <a:r>
              <a:rPr lang="fr-CA" dirty="0"/>
              <a:t> </a:t>
            </a:r>
            <a:r>
              <a:rPr lang="fr-CA" dirty="0" err="1"/>
              <a:t>were</a:t>
            </a:r>
            <a:r>
              <a:rPr lang="fr-CA" dirty="0"/>
              <a:t> a </a:t>
            </a:r>
            <a:r>
              <a:rPr lang="fr-CA" dirty="0" err="1"/>
              <a:t>bevy</a:t>
            </a:r>
            <a:r>
              <a:rPr lang="fr-CA" dirty="0"/>
              <a:t> of startups </a:t>
            </a:r>
            <a:r>
              <a:rPr lang="fr-CA" dirty="0" err="1"/>
              <a:t>with</a:t>
            </a:r>
            <a:r>
              <a:rPr lang="fr-CA" dirty="0"/>
              <a:t> </a:t>
            </a:r>
            <a:r>
              <a:rPr lang="fr-CA" dirty="0" err="1"/>
              <a:t>dreams</a:t>
            </a:r>
            <a:r>
              <a:rPr lang="fr-CA" dirty="0"/>
              <a:t> of </a:t>
            </a:r>
            <a:r>
              <a:rPr lang="fr-CA" dirty="0" err="1"/>
              <a:t>facilitating</a:t>
            </a:r>
            <a:r>
              <a:rPr lang="fr-CA" dirty="0"/>
              <a:t> the </a:t>
            </a:r>
            <a:r>
              <a:rPr lang="fr-CA" dirty="0" err="1"/>
              <a:t>community-shared</a:t>
            </a:r>
            <a:r>
              <a:rPr lang="fr-CA" dirty="0"/>
              <a:t> power drill. </a:t>
            </a:r>
            <a:r>
              <a:rPr lang="fr-CA" dirty="0" err="1"/>
              <a:t>Ecomodo</a:t>
            </a:r>
            <a:r>
              <a:rPr lang="fr-CA" dirty="0"/>
              <a:t> </a:t>
            </a:r>
            <a:r>
              <a:rPr lang="fr-CA" dirty="0" err="1"/>
              <a:t>had</a:t>
            </a:r>
            <a:r>
              <a:rPr lang="fr-CA" dirty="0"/>
              <a:t> </a:t>
            </a:r>
            <a:r>
              <a:rPr lang="fr-CA" dirty="0" err="1"/>
              <a:t>launched</a:t>
            </a:r>
            <a:r>
              <a:rPr lang="fr-CA" dirty="0"/>
              <a:t> in 2007; </a:t>
            </a:r>
            <a:r>
              <a:rPr lang="fr-CA" dirty="0" err="1"/>
              <a:t>Crowd</a:t>
            </a:r>
            <a:r>
              <a:rPr lang="fr-CA" dirty="0"/>
              <a:t> </a:t>
            </a:r>
            <a:r>
              <a:rPr lang="fr-CA" dirty="0" err="1"/>
              <a:t>Rent</a:t>
            </a:r>
            <a:r>
              <a:rPr lang="fr-CA" dirty="0"/>
              <a:t>, </a:t>
            </a:r>
            <a:r>
              <a:rPr lang="fr-CA" dirty="0" err="1"/>
              <a:t>Share</a:t>
            </a:r>
            <a:r>
              <a:rPr lang="fr-CA" dirty="0"/>
              <a:t> </a:t>
            </a:r>
            <a:r>
              <a:rPr lang="fr-CA" dirty="0" err="1"/>
              <a:t>Some</a:t>
            </a:r>
            <a:r>
              <a:rPr lang="fr-CA" dirty="0"/>
              <a:t> </a:t>
            </a:r>
            <a:r>
              <a:rPr lang="fr-CA" dirty="0" err="1"/>
              <a:t>Sugar</a:t>
            </a:r>
            <a:r>
              <a:rPr lang="fr-CA" dirty="0"/>
              <a:t>, and </a:t>
            </a:r>
            <a:r>
              <a:rPr lang="fr-CA" dirty="0" err="1"/>
              <a:t>NeighborGoods</a:t>
            </a:r>
            <a:r>
              <a:rPr lang="fr-CA" dirty="0"/>
              <a:t> in 2009; </a:t>
            </a:r>
            <a:r>
              <a:rPr lang="fr-CA" dirty="0" err="1"/>
              <a:t>Thingloop</a:t>
            </a:r>
            <a:r>
              <a:rPr lang="fr-CA" dirty="0"/>
              <a:t>, </a:t>
            </a:r>
            <a:r>
              <a:rPr lang="fr-CA" dirty="0" err="1"/>
              <a:t>OhSoWe</a:t>
            </a:r>
            <a:r>
              <a:rPr lang="fr-CA" dirty="0"/>
              <a:t>, and </a:t>
            </a:r>
            <a:r>
              <a:rPr lang="fr-CA" dirty="0" err="1"/>
              <a:t>SnapGoods</a:t>
            </a:r>
            <a:r>
              <a:rPr lang="fr-CA" dirty="0"/>
              <a:t> in 2010.</a:t>
            </a:r>
          </a:p>
          <a:p>
            <a:r>
              <a:rPr lang="fr-CA" dirty="0"/>
              <a:t>The media </a:t>
            </a:r>
            <a:r>
              <a:rPr lang="fr-CA" dirty="0" err="1"/>
              <a:t>loved</a:t>
            </a:r>
            <a:r>
              <a:rPr lang="fr-CA" dirty="0"/>
              <a:t> the </a:t>
            </a:r>
            <a:r>
              <a:rPr lang="fr-CA" dirty="0" err="1"/>
              <a:t>idea</a:t>
            </a:r>
            <a:r>
              <a:rPr lang="fr-CA" dirty="0"/>
              <a:t>. Entrepreneur magazine </a:t>
            </a:r>
            <a:r>
              <a:rPr lang="fr-CA" dirty="0" err="1"/>
              <a:t>named</a:t>
            </a:r>
            <a:r>
              <a:rPr lang="fr-CA" dirty="0"/>
              <a:t> </a:t>
            </a:r>
            <a:r>
              <a:rPr lang="fr-CA" dirty="0" err="1"/>
              <a:t>NeighborGoods</a:t>
            </a:r>
            <a:r>
              <a:rPr lang="fr-CA" dirty="0"/>
              <a:t> one of </a:t>
            </a:r>
            <a:r>
              <a:rPr lang="fr-CA" dirty="0" err="1"/>
              <a:t>its</a:t>
            </a:r>
            <a:r>
              <a:rPr lang="fr-CA" dirty="0"/>
              <a:t> </a:t>
            </a:r>
            <a:r>
              <a:rPr lang="fr-CA" dirty="0">
                <a:hlinkClick r:id="rId6"/>
              </a:rPr>
              <a:t>100 most brilliant companies of 2011, and it’s hard to find a publication that covers technology that did not mention the idea of sharing the power drill. Many of them cited the example directly: </a:t>
            </a:r>
            <a:r>
              <a:rPr lang="fr-CA" dirty="0">
                <a:hlinkClick r:id="rId7"/>
              </a:rPr>
              <a:t>Time magazine explained that "renting a power drill via SnapGoods for the one day you need it is a lot cheaper than buying it." </a:t>
            </a:r>
            <a:r>
              <a:rPr lang="fr-CA" dirty="0">
                <a:hlinkClick r:id="rId8"/>
              </a:rPr>
              <a:t>The Guardian, when introducing NeighborGoods, said that the idea made sense "with the average power drill used only about 12 minutes per year." </a:t>
            </a:r>
            <a:r>
              <a:rPr lang="fr-CA" dirty="0">
                <a:hlinkClick r:id="rId9"/>
              </a:rPr>
              <a:t>The New York Daily News told New Yorkers they could "save countless ways by borrowing items, like a power drill, from neighbors." And </a:t>
            </a:r>
            <a:r>
              <a:rPr lang="fr-CA" dirty="0">
                <a:hlinkClick r:id="rId10"/>
              </a:rPr>
              <a:t>Wired asked, "If I can avoid buying an electric drill for that one job, or some temporary dinner-party chairs, or a car I will drive maybe a couple of times a month—well, why wouldn’t I rent them from you?"</a:t>
            </a:r>
          </a:p>
          <a:p>
            <a:r>
              <a:rPr lang="fr-CA" dirty="0" err="1"/>
              <a:t>Even</a:t>
            </a:r>
            <a:r>
              <a:rPr lang="fr-CA" dirty="0"/>
              <a:t> </a:t>
            </a:r>
            <a:r>
              <a:rPr lang="fr-CA" dirty="0" err="1"/>
              <a:t>companies</a:t>
            </a:r>
            <a:r>
              <a:rPr lang="fr-CA" dirty="0"/>
              <a:t> </a:t>
            </a:r>
            <a:r>
              <a:rPr lang="fr-CA" dirty="0" err="1"/>
              <a:t>that</a:t>
            </a:r>
            <a:r>
              <a:rPr lang="fr-CA" dirty="0"/>
              <a:t> </a:t>
            </a:r>
            <a:r>
              <a:rPr lang="fr-CA" dirty="0" err="1"/>
              <a:t>weren't</a:t>
            </a:r>
            <a:r>
              <a:rPr lang="fr-CA" dirty="0"/>
              <a:t> </a:t>
            </a:r>
            <a:r>
              <a:rPr lang="fr-CA" dirty="0" err="1"/>
              <a:t>renting</a:t>
            </a:r>
            <a:r>
              <a:rPr lang="fr-CA" dirty="0"/>
              <a:t> power drills </a:t>
            </a:r>
            <a:r>
              <a:rPr lang="fr-CA" dirty="0" err="1"/>
              <a:t>proselytized</a:t>
            </a:r>
            <a:r>
              <a:rPr lang="fr-CA" dirty="0"/>
              <a:t> the </a:t>
            </a:r>
            <a:r>
              <a:rPr lang="fr-CA" dirty="0" err="1"/>
              <a:t>theory</a:t>
            </a:r>
            <a:r>
              <a:rPr lang="fr-CA" dirty="0"/>
              <a:t>. "There are 80 million power drills in </a:t>
            </a:r>
            <a:r>
              <a:rPr lang="fr-CA" dirty="0" err="1"/>
              <a:t>America</a:t>
            </a:r>
            <a:r>
              <a:rPr lang="fr-CA" dirty="0"/>
              <a:t> </a:t>
            </a:r>
            <a:r>
              <a:rPr lang="fr-CA" dirty="0" err="1"/>
              <a:t>that</a:t>
            </a:r>
            <a:r>
              <a:rPr lang="fr-CA" dirty="0"/>
              <a:t> are </a:t>
            </a:r>
            <a:r>
              <a:rPr lang="fr-CA" dirty="0" err="1"/>
              <a:t>used</a:t>
            </a:r>
            <a:r>
              <a:rPr lang="fr-CA" dirty="0"/>
              <a:t> an </a:t>
            </a:r>
            <a:r>
              <a:rPr lang="fr-CA" dirty="0" err="1"/>
              <a:t>average</a:t>
            </a:r>
            <a:r>
              <a:rPr lang="fr-CA" dirty="0"/>
              <a:t> of 13 minutes," </a:t>
            </a:r>
            <a:r>
              <a:rPr lang="fr-CA" dirty="0" err="1"/>
              <a:t>Airbnb</a:t>
            </a:r>
            <a:r>
              <a:rPr lang="fr-CA" dirty="0"/>
              <a:t> CEO Brian </a:t>
            </a:r>
            <a:r>
              <a:rPr lang="fr-CA" dirty="0" err="1"/>
              <a:t>Chesky</a:t>
            </a:r>
            <a:r>
              <a:rPr lang="fr-CA" dirty="0"/>
              <a:t> </a:t>
            </a:r>
            <a:r>
              <a:rPr lang="fr-CA" dirty="0" err="1"/>
              <a:t>told</a:t>
            </a:r>
            <a:r>
              <a:rPr lang="fr-CA" dirty="0"/>
              <a:t> the </a:t>
            </a:r>
            <a:r>
              <a:rPr lang="fr-CA" dirty="0">
                <a:hlinkClick r:id="rId11"/>
              </a:rPr>
              <a:t>New York Times in a 2013 column about the sharing economy. "Does everyone really need their own drill?"</a:t>
            </a:r>
          </a:p>
          <a:p>
            <a:r>
              <a:rPr lang="fr-CA" dirty="0"/>
              <a:t>There </a:t>
            </a:r>
            <a:r>
              <a:rPr lang="fr-CA" dirty="0" err="1"/>
              <a:t>was</a:t>
            </a:r>
            <a:r>
              <a:rPr lang="fr-CA" dirty="0"/>
              <a:t> </a:t>
            </a:r>
            <a:r>
              <a:rPr lang="fr-CA" dirty="0" err="1"/>
              <a:t>just</a:t>
            </a:r>
            <a:r>
              <a:rPr lang="fr-CA" dirty="0"/>
              <a:t> one </a:t>
            </a:r>
            <a:r>
              <a:rPr lang="fr-CA" dirty="0" err="1"/>
              <a:t>problem</a:t>
            </a:r>
            <a:r>
              <a:rPr lang="fr-CA" dirty="0"/>
              <a:t>. As Adam Berk, the </a:t>
            </a:r>
            <a:r>
              <a:rPr lang="fr-CA" dirty="0" err="1"/>
              <a:t>founder</a:t>
            </a:r>
            <a:r>
              <a:rPr lang="fr-CA" dirty="0"/>
              <a:t> of </a:t>
            </a:r>
            <a:r>
              <a:rPr lang="fr-CA" dirty="0" err="1"/>
              <a:t>Neighborrow</a:t>
            </a:r>
            <a:r>
              <a:rPr lang="fr-CA" dirty="0"/>
              <a:t>, </a:t>
            </a:r>
            <a:r>
              <a:rPr lang="fr-CA" dirty="0" err="1"/>
              <a:t>puts</a:t>
            </a:r>
            <a:r>
              <a:rPr lang="fr-CA" dirty="0"/>
              <a:t> </a:t>
            </a:r>
            <a:r>
              <a:rPr lang="fr-CA" dirty="0" err="1"/>
              <a:t>it</a:t>
            </a:r>
            <a:r>
              <a:rPr lang="fr-CA" dirty="0"/>
              <a:t>: "</a:t>
            </a:r>
            <a:r>
              <a:rPr lang="fr-CA" dirty="0" err="1"/>
              <a:t>Everything</a:t>
            </a:r>
            <a:r>
              <a:rPr lang="fr-CA" dirty="0"/>
              <a:t> made </a:t>
            </a:r>
            <a:r>
              <a:rPr lang="fr-CA" dirty="0" err="1"/>
              <a:t>sense</a:t>
            </a:r>
            <a:r>
              <a:rPr lang="fr-CA" dirty="0"/>
              <a:t> </a:t>
            </a:r>
            <a:r>
              <a:rPr lang="fr-CA" dirty="0" err="1"/>
              <a:t>except</a:t>
            </a:r>
            <a:r>
              <a:rPr lang="fr-CA" dirty="0"/>
              <a:t> </a:t>
            </a:r>
            <a:r>
              <a:rPr lang="fr-CA" dirty="0" err="1"/>
              <a:t>that</a:t>
            </a:r>
            <a:r>
              <a:rPr lang="fr-CA" dirty="0"/>
              <a:t> </a:t>
            </a:r>
            <a:r>
              <a:rPr lang="fr-CA" dirty="0" err="1"/>
              <a:t>nobody</a:t>
            </a:r>
            <a:r>
              <a:rPr lang="fr-CA" dirty="0"/>
              <a:t> </a:t>
            </a:r>
            <a:r>
              <a:rPr lang="fr-CA" dirty="0" err="1"/>
              <a:t>gives</a:t>
            </a:r>
            <a:r>
              <a:rPr lang="fr-CA" dirty="0"/>
              <a:t> a shit. </a:t>
            </a:r>
            <a:r>
              <a:rPr lang="fr-CA" dirty="0" err="1"/>
              <a:t>They</a:t>
            </a:r>
            <a:r>
              <a:rPr lang="fr-CA" dirty="0"/>
              <a:t> go </a:t>
            </a:r>
            <a:r>
              <a:rPr lang="fr-CA" dirty="0" err="1"/>
              <a:t>buy</a:t>
            </a:r>
            <a:r>
              <a:rPr lang="fr-CA" dirty="0"/>
              <a:t> [a drill]. Or </a:t>
            </a:r>
            <a:r>
              <a:rPr lang="fr-CA" dirty="0" err="1"/>
              <a:t>they</a:t>
            </a:r>
            <a:r>
              <a:rPr lang="fr-CA" dirty="0"/>
              <a:t> </a:t>
            </a:r>
            <a:r>
              <a:rPr lang="fr-CA" dirty="0" err="1"/>
              <a:t>just</a:t>
            </a:r>
            <a:r>
              <a:rPr lang="fr-CA" dirty="0"/>
              <a:t> bang a </a:t>
            </a:r>
            <a:r>
              <a:rPr lang="fr-CA" dirty="0" err="1"/>
              <a:t>screwdriver</a:t>
            </a:r>
            <a:r>
              <a:rPr lang="fr-CA" dirty="0"/>
              <a:t> </a:t>
            </a:r>
            <a:r>
              <a:rPr lang="fr-CA" dirty="0" err="1"/>
              <a:t>through</a:t>
            </a:r>
            <a:r>
              <a:rPr lang="fr-CA" dirty="0"/>
              <a:t> the </a:t>
            </a:r>
            <a:r>
              <a:rPr lang="fr-CA" dirty="0" err="1"/>
              <a:t>wall</a:t>
            </a:r>
            <a:r>
              <a:rPr lang="fr-CA" dirty="0" smtClean="0"/>
              <a:t>. »</a:t>
            </a:r>
          </a:p>
          <a:p>
            <a:r>
              <a:rPr lang="fr-CA" b="1" dirty="0"/>
              <a:t>Of the</a:t>
            </a:r>
            <a:r>
              <a:rPr lang="fr-CA" dirty="0"/>
              <a:t> </a:t>
            </a:r>
            <a:r>
              <a:rPr lang="fr-CA" dirty="0" err="1"/>
              <a:t>eight</a:t>
            </a:r>
            <a:r>
              <a:rPr lang="fr-CA" dirty="0"/>
              <a:t> sites </a:t>
            </a:r>
            <a:r>
              <a:rPr lang="fr-CA" dirty="0" err="1"/>
              <a:t>listed</a:t>
            </a:r>
            <a:r>
              <a:rPr lang="fr-CA" dirty="0"/>
              <a:t> </a:t>
            </a:r>
            <a:r>
              <a:rPr lang="fr-CA" dirty="0" err="1"/>
              <a:t>above</a:t>
            </a:r>
            <a:r>
              <a:rPr lang="fr-CA" dirty="0"/>
              <a:t>, </a:t>
            </a:r>
            <a:r>
              <a:rPr lang="fr-CA" dirty="0" err="1"/>
              <a:t>only</a:t>
            </a:r>
            <a:r>
              <a:rPr lang="fr-CA" dirty="0"/>
              <a:t> </a:t>
            </a:r>
            <a:r>
              <a:rPr lang="fr-CA" dirty="0" err="1"/>
              <a:t>NeighborGoods</a:t>
            </a:r>
            <a:r>
              <a:rPr lang="fr-CA" dirty="0"/>
              <a:t> </a:t>
            </a:r>
            <a:r>
              <a:rPr lang="fr-CA" dirty="0" err="1"/>
              <a:t>is</a:t>
            </a:r>
            <a:r>
              <a:rPr lang="fr-CA" dirty="0"/>
              <a:t> </a:t>
            </a:r>
            <a:r>
              <a:rPr lang="fr-CA" dirty="0" err="1"/>
              <a:t>still</a:t>
            </a:r>
            <a:r>
              <a:rPr lang="fr-CA" dirty="0"/>
              <a:t> </a:t>
            </a:r>
            <a:r>
              <a:rPr lang="fr-CA" dirty="0" err="1"/>
              <a:t>around</a:t>
            </a:r>
            <a:r>
              <a:rPr lang="fr-CA" dirty="0"/>
              <a:t>—</a:t>
            </a:r>
            <a:r>
              <a:rPr lang="fr-CA" dirty="0" err="1"/>
              <a:t>after</a:t>
            </a:r>
            <a:r>
              <a:rPr lang="fr-CA" dirty="0"/>
              <a:t> </a:t>
            </a:r>
            <a:r>
              <a:rPr lang="fr-CA" dirty="0" err="1"/>
              <a:t>it</a:t>
            </a:r>
            <a:r>
              <a:rPr lang="fr-CA" dirty="0"/>
              <a:t> </a:t>
            </a:r>
            <a:r>
              <a:rPr lang="fr-CA" dirty="0" err="1"/>
              <a:t>ran</a:t>
            </a:r>
            <a:r>
              <a:rPr lang="fr-CA" dirty="0"/>
              <a:t> </a:t>
            </a:r>
            <a:r>
              <a:rPr lang="fr-CA" dirty="0" err="1"/>
              <a:t>through</a:t>
            </a:r>
            <a:r>
              <a:rPr lang="fr-CA" dirty="0"/>
              <a:t> </a:t>
            </a:r>
            <a:r>
              <a:rPr lang="fr-CA" dirty="0" err="1"/>
              <a:t>its</a:t>
            </a:r>
            <a:r>
              <a:rPr lang="fr-CA" dirty="0"/>
              <a:t> </a:t>
            </a:r>
            <a:r>
              <a:rPr lang="fr-CA" dirty="0" err="1"/>
              <a:t>seed</a:t>
            </a:r>
            <a:r>
              <a:rPr lang="fr-CA" dirty="0"/>
              <a:t> </a:t>
            </a:r>
            <a:r>
              <a:rPr lang="fr-CA" dirty="0" err="1"/>
              <a:t>funding</a:t>
            </a:r>
            <a:r>
              <a:rPr lang="fr-CA" dirty="0"/>
              <a:t>, </a:t>
            </a:r>
            <a:r>
              <a:rPr lang="fr-CA" dirty="0">
                <a:hlinkClick r:id="rId12"/>
              </a:rPr>
              <a:t>it was salvaged by an investor with a personal interest in the idea. About 42,000 people have signed up, though fewer than 10,000 are active. While sites like Airbnb and Uber became giant companies, the platform on which we would share our power drills with neighbors never took off.</a:t>
            </a:r>
          </a:p>
          <a:p>
            <a:r>
              <a:rPr lang="fr-CA" dirty="0" err="1"/>
              <a:t>Instead</a:t>
            </a:r>
            <a:r>
              <a:rPr lang="fr-CA" dirty="0"/>
              <a:t> of </a:t>
            </a:r>
            <a:r>
              <a:rPr lang="fr-CA" dirty="0" err="1"/>
              <a:t>platforms</a:t>
            </a:r>
            <a:r>
              <a:rPr lang="fr-CA" dirty="0"/>
              <a:t> </a:t>
            </a:r>
            <a:r>
              <a:rPr lang="fr-CA" dirty="0" err="1"/>
              <a:t>that</a:t>
            </a:r>
            <a:r>
              <a:rPr lang="fr-CA" dirty="0"/>
              <a:t> </a:t>
            </a:r>
            <a:r>
              <a:rPr lang="fr-CA" dirty="0" err="1"/>
              <a:t>would</a:t>
            </a:r>
            <a:r>
              <a:rPr lang="fr-CA" dirty="0"/>
              <a:t> inspire </a:t>
            </a:r>
            <a:r>
              <a:rPr lang="fr-CA" dirty="0" err="1"/>
              <a:t>human</a:t>
            </a:r>
            <a:r>
              <a:rPr lang="fr-CA" dirty="0"/>
              <a:t> interaction and </a:t>
            </a:r>
            <a:r>
              <a:rPr lang="fr-CA" dirty="0" err="1"/>
              <a:t>create</a:t>
            </a:r>
            <a:r>
              <a:rPr lang="fr-CA" dirty="0"/>
              <a:t> </a:t>
            </a:r>
            <a:r>
              <a:rPr lang="fr-CA" dirty="0" err="1"/>
              <a:t>less</a:t>
            </a:r>
            <a:r>
              <a:rPr lang="fr-CA" dirty="0"/>
              <a:t> </a:t>
            </a:r>
            <a:r>
              <a:rPr lang="fr-CA" dirty="0" err="1"/>
              <a:t>waste</a:t>
            </a:r>
            <a:r>
              <a:rPr lang="fr-CA" dirty="0"/>
              <a:t>, </a:t>
            </a:r>
            <a:r>
              <a:rPr lang="fr-CA" dirty="0" err="1"/>
              <a:t>what</a:t>
            </a:r>
            <a:r>
              <a:rPr lang="fr-CA" dirty="0"/>
              <a:t> </a:t>
            </a:r>
            <a:r>
              <a:rPr lang="fr-CA" dirty="0" err="1"/>
              <a:t>emerged</a:t>
            </a:r>
            <a:r>
              <a:rPr lang="fr-CA" dirty="0"/>
              <a:t> </a:t>
            </a:r>
            <a:r>
              <a:rPr lang="fr-CA" dirty="0" err="1"/>
              <a:t>were</a:t>
            </a:r>
            <a:r>
              <a:rPr lang="fr-CA" dirty="0"/>
              <a:t> </a:t>
            </a:r>
            <a:r>
              <a:rPr lang="fr-CA" dirty="0" err="1"/>
              <a:t>companies</a:t>
            </a:r>
            <a:r>
              <a:rPr lang="fr-CA" dirty="0"/>
              <a:t> </a:t>
            </a:r>
            <a:r>
              <a:rPr lang="fr-CA" dirty="0" err="1"/>
              <a:t>that</a:t>
            </a:r>
            <a:r>
              <a:rPr lang="fr-CA" dirty="0"/>
              <a:t> </a:t>
            </a:r>
            <a:r>
              <a:rPr lang="fr-CA" dirty="0" err="1"/>
              <a:t>awkwardly</a:t>
            </a:r>
            <a:r>
              <a:rPr lang="fr-CA" dirty="0"/>
              <a:t> fit </a:t>
            </a:r>
            <a:r>
              <a:rPr lang="fr-CA" dirty="0" err="1"/>
              <a:t>into</a:t>
            </a:r>
            <a:r>
              <a:rPr lang="fr-CA" dirty="0"/>
              <a:t>—and </a:t>
            </a:r>
            <a:r>
              <a:rPr lang="fr-CA" dirty="0" err="1"/>
              <a:t>at</a:t>
            </a:r>
            <a:r>
              <a:rPr lang="fr-CA" dirty="0"/>
              <a:t> times </a:t>
            </a:r>
            <a:r>
              <a:rPr lang="fr-CA" dirty="0" err="1"/>
              <a:t>completely</a:t>
            </a:r>
            <a:r>
              <a:rPr lang="fr-CA" dirty="0"/>
              <a:t> </a:t>
            </a:r>
            <a:r>
              <a:rPr lang="fr-CA" dirty="0" err="1"/>
              <a:t>twisted</a:t>
            </a:r>
            <a:r>
              <a:rPr lang="fr-CA" dirty="0"/>
              <a:t>—</a:t>
            </a:r>
            <a:r>
              <a:rPr lang="fr-CA" dirty="0" err="1"/>
              <a:t>this</a:t>
            </a:r>
            <a:r>
              <a:rPr lang="fr-CA" dirty="0"/>
              <a:t> vision of </a:t>
            </a:r>
            <a:r>
              <a:rPr lang="fr-CA" dirty="0" err="1"/>
              <a:t>neighborhood</a:t>
            </a:r>
            <a:r>
              <a:rPr lang="fr-CA" dirty="0"/>
              <a:t> sharing. The "sharing </a:t>
            </a:r>
            <a:r>
              <a:rPr lang="fr-CA" dirty="0" err="1"/>
              <a:t>economy</a:t>
            </a:r>
            <a:r>
              <a:rPr lang="fr-CA" dirty="0"/>
              <a:t>" </a:t>
            </a:r>
            <a:r>
              <a:rPr lang="fr-CA" dirty="0" err="1"/>
              <a:t>grew</a:t>
            </a:r>
            <a:r>
              <a:rPr lang="fr-CA" dirty="0"/>
              <a:t> to </a:t>
            </a:r>
            <a:r>
              <a:rPr lang="fr-CA" dirty="0" err="1"/>
              <a:t>include</a:t>
            </a:r>
            <a:r>
              <a:rPr lang="fr-CA" dirty="0"/>
              <a:t> an </a:t>
            </a:r>
            <a:r>
              <a:rPr lang="fr-CA" dirty="0" err="1"/>
              <a:t>odd</a:t>
            </a:r>
            <a:r>
              <a:rPr lang="fr-CA" dirty="0"/>
              <a:t> </a:t>
            </a:r>
            <a:r>
              <a:rPr lang="fr-CA" dirty="0" err="1"/>
              <a:t>menagerie</a:t>
            </a:r>
            <a:r>
              <a:rPr lang="fr-CA" dirty="0"/>
              <a:t> of </a:t>
            </a:r>
            <a:r>
              <a:rPr lang="fr-CA" dirty="0" err="1"/>
              <a:t>companies</a:t>
            </a:r>
            <a:r>
              <a:rPr lang="fr-CA" dirty="0"/>
              <a:t> </a:t>
            </a:r>
            <a:r>
              <a:rPr lang="fr-CA" dirty="0" err="1"/>
              <a:t>with</a:t>
            </a:r>
            <a:r>
              <a:rPr lang="fr-CA" dirty="0"/>
              <a:t> </a:t>
            </a:r>
            <a:r>
              <a:rPr lang="fr-CA" dirty="0" err="1"/>
              <a:t>little</a:t>
            </a:r>
            <a:r>
              <a:rPr lang="fr-CA" dirty="0"/>
              <a:t> in </a:t>
            </a:r>
            <a:r>
              <a:rPr lang="fr-CA" dirty="0" err="1"/>
              <a:t>common</a:t>
            </a:r>
            <a:r>
              <a:rPr lang="fr-CA" dirty="0"/>
              <a:t>. </a:t>
            </a:r>
            <a:r>
              <a:rPr lang="fr-CA" dirty="0" err="1"/>
              <a:t>Groupon</a:t>
            </a:r>
            <a:r>
              <a:rPr lang="fr-CA" dirty="0"/>
              <a:t> "</a:t>
            </a:r>
            <a:r>
              <a:rPr lang="fr-CA" dirty="0" err="1"/>
              <a:t>shared</a:t>
            </a:r>
            <a:r>
              <a:rPr lang="fr-CA" dirty="0"/>
              <a:t>" the collective action of </a:t>
            </a:r>
            <a:r>
              <a:rPr lang="fr-CA" dirty="0" err="1"/>
              <a:t>tipping</a:t>
            </a:r>
            <a:r>
              <a:rPr lang="fr-CA" dirty="0"/>
              <a:t> a deal. </a:t>
            </a:r>
            <a:r>
              <a:rPr lang="fr-CA" dirty="0" err="1"/>
              <a:t>Kickstarter</a:t>
            </a:r>
            <a:r>
              <a:rPr lang="fr-CA" dirty="0"/>
              <a:t> "</a:t>
            </a:r>
            <a:r>
              <a:rPr lang="fr-CA" dirty="0" err="1"/>
              <a:t>shared</a:t>
            </a:r>
            <a:r>
              <a:rPr lang="fr-CA" dirty="0"/>
              <a:t>" a </a:t>
            </a:r>
            <a:r>
              <a:rPr lang="fr-CA" dirty="0" err="1"/>
              <a:t>similar</a:t>
            </a:r>
            <a:r>
              <a:rPr lang="fr-CA" dirty="0"/>
              <a:t> </a:t>
            </a:r>
            <a:r>
              <a:rPr lang="fr-CA" dirty="0" err="1"/>
              <a:t>funding</a:t>
            </a:r>
            <a:r>
              <a:rPr lang="fr-CA" dirty="0"/>
              <a:t> goal </a:t>
            </a:r>
            <a:r>
              <a:rPr lang="fr-CA" dirty="0" err="1"/>
              <a:t>among</a:t>
            </a:r>
            <a:r>
              <a:rPr lang="fr-CA" dirty="0"/>
              <a:t> </a:t>
            </a:r>
            <a:r>
              <a:rPr lang="fr-CA" dirty="0" err="1"/>
              <a:t>many</a:t>
            </a:r>
            <a:r>
              <a:rPr lang="fr-CA" dirty="0"/>
              <a:t> </a:t>
            </a:r>
            <a:r>
              <a:rPr lang="fr-CA" dirty="0" err="1"/>
              <a:t>contributors</a:t>
            </a:r>
            <a:r>
              <a:rPr lang="fr-CA" dirty="0"/>
              <a:t>. Sites </a:t>
            </a:r>
            <a:r>
              <a:rPr lang="fr-CA" dirty="0" err="1"/>
              <a:t>like</a:t>
            </a:r>
            <a:r>
              <a:rPr lang="fr-CA" dirty="0"/>
              <a:t> </a:t>
            </a:r>
            <a:r>
              <a:rPr lang="fr-CA" dirty="0" err="1"/>
              <a:t>Airbnb</a:t>
            </a:r>
            <a:r>
              <a:rPr lang="fr-CA" dirty="0"/>
              <a:t> "</a:t>
            </a:r>
            <a:r>
              <a:rPr lang="fr-CA" dirty="0" err="1"/>
              <a:t>shared</a:t>
            </a:r>
            <a:r>
              <a:rPr lang="fr-CA" dirty="0"/>
              <a:t>" homes, but </a:t>
            </a:r>
            <a:r>
              <a:rPr lang="fr-CA" dirty="0" err="1"/>
              <a:t>charged</a:t>
            </a:r>
            <a:r>
              <a:rPr lang="fr-CA" dirty="0"/>
              <a:t> by the night, </a:t>
            </a:r>
            <a:r>
              <a:rPr lang="fr-CA" dirty="0" err="1"/>
              <a:t>like</a:t>
            </a:r>
            <a:r>
              <a:rPr lang="fr-CA" dirty="0"/>
              <a:t> a </a:t>
            </a:r>
            <a:r>
              <a:rPr lang="fr-CA" dirty="0" err="1"/>
              <a:t>hotel</a:t>
            </a:r>
            <a:r>
              <a:rPr lang="fr-CA" dirty="0"/>
              <a:t>. Gig </a:t>
            </a:r>
            <a:r>
              <a:rPr lang="fr-CA" dirty="0" err="1"/>
              <a:t>economy</a:t>
            </a:r>
            <a:r>
              <a:rPr lang="fr-CA" dirty="0"/>
              <a:t> </a:t>
            </a:r>
            <a:r>
              <a:rPr lang="fr-CA" dirty="0" err="1"/>
              <a:t>platforms</a:t>
            </a:r>
            <a:r>
              <a:rPr lang="fr-CA" dirty="0"/>
              <a:t> </a:t>
            </a:r>
            <a:r>
              <a:rPr lang="fr-CA" dirty="0" err="1"/>
              <a:t>like</a:t>
            </a:r>
            <a:r>
              <a:rPr lang="fr-CA" dirty="0"/>
              <a:t> </a:t>
            </a:r>
            <a:r>
              <a:rPr lang="fr-CA" dirty="0" err="1"/>
              <a:t>Uber</a:t>
            </a:r>
            <a:r>
              <a:rPr lang="fr-CA" dirty="0"/>
              <a:t> and </a:t>
            </a:r>
            <a:r>
              <a:rPr lang="fr-CA" dirty="0" err="1"/>
              <a:t>Handy</a:t>
            </a:r>
            <a:r>
              <a:rPr lang="fr-CA" dirty="0"/>
              <a:t> "</a:t>
            </a:r>
            <a:r>
              <a:rPr lang="fr-CA" dirty="0" err="1"/>
              <a:t>shared</a:t>
            </a:r>
            <a:r>
              <a:rPr lang="fr-CA" dirty="0"/>
              <a:t>" the </a:t>
            </a:r>
            <a:r>
              <a:rPr lang="fr-CA" dirty="0" err="1"/>
              <a:t>labor</a:t>
            </a:r>
            <a:r>
              <a:rPr lang="fr-CA" dirty="0"/>
              <a:t> of </a:t>
            </a:r>
            <a:r>
              <a:rPr lang="fr-CA" dirty="0" err="1"/>
              <a:t>independent</a:t>
            </a:r>
            <a:r>
              <a:rPr lang="fr-CA" dirty="0"/>
              <a:t> </a:t>
            </a:r>
            <a:r>
              <a:rPr lang="fr-CA" dirty="0" err="1"/>
              <a:t>contractors</a:t>
            </a:r>
            <a:r>
              <a:rPr lang="fr-CA" dirty="0"/>
              <a:t> </a:t>
            </a:r>
            <a:r>
              <a:rPr lang="fr-CA" dirty="0" err="1"/>
              <a:t>paid</a:t>
            </a:r>
            <a:r>
              <a:rPr lang="fr-CA" dirty="0"/>
              <a:t> by the </a:t>
            </a:r>
            <a:r>
              <a:rPr lang="fr-CA" dirty="0" err="1"/>
              <a:t>hour</a:t>
            </a:r>
            <a:r>
              <a:rPr lang="fr-CA" dirty="0"/>
              <a:t> or mile. </a:t>
            </a:r>
            <a:r>
              <a:rPr lang="fr-CA" dirty="0" err="1"/>
              <a:t>Netflix</a:t>
            </a:r>
            <a:r>
              <a:rPr lang="fr-CA" dirty="0"/>
              <a:t> </a:t>
            </a:r>
            <a:r>
              <a:rPr lang="fr-CA" dirty="0" err="1"/>
              <a:t>somehow</a:t>
            </a:r>
            <a:r>
              <a:rPr lang="fr-CA" dirty="0"/>
              <a:t> </a:t>
            </a:r>
            <a:r>
              <a:rPr lang="fr-CA" dirty="0" err="1"/>
              <a:t>even</a:t>
            </a:r>
            <a:r>
              <a:rPr lang="fr-CA" dirty="0"/>
              <a:t> </a:t>
            </a:r>
            <a:r>
              <a:rPr lang="fr-CA" dirty="0">
                <a:hlinkClick r:id="rId13"/>
              </a:rPr>
              <a:t>managed to fall under the sharing economy umbrella at one point.</a:t>
            </a:r>
          </a:p>
          <a:p>
            <a:r>
              <a:rPr lang="fr-CA" dirty="0" err="1"/>
              <a:t>Though</a:t>
            </a:r>
            <a:r>
              <a:rPr lang="fr-CA" dirty="0"/>
              <a:t> a few </a:t>
            </a:r>
            <a:r>
              <a:rPr lang="fr-CA" dirty="0" err="1"/>
              <a:t>pieces</a:t>
            </a:r>
            <a:r>
              <a:rPr lang="fr-CA" dirty="0"/>
              <a:t> of the original "sharing </a:t>
            </a:r>
            <a:r>
              <a:rPr lang="fr-CA" dirty="0" err="1"/>
              <a:t>economy</a:t>
            </a:r>
            <a:r>
              <a:rPr lang="fr-CA" dirty="0"/>
              <a:t>" promise </a:t>
            </a:r>
            <a:r>
              <a:rPr lang="fr-CA" dirty="0" err="1"/>
              <a:t>survived</a:t>
            </a:r>
            <a:r>
              <a:rPr lang="fr-CA" dirty="0"/>
              <a:t>, </a:t>
            </a:r>
            <a:r>
              <a:rPr lang="fr-CA" dirty="0" err="1"/>
              <a:t>like</a:t>
            </a:r>
            <a:r>
              <a:rPr lang="fr-CA" dirty="0"/>
              <a:t> </a:t>
            </a:r>
            <a:r>
              <a:rPr lang="fr-CA" dirty="0" err="1"/>
              <a:t>peer</a:t>
            </a:r>
            <a:r>
              <a:rPr lang="fr-CA" dirty="0"/>
              <a:t>-</a:t>
            </a:r>
            <a:r>
              <a:rPr lang="fr-CA" dirty="0" err="1"/>
              <a:t>to-peer</a:t>
            </a:r>
            <a:r>
              <a:rPr lang="fr-CA" dirty="0"/>
              <a:t> </a:t>
            </a:r>
            <a:r>
              <a:rPr lang="fr-CA" dirty="0">
                <a:hlinkClick r:id="rId14"/>
              </a:rPr>
              <a:t>car-sharing services RelayRides and Getaround and bike-sharing site </a:t>
            </a:r>
            <a:r>
              <a:rPr lang="fr-CA" dirty="0">
                <a:hlinkClick r:id="rId15"/>
              </a:rPr>
              <a:t>Spinlister, today they are largely divorced from the concept of a global village. Somehow, when a major hotel chain forms a partnership with a $50 billion company, it is able to pass the move off as </a:t>
            </a:r>
            <a:r>
              <a:rPr lang="fr-CA" dirty="0">
                <a:hlinkClick r:id="rId16"/>
              </a:rPr>
              <a:t>joining the "sharing economy."</a:t>
            </a:r>
          </a:p>
          <a:p>
            <a:r>
              <a:rPr lang="fr-CA" dirty="0"/>
              <a:t>But the real sharing </a:t>
            </a:r>
            <a:r>
              <a:rPr lang="fr-CA" dirty="0" err="1"/>
              <a:t>economy</a:t>
            </a:r>
            <a:r>
              <a:rPr lang="fr-CA" dirty="0"/>
              <a:t> </a:t>
            </a:r>
            <a:r>
              <a:rPr lang="fr-CA" dirty="0" err="1"/>
              <a:t>is</a:t>
            </a:r>
            <a:r>
              <a:rPr lang="fr-CA" dirty="0"/>
              <a:t> </a:t>
            </a:r>
            <a:r>
              <a:rPr lang="fr-CA" dirty="0" err="1"/>
              <a:t>dead</a:t>
            </a:r>
            <a:r>
              <a:rPr lang="fr-CA" dirty="0"/>
              <a:t>.</a:t>
            </a:r>
          </a:p>
          <a:p>
            <a:r>
              <a:rPr lang="fr-CA" dirty="0"/>
              <a:t>It </a:t>
            </a:r>
            <a:r>
              <a:rPr lang="fr-CA" dirty="0" err="1"/>
              <a:t>was</a:t>
            </a:r>
            <a:r>
              <a:rPr lang="fr-CA" dirty="0"/>
              <a:t> a </a:t>
            </a:r>
            <a:r>
              <a:rPr lang="fr-CA" dirty="0" err="1"/>
              <a:t>beautiful</a:t>
            </a:r>
            <a:r>
              <a:rPr lang="fr-CA" dirty="0"/>
              <a:t> </a:t>
            </a:r>
            <a:r>
              <a:rPr lang="fr-CA" dirty="0" err="1"/>
              <a:t>idea</a:t>
            </a:r>
            <a:r>
              <a:rPr lang="fr-CA" dirty="0"/>
              <a:t> </a:t>
            </a:r>
            <a:r>
              <a:rPr lang="fr-CA" dirty="0" err="1"/>
              <a:t>that</a:t>
            </a:r>
            <a:r>
              <a:rPr lang="fr-CA" dirty="0"/>
              <a:t> </a:t>
            </a:r>
            <a:r>
              <a:rPr lang="fr-CA" dirty="0" err="1"/>
              <a:t>struck</a:t>
            </a:r>
            <a:r>
              <a:rPr lang="fr-CA" dirty="0"/>
              <a:t> hard, but </a:t>
            </a:r>
            <a:r>
              <a:rPr lang="fr-CA" dirty="0" err="1"/>
              <a:t>when</a:t>
            </a:r>
            <a:r>
              <a:rPr lang="fr-CA" dirty="0"/>
              <a:t> </a:t>
            </a:r>
            <a:r>
              <a:rPr lang="fr-CA" dirty="0" err="1"/>
              <a:t>it</a:t>
            </a:r>
            <a:r>
              <a:rPr lang="fr-CA" dirty="0"/>
              <a:t> </a:t>
            </a:r>
            <a:r>
              <a:rPr lang="fr-CA" dirty="0" err="1"/>
              <a:t>died</a:t>
            </a:r>
            <a:r>
              <a:rPr lang="fr-CA" dirty="0"/>
              <a:t>, </a:t>
            </a:r>
            <a:r>
              <a:rPr lang="fr-CA" dirty="0" err="1"/>
              <a:t>nobody</a:t>
            </a:r>
            <a:r>
              <a:rPr lang="fr-CA" dirty="0"/>
              <a:t> </a:t>
            </a:r>
            <a:r>
              <a:rPr lang="fr-CA" dirty="0" err="1"/>
              <a:t>seemed</a:t>
            </a:r>
            <a:r>
              <a:rPr lang="fr-CA" dirty="0"/>
              <a:t> to notice (</a:t>
            </a:r>
            <a:r>
              <a:rPr lang="fr-CA" dirty="0">
                <a:hlinkClick r:id="rId17"/>
              </a:rPr>
              <a:t>some publications continued to cite SnapGoods, for instance, a year after it shut down). And nobody seemed to ask the question of how an idea that everybody loved so much, an idea that made so much sense on a practical and social level, morphed into the </a:t>
            </a:r>
            <a:r>
              <a:rPr lang="fr-CA" dirty="0">
                <a:hlinkClick r:id="rId18"/>
              </a:rPr>
              <a:t>pure capitalism that it is today</a:t>
            </a:r>
            <a:r>
              <a:rPr lang="fr-CA" dirty="0" smtClean="0">
                <a:hlinkClick r:id="rId18"/>
              </a:rPr>
              <a:t>.</a:t>
            </a:r>
            <a:endParaRPr lang="fr-CA" dirty="0" smtClean="0"/>
          </a:p>
          <a:p>
            <a:r>
              <a:rPr lang="fr-CA" b="1" dirty="0"/>
              <a:t>For Gary </a:t>
            </a:r>
            <a:r>
              <a:rPr lang="fr-CA" b="1" dirty="0" err="1"/>
              <a:t>Cige</a:t>
            </a:r>
            <a:r>
              <a:rPr lang="fr-CA" b="1" dirty="0"/>
              <a:t>,</a:t>
            </a:r>
            <a:r>
              <a:rPr lang="fr-CA" dirty="0"/>
              <a:t> </a:t>
            </a:r>
            <a:r>
              <a:rPr lang="fr-CA" dirty="0" err="1"/>
              <a:t>who</a:t>
            </a:r>
            <a:r>
              <a:rPr lang="fr-CA" dirty="0"/>
              <a:t> </a:t>
            </a:r>
            <a:r>
              <a:rPr lang="fr-CA" dirty="0" err="1"/>
              <a:t>founded</a:t>
            </a:r>
            <a:r>
              <a:rPr lang="fr-CA" dirty="0"/>
              <a:t> a </a:t>
            </a:r>
            <a:r>
              <a:rPr lang="fr-CA" dirty="0" err="1"/>
              <a:t>peer</a:t>
            </a:r>
            <a:r>
              <a:rPr lang="fr-CA" dirty="0"/>
              <a:t>-</a:t>
            </a:r>
            <a:r>
              <a:rPr lang="fr-CA" dirty="0" err="1"/>
              <a:t>to-peer</a:t>
            </a:r>
            <a:r>
              <a:rPr lang="fr-CA" dirty="0"/>
              <a:t> </a:t>
            </a:r>
            <a:r>
              <a:rPr lang="fr-CA" dirty="0" err="1"/>
              <a:t>rental</a:t>
            </a:r>
            <a:r>
              <a:rPr lang="fr-CA" dirty="0"/>
              <a:t> </a:t>
            </a:r>
            <a:r>
              <a:rPr lang="fr-CA" dirty="0" err="1"/>
              <a:t>platform</a:t>
            </a:r>
            <a:r>
              <a:rPr lang="fr-CA" dirty="0"/>
              <a:t> </a:t>
            </a:r>
            <a:r>
              <a:rPr lang="fr-CA" dirty="0" err="1"/>
              <a:t>called</a:t>
            </a:r>
            <a:r>
              <a:rPr lang="fr-CA" dirty="0"/>
              <a:t> </a:t>
            </a:r>
            <a:r>
              <a:rPr lang="fr-CA" dirty="0" err="1"/>
              <a:t>Zilok</a:t>
            </a:r>
            <a:r>
              <a:rPr lang="fr-CA" dirty="0"/>
              <a:t> in 2007, inspiration </a:t>
            </a:r>
            <a:r>
              <a:rPr lang="fr-CA" dirty="0" err="1"/>
              <a:t>struck</a:t>
            </a:r>
            <a:r>
              <a:rPr lang="fr-CA" dirty="0"/>
              <a:t> </a:t>
            </a:r>
            <a:r>
              <a:rPr lang="fr-CA" dirty="0" err="1"/>
              <a:t>after</a:t>
            </a:r>
            <a:r>
              <a:rPr lang="fr-CA" dirty="0"/>
              <a:t> </a:t>
            </a:r>
            <a:r>
              <a:rPr lang="fr-CA" dirty="0" err="1"/>
              <a:t>he</a:t>
            </a:r>
            <a:r>
              <a:rPr lang="fr-CA" dirty="0"/>
              <a:t> </a:t>
            </a:r>
            <a:r>
              <a:rPr lang="fr-CA" dirty="0" err="1"/>
              <a:t>actually</a:t>
            </a:r>
            <a:r>
              <a:rPr lang="fr-CA" dirty="0"/>
              <a:t> </a:t>
            </a:r>
            <a:r>
              <a:rPr lang="fr-CA" dirty="0" err="1"/>
              <a:t>did</a:t>
            </a:r>
            <a:r>
              <a:rPr lang="fr-CA" dirty="0"/>
              <a:t> </a:t>
            </a:r>
            <a:r>
              <a:rPr lang="fr-CA" dirty="0" err="1"/>
              <a:t>need</a:t>
            </a:r>
            <a:r>
              <a:rPr lang="fr-CA" dirty="0"/>
              <a:t> a power drill on a </a:t>
            </a:r>
            <a:r>
              <a:rPr lang="fr-CA" dirty="0" err="1"/>
              <a:t>Sunday</a:t>
            </a:r>
            <a:r>
              <a:rPr lang="fr-CA" dirty="0"/>
              <a:t> in Paris. For Ron J. Williams, the </a:t>
            </a:r>
            <a:r>
              <a:rPr lang="fr-CA" dirty="0" err="1"/>
              <a:t>founder</a:t>
            </a:r>
            <a:r>
              <a:rPr lang="fr-CA" dirty="0"/>
              <a:t> of </a:t>
            </a:r>
            <a:r>
              <a:rPr lang="fr-CA" dirty="0" err="1"/>
              <a:t>SnapGoods</a:t>
            </a:r>
            <a:r>
              <a:rPr lang="fr-CA" dirty="0"/>
              <a:t>, </a:t>
            </a:r>
            <a:r>
              <a:rPr lang="fr-CA" dirty="0" err="1"/>
              <a:t>it</a:t>
            </a:r>
            <a:r>
              <a:rPr lang="fr-CA" dirty="0"/>
              <a:t> </a:t>
            </a:r>
            <a:r>
              <a:rPr lang="fr-CA" dirty="0" err="1"/>
              <a:t>was</a:t>
            </a:r>
            <a:r>
              <a:rPr lang="fr-CA" dirty="0"/>
              <a:t> a </a:t>
            </a:r>
            <a:r>
              <a:rPr lang="fr-CA" dirty="0" err="1"/>
              <a:t>motorcycle</a:t>
            </a:r>
            <a:r>
              <a:rPr lang="fr-CA" dirty="0"/>
              <a:t> </a:t>
            </a:r>
            <a:r>
              <a:rPr lang="fr-CA" dirty="0" err="1"/>
              <a:t>he</a:t>
            </a:r>
            <a:r>
              <a:rPr lang="fr-CA" dirty="0"/>
              <a:t> </a:t>
            </a:r>
            <a:r>
              <a:rPr lang="fr-CA" dirty="0" err="1"/>
              <a:t>rented</a:t>
            </a:r>
            <a:r>
              <a:rPr lang="fr-CA" dirty="0"/>
              <a:t> </a:t>
            </a:r>
            <a:r>
              <a:rPr lang="fr-CA" dirty="0" err="1"/>
              <a:t>from</a:t>
            </a:r>
            <a:r>
              <a:rPr lang="fr-CA" dirty="0"/>
              <a:t> </a:t>
            </a:r>
            <a:r>
              <a:rPr lang="fr-CA" dirty="0" err="1"/>
              <a:t>Craigslist</a:t>
            </a:r>
            <a:r>
              <a:rPr lang="fr-CA" dirty="0"/>
              <a:t>. For </a:t>
            </a:r>
            <a:r>
              <a:rPr lang="fr-CA" dirty="0" err="1"/>
              <a:t>Keara</a:t>
            </a:r>
            <a:r>
              <a:rPr lang="fr-CA" dirty="0"/>
              <a:t> Schwartz, the </a:t>
            </a:r>
            <a:r>
              <a:rPr lang="fr-CA" dirty="0" err="1"/>
              <a:t>founder</a:t>
            </a:r>
            <a:r>
              <a:rPr lang="fr-CA" dirty="0"/>
              <a:t> of </a:t>
            </a:r>
            <a:r>
              <a:rPr lang="fr-CA" dirty="0" err="1"/>
              <a:t>Share</a:t>
            </a:r>
            <a:r>
              <a:rPr lang="fr-CA" dirty="0"/>
              <a:t> </a:t>
            </a:r>
            <a:r>
              <a:rPr lang="fr-CA" dirty="0" err="1"/>
              <a:t>Some</a:t>
            </a:r>
            <a:r>
              <a:rPr lang="fr-CA" dirty="0"/>
              <a:t> </a:t>
            </a:r>
            <a:r>
              <a:rPr lang="fr-CA" dirty="0" err="1"/>
              <a:t>Sugar</a:t>
            </a:r>
            <a:r>
              <a:rPr lang="fr-CA" dirty="0"/>
              <a:t>, </a:t>
            </a:r>
            <a:r>
              <a:rPr lang="fr-CA" dirty="0" err="1"/>
              <a:t>it</a:t>
            </a:r>
            <a:r>
              <a:rPr lang="fr-CA" dirty="0"/>
              <a:t> </a:t>
            </a:r>
            <a:r>
              <a:rPr lang="fr-CA" dirty="0" err="1"/>
              <a:t>was</a:t>
            </a:r>
            <a:r>
              <a:rPr lang="fr-CA" dirty="0"/>
              <a:t> a </a:t>
            </a:r>
            <a:r>
              <a:rPr lang="fr-CA" dirty="0" err="1"/>
              <a:t>ladder</a:t>
            </a:r>
            <a:r>
              <a:rPr lang="fr-CA" dirty="0"/>
              <a:t>.</a:t>
            </a:r>
          </a:p>
          <a:p>
            <a:r>
              <a:rPr lang="fr-CA" dirty="0"/>
              <a:t>The story </a:t>
            </a:r>
            <a:r>
              <a:rPr lang="fr-CA" dirty="0" err="1"/>
              <a:t>behind</a:t>
            </a:r>
            <a:r>
              <a:rPr lang="fr-CA" dirty="0"/>
              <a:t> </a:t>
            </a:r>
            <a:r>
              <a:rPr lang="fr-CA" dirty="0" err="1"/>
              <a:t>neighborhood</a:t>
            </a:r>
            <a:r>
              <a:rPr lang="fr-CA" dirty="0"/>
              <a:t> sharing services, no </a:t>
            </a:r>
            <a:r>
              <a:rPr lang="fr-CA" dirty="0" err="1"/>
              <a:t>matter</a:t>
            </a:r>
            <a:r>
              <a:rPr lang="fr-CA" dirty="0"/>
              <a:t> the </a:t>
            </a:r>
            <a:r>
              <a:rPr lang="fr-CA" dirty="0" err="1"/>
              <a:t>object</a:t>
            </a:r>
            <a:r>
              <a:rPr lang="fr-CA" dirty="0"/>
              <a:t>, </a:t>
            </a:r>
            <a:r>
              <a:rPr lang="fr-CA" dirty="0" err="1"/>
              <a:t>often</a:t>
            </a:r>
            <a:r>
              <a:rPr lang="fr-CA" dirty="0"/>
              <a:t> </a:t>
            </a:r>
            <a:r>
              <a:rPr lang="fr-CA" dirty="0" err="1"/>
              <a:t>goes</a:t>
            </a:r>
            <a:r>
              <a:rPr lang="fr-CA" dirty="0"/>
              <a:t> </a:t>
            </a:r>
            <a:r>
              <a:rPr lang="fr-CA" dirty="0" err="1"/>
              <a:t>something</a:t>
            </a:r>
            <a:r>
              <a:rPr lang="fr-CA" dirty="0"/>
              <a:t> </a:t>
            </a:r>
            <a:r>
              <a:rPr lang="fr-CA" dirty="0" err="1"/>
              <a:t>like</a:t>
            </a:r>
            <a:r>
              <a:rPr lang="fr-CA" dirty="0"/>
              <a:t> </a:t>
            </a:r>
            <a:r>
              <a:rPr lang="fr-CA" dirty="0" err="1"/>
              <a:t>this</a:t>
            </a:r>
            <a:r>
              <a:rPr lang="fr-CA" dirty="0"/>
              <a:t>: "I </a:t>
            </a:r>
            <a:r>
              <a:rPr lang="fr-CA" dirty="0" err="1"/>
              <a:t>didn’t</a:t>
            </a:r>
            <a:r>
              <a:rPr lang="fr-CA" dirty="0"/>
              <a:t> know how </a:t>
            </a:r>
            <a:r>
              <a:rPr lang="fr-CA" dirty="0" err="1"/>
              <a:t>many</a:t>
            </a:r>
            <a:r>
              <a:rPr lang="fr-CA" dirty="0"/>
              <a:t> times I </a:t>
            </a:r>
            <a:r>
              <a:rPr lang="fr-CA" dirty="0" err="1"/>
              <a:t>would</a:t>
            </a:r>
            <a:r>
              <a:rPr lang="fr-CA" dirty="0"/>
              <a:t> </a:t>
            </a:r>
            <a:r>
              <a:rPr lang="fr-CA" dirty="0" err="1"/>
              <a:t>need</a:t>
            </a:r>
            <a:r>
              <a:rPr lang="fr-CA" dirty="0"/>
              <a:t> [the </a:t>
            </a:r>
            <a:r>
              <a:rPr lang="fr-CA" dirty="0" err="1"/>
              <a:t>ladder</a:t>
            </a:r>
            <a:r>
              <a:rPr lang="fr-CA" dirty="0"/>
              <a:t>], </a:t>
            </a:r>
            <a:r>
              <a:rPr lang="fr-CA" dirty="0" err="1"/>
              <a:t>so</a:t>
            </a:r>
            <a:r>
              <a:rPr lang="fr-CA" dirty="0"/>
              <a:t> I </a:t>
            </a:r>
            <a:r>
              <a:rPr lang="fr-CA" dirty="0" err="1"/>
              <a:t>thought</a:t>
            </a:r>
            <a:r>
              <a:rPr lang="fr-CA" dirty="0"/>
              <a:t>, </a:t>
            </a:r>
            <a:r>
              <a:rPr lang="fr-CA" dirty="0" err="1"/>
              <a:t>there</a:t>
            </a:r>
            <a:r>
              <a:rPr lang="fr-CA" dirty="0"/>
              <a:t> has to </a:t>
            </a:r>
            <a:r>
              <a:rPr lang="fr-CA" dirty="0" err="1"/>
              <a:t>be</a:t>
            </a:r>
            <a:r>
              <a:rPr lang="fr-CA" dirty="0"/>
              <a:t> </a:t>
            </a:r>
            <a:r>
              <a:rPr lang="fr-CA" dirty="0" err="1"/>
              <a:t>someone</a:t>
            </a:r>
            <a:r>
              <a:rPr lang="fr-CA" dirty="0"/>
              <a:t> </a:t>
            </a:r>
            <a:r>
              <a:rPr lang="fr-CA" dirty="0" err="1"/>
              <a:t>who</a:t>
            </a:r>
            <a:r>
              <a:rPr lang="fr-CA" dirty="0"/>
              <a:t> I </a:t>
            </a:r>
            <a:r>
              <a:rPr lang="fr-CA" dirty="0" err="1"/>
              <a:t>can</a:t>
            </a:r>
            <a:r>
              <a:rPr lang="fr-CA" dirty="0"/>
              <a:t> </a:t>
            </a:r>
            <a:r>
              <a:rPr lang="fr-CA" dirty="0" err="1"/>
              <a:t>borrow</a:t>
            </a:r>
            <a:r>
              <a:rPr lang="fr-CA" dirty="0"/>
              <a:t> </a:t>
            </a:r>
            <a:r>
              <a:rPr lang="fr-CA" dirty="0" err="1"/>
              <a:t>it</a:t>
            </a:r>
            <a:r>
              <a:rPr lang="fr-CA" dirty="0"/>
              <a:t> </a:t>
            </a:r>
            <a:r>
              <a:rPr lang="fr-CA" dirty="0" err="1"/>
              <a:t>from</a:t>
            </a:r>
            <a:r>
              <a:rPr lang="fr-CA" dirty="0"/>
              <a:t>," Schwartz </a:t>
            </a:r>
            <a:r>
              <a:rPr lang="fr-CA" dirty="0" err="1"/>
              <a:t>says</a:t>
            </a:r>
            <a:r>
              <a:rPr lang="fr-CA" dirty="0"/>
              <a:t>. "I rang a couple of </a:t>
            </a:r>
            <a:r>
              <a:rPr lang="fr-CA" dirty="0" err="1"/>
              <a:t>neighbor’s</a:t>
            </a:r>
            <a:r>
              <a:rPr lang="fr-CA" dirty="0"/>
              <a:t> </a:t>
            </a:r>
            <a:r>
              <a:rPr lang="fr-CA" dirty="0" err="1"/>
              <a:t>doorbells</a:t>
            </a:r>
            <a:r>
              <a:rPr lang="fr-CA" dirty="0"/>
              <a:t>, and people </a:t>
            </a:r>
            <a:r>
              <a:rPr lang="fr-CA" dirty="0" err="1"/>
              <a:t>didn’t</a:t>
            </a:r>
            <a:r>
              <a:rPr lang="fr-CA" dirty="0"/>
              <a:t> have long </a:t>
            </a:r>
            <a:r>
              <a:rPr lang="fr-CA" dirty="0" err="1"/>
              <a:t>enough</a:t>
            </a:r>
            <a:r>
              <a:rPr lang="fr-CA" dirty="0"/>
              <a:t> </a:t>
            </a:r>
            <a:r>
              <a:rPr lang="fr-CA" dirty="0" err="1"/>
              <a:t>ladders</a:t>
            </a:r>
            <a:r>
              <a:rPr lang="fr-CA" dirty="0"/>
              <a:t> . . . So I </a:t>
            </a:r>
            <a:r>
              <a:rPr lang="fr-CA" dirty="0" err="1"/>
              <a:t>went</a:t>
            </a:r>
            <a:r>
              <a:rPr lang="fr-CA" dirty="0"/>
              <a:t> online and I </a:t>
            </a:r>
            <a:r>
              <a:rPr lang="fr-CA" dirty="0" err="1"/>
              <a:t>was</a:t>
            </a:r>
            <a:r>
              <a:rPr lang="fr-CA" dirty="0"/>
              <a:t> </a:t>
            </a:r>
            <a:r>
              <a:rPr lang="fr-CA" dirty="0" err="1"/>
              <a:t>like</a:t>
            </a:r>
            <a:r>
              <a:rPr lang="fr-CA" dirty="0"/>
              <a:t>, </a:t>
            </a:r>
            <a:r>
              <a:rPr lang="fr-CA" dirty="0" err="1"/>
              <a:t>okay</a:t>
            </a:r>
            <a:r>
              <a:rPr lang="fr-CA" dirty="0"/>
              <a:t>, $175 to </a:t>
            </a:r>
            <a:r>
              <a:rPr lang="fr-CA" dirty="0" err="1"/>
              <a:t>buy</a:t>
            </a:r>
            <a:r>
              <a:rPr lang="fr-CA" dirty="0"/>
              <a:t> </a:t>
            </a:r>
            <a:r>
              <a:rPr lang="fr-CA" dirty="0" err="1"/>
              <a:t>something</a:t>
            </a:r>
            <a:r>
              <a:rPr lang="fr-CA" dirty="0"/>
              <a:t> </a:t>
            </a:r>
            <a:r>
              <a:rPr lang="fr-CA" dirty="0" err="1"/>
              <a:t>I’m</a:t>
            </a:r>
            <a:r>
              <a:rPr lang="fr-CA" dirty="0"/>
              <a:t> </a:t>
            </a:r>
            <a:r>
              <a:rPr lang="fr-CA" dirty="0" err="1"/>
              <a:t>probably</a:t>
            </a:r>
            <a:r>
              <a:rPr lang="fr-CA" dirty="0"/>
              <a:t> </a:t>
            </a:r>
            <a:r>
              <a:rPr lang="fr-CA" dirty="0" err="1"/>
              <a:t>going</a:t>
            </a:r>
            <a:r>
              <a:rPr lang="fr-CA" dirty="0"/>
              <a:t> to </a:t>
            </a:r>
            <a:r>
              <a:rPr lang="fr-CA" dirty="0" err="1"/>
              <a:t>just</a:t>
            </a:r>
            <a:r>
              <a:rPr lang="fr-CA" dirty="0"/>
              <a:t> use once. That </a:t>
            </a:r>
            <a:r>
              <a:rPr lang="fr-CA" dirty="0" err="1"/>
              <a:t>seems</a:t>
            </a:r>
            <a:r>
              <a:rPr lang="fr-CA" dirty="0"/>
              <a:t> </a:t>
            </a:r>
            <a:r>
              <a:rPr lang="fr-CA" dirty="0" err="1"/>
              <a:t>ridiculous</a:t>
            </a:r>
            <a:r>
              <a:rPr lang="fr-CA" dirty="0"/>
              <a:t>. But </a:t>
            </a:r>
            <a:r>
              <a:rPr lang="fr-CA" dirty="0" err="1"/>
              <a:t>it</a:t>
            </a:r>
            <a:r>
              <a:rPr lang="fr-CA" dirty="0"/>
              <a:t> </a:t>
            </a:r>
            <a:r>
              <a:rPr lang="fr-CA" dirty="0" err="1"/>
              <a:t>was</a:t>
            </a:r>
            <a:r>
              <a:rPr lang="fr-CA" dirty="0"/>
              <a:t> </a:t>
            </a:r>
            <a:r>
              <a:rPr lang="fr-CA" dirty="0" err="1"/>
              <a:t>so</a:t>
            </a:r>
            <a:r>
              <a:rPr lang="fr-CA" dirty="0"/>
              <a:t> </a:t>
            </a:r>
            <a:r>
              <a:rPr lang="fr-CA" dirty="0" err="1"/>
              <a:t>easy</a:t>
            </a:r>
            <a:r>
              <a:rPr lang="fr-CA" dirty="0"/>
              <a:t> to </a:t>
            </a:r>
            <a:r>
              <a:rPr lang="fr-CA" dirty="0" err="1"/>
              <a:t>find</a:t>
            </a:r>
            <a:r>
              <a:rPr lang="fr-CA" dirty="0"/>
              <a:t> </a:t>
            </a:r>
            <a:r>
              <a:rPr lang="fr-CA" dirty="0" err="1"/>
              <a:t>something</a:t>
            </a:r>
            <a:r>
              <a:rPr lang="fr-CA" dirty="0"/>
              <a:t> online to </a:t>
            </a:r>
            <a:r>
              <a:rPr lang="fr-CA" dirty="0" err="1"/>
              <a:t>buy</a:t>
            </a:r>
            <a:r>
              <a:rPr lang="fr-CA" dirty="0"/>
              <a:t> </a:t>
            </a:r>
            <a:r>
              <a:rPr lang="fr-CA" dirty="0" err="1"/>
              <a:t>that</a:t>
            </a:r>
            <a:r>
              <a:rPr lang="fr-CA" dirty="0"/>
              <a:t> I </a:t>
            </a:r>
            <a:r>
              <a:rPr lang="fr-CA" dirty="0" err="1"/>
              <a:t>figured</a:t>
            </a:r>
            <a:r>
              <a:rPr lang="fr-CA" dirty="0"/>
              <a:t> oh </a:t>
            </a:r>
            <a:r>
              <a:rPr lang="fr-CA" dirty="0" err="1"/>
              <a:t>gosh</a:t>
            </a:r>
            <a:r>
              <a:rPr lang="fr-CA" dirty="0"/>
              <a:t>, </a:t>
            </a:r>
            <a:r>
              <a:rPr lang="fr-CA" dirty="0" err="1"/>
              <a:t>it</a:t>
            </a:r>
            <a:r>
              <a:rPr lang="fr-CA" dirty="0"/>
              <a:t> </a:t>
            </a:r>
            <a:r>
              <a:rPr lang="fr-CA" dirty="0" err="1"/>
              <a:t>should</a:t>
            </a:r>
            <a:r>
              <a:rPr lang="fr-CA" dirty="0"/>
              <a:t> </a:t>
            </a:r>
            <a:r>
              <a:rPr lang="fr-CA" dirty="0" err="1"/>
              <a:t>be</a:t>
            </a:r>
            <a:r>
              <a:rPr lang="fr-CA" dirty="0"/>
              <a:t> </a:t>
            </a:r>
            <a:r>
              <a:rPr lang="fr-CA" dirty="0" err="1"/>
              <a:t>this</a:t>
            </a:r>
            <a:r>
              <a:rPr lang="fr-CA" dirty="0"/>
              <a:t> </a:t>
            </a:r>
            <a:r>
              <a:rPr lang="fr-CA" dirty="0" err="1"/>
              <a:t>easy</a:t>
            </a:r>
            <a:r>
              <a:rPr lang="fr-CA" dirty="0"/>
              <a:t> to </a:t>
            </a:r>
            <a:r>
              <a:rPr lang="fr-CA" dirty="0" err="1"/>
              <a:t>find</a:t>
            </a:r>
            <a:r>
              <a:rPr lang="fr-CA" dirty="0"/>
              <a:t> </a:t>
            </a:r>
            <a:r>
              <a:rPr lang="fr-CA" dirty="0" err="1"/>
              <a:t>something</a:t>
            </a:r>
            <a:r>
              <a:rPr lang="fr-CA" dirty="0"/>
              <a:t> in </a:t>
            </a:r>
            <a:r>
              <a:rPr lang="fr-CA" dirty="0" err="1"/>
              <a:t>my</a:t>
            </a:r>
            <a:r>
              <a:rPr lang="fr-CA" dirty="0"/>
              <a:t> </a:t>
            </a:r>
            <a:r>
              <a:rPr lang="fr-CA" dirty="0" err="1"/>
              <a:t>neighborhood</a:t>
            </a:r>
            <a:r>
              <a:rPr lang="fr-CA" dirty="0"/>
              <a:t>. </a:t>
            </a:r>
            <a:r>
              <a:rPr lang="fr-CA" dirty="0" err="1"/>
              <a:t>That’s</a:t>
            </a:r>
            <a:r>
              <a:rPr lang="fr-CA" dirty="0"/>
              <a:t> </a:t>
            </a:r>
            <a:r>
              <a:rPr lang="fr-CA" dirty="0" err="1"/>
              <a:t>kind</a:t>
            </a:r>
            <a:r>
              <a:rPr lang="fr-CA" dirty="0"/>
              <a:t> of </a:t>
            </a:r>
            <a:r>
              <a:rPr lang="fr-CA" dirty="0" err="1"/>
              <a:t>when</a:t>
            </a:r>
            <a:r>
              <a:rPr lang="fr-CA" dirty="0"/>
              <a:t> the </a:t>
            </a:r>
            <a:r>
              <a:rPr lang="fr-CA" dirty="0" err="1"/>
              <a:t>lightbulb</a:t>
            </a:r>
            <a:r>
              <a:rPr lang="fr-CA" dirty="0"/>
              <a:t> </a:t>
            </a:r>
            <a:r>
              <a:rPr lang="fr-CA" dirty="0" err="1"/>
              <a:t>went</a:t>
            </a:r>
            <a:r>
              <a:rPr lang="fr-CA" dirty="0"/>
              <a:t> off."</a:t>
            </a:r>
          </a:p>
          <a:p>
            <a:r>
              <a:rPr lang="fr-CA" b="1" dirty="0"/>
              <a:t>“I WENT ONLINE AND I WAS LIKE, OKAY, $175 TO BUY SOMETHING I’M PROBABLY GOING TO JUST USE ONCE. THAT SEEMS RIDICULOUS.”</a:t>
            </a:r>
          </a:p>
          <a:p>
            <a:r>
              <a:rPr lang="fr-CA" dirty="0"/>
              <a:t>The </a:t>
            </a:r>
            <a:r>
              <a:rPr lang="fr-CA" dirty="0" err="1"/>
              <a:t>idea</a:t>
            </a:r>
            <a:r>
              <a:rPr lang="fr-CA" dirty="0"/>
              <a:t> of </a:t>
            </a:r>
            <a:r>
              <a:rPr lang="fr-CA" dirty="0" err="1"/>
              <a:t>renting</a:t>
            </a:r>
            <a:r>
              <a:rPr lang="fr-CA" dirty="0"/>
              <a:t> to </a:t>
            </a:r>
            <a:r>
              <a:rPr lang="fr-CA" dirty="0" err="1"/>
              <a:t>neighbors</a:t>
            </a:r>
            <a:r>
              <a:rPr lang="fr-CA" dirty="0"/>
              <a:t> </a:t>
            </a:r>
            <a:r>
              <a:rPr lang="fr-CA" dirty="0" err="1"/>
              <a:t>launched</a:t>
            </a:r>
            <a:r>
              <a:rPr lang="fr-CA" dirty="0"/>
              <a:t> to a </a:t>
            </a:r>
            <a:r>
              <a:rPr lang="fr-CA" dirty="0" err="1"/>
              <a:t>flurry</a:t>
            </a:r>
            <a:r>
              <a:rPr lang="fr-CA" dirty="0"/>
              <a:t> of attention and </a:t>
            </a:r>
            <a:r>
              <a:rPr lang="fr-CA" dirty="0" err="1"/>
              <a:t>praise</a:t>
            </a:r>
            <a:r>
              <a:rPr lang="fr-CA" dirty="0"/>
              <a:t>.</a:t>
            </a:r>
          </a:p>
          <a:p>
            <a:r>
              <a:rPr lang="fr-CA" dirty="0" err="1"/>
              <a:t>Williams’s</a:t>
            </a:r>
            <a:r>
              <a:rPr lang="fr-CA" dirty="0"/>
              <a:t> </a:t>
            </a:r>
            <a:r>
              <a:rPr lang="fr-CA" dirty="0" err="1"/>
              <a:t>mother</a:t>
            </a:r>
            <a:r>
              <a:rPr lang="fr-CA" dirty="0"/>
              <a:t> </a:t>
            </a:r>
            <a:r>
              <a:rPr lang="fr-CA" dirty="0" err="1"/>
              <a:t>took</a:t>
            </a:r>
            <a:r>
              <a:rPr lang="fr-CA" dirty="0"/>
              <a:t> articles about </a:t>
            </a:r>
            <a:r>
              <a:rPr lang="fr-CA" dirty="0" err="1"/>
              <a:t>SnapGoods</a:t>
            </a:r>
            <a:r>
              <a:rPr lang="fr-CA" dirty="0"/>
              <a:t> to show </a:t>
            </a:r>
            <a:r>
              <a:rPr lang="fr-CA" dirty="0" err="1"/>
              <a:t>her</a:t>
            </a:r>
            <a:r>
              <a:rPr lang="fr-CA" dirty="0"/>
              <a:t> </a:t>
            </a:r>
            <a:r>
              <a:rPr lang="fr-CA" dirty="0" err="1"/>
              <a:t>neighbors</a:t>
            </a:r>
            <a:r>
              <a:rPr lang="fr-CA" dirty="0"/>
              <a:t>, and for the first time, Williams </a:t>
            </a:r>
            <a:r>
              <a:rPr lang="fr-CA" dirty="0" err="1"/>
              <a:t>felt</a:t>
            </a:r>
            <a:r>
              <a:rPr lang="fr-CA" dirty="0"/>
              <a:t> </a:t>
            </a:r>
            <a:r>
              <a:rPr lang="fr-CA" dirty="0" err="1"/>
              <a:t>that</a:t>
            </a:r>
            <a:r>
              <a:rPr lang="fr-CA" dirty="0"/>
              <a:t> </a:t>
            </a:r>
            <a:r>
              <a:rPr lang="fr-CA" dirty="0" err="1"/>
              <a:t>she</a:t>
            </a:r>
            <a:r>
              <a:rPr lang="fr-CA" dirty="0"/>
              <a:t> </a:t>
            </a:r>
            <a:r>
              <a:rPr lang="fr-CA" dirty="0" err="1"/>
              <a:t>really</a:t>
            </a:r>
            <a:r>
              <a:rPr lang="fr-CA" dirty="0"/>
              <a:t> </a:t>
            </a:r>
            <a:r>
              <a:rPr lang="fr-CA" dirty="0" err="1"/>
              <a:t>understand</a:t>
            </a:r>
            <a:r>
              <a:rPr lang="fr-CA" dirty="0"/>
              <a:t> </a:t>
            </a:r>
            <a:r>
              <a:rPr lang="fr-CA" dirty="0" err="1"/>
              <a:t>what</a:t>
            </a:r>
            <a:r>
              <a:rPr lang="fr-CA" dirty="0"/>
              <a:t> </a:t>
            </a:r>
            <a:r>
              <a:rPr lang="fr-CA" dirty="0" err="1"/>
              <a:t>he</a:t>
            </a:r>
            <a:r>
              <a:rPr lang="fr-CA" dirty="0"/>
              <a:t> </a:t>
            </a:r>
            <a:r>
              <a:rPr lang="fr-CA" dirty="0" err="1"/>
              <a:t>did</a:t>
            </a:r>
            <a:r>
              <a:rPr lang="fr-CA" dirty="0"/>
              <a:t>. "</a:t>
            </a:r>
            <a:r>
              <a:rPr lang="fr-CA" dirty="0" err="1"/>
              <a:t>We</a:t>
            </a:r>
            <a:r>
              <a:rPr lang="fr-CA" dirty="0"/>
              <a:t> </a:t>
            </a:r>
            <a:r>
              <a:rPr lang="fr-CA" dirty="0" err="1"/>
              <a:t>never</a:t>
            </a:r>
            <a:r>
              <a:rPr lang="fr-CA" dirty="0"/>
              <a:t> </a:t>
            </a:r>
            <a:r>
              <a:rPr lang="fr-CA" dirty="0" err="1"/>
              <a:t>paid</a:t>
            </a:r>
            <a:r>
              <a:rPr lang="fr-CA" dirty="0"/>
              <a:t> a dime for PR," </a:t>
            </a:r>
            <a:r>
              <a:rPr lang="fr-CA" dirty="0" err="1"/>
              <a:t>he</a:t>
            </a:r>
            <a:r>
              <a:rPr lang="fr-CA" dirty="0"/>
              <a:t> </a:t>
            </a:r>
            <a:r>
              <a:rPr lang="fr-CA" dirty="0" err="1"/>
              <a:t>says</a:t>
            </a:r>
            <a:r>
              <a:rPr lang="fr-CA" dirty="0"/>
              <a:t>. "</a:t>
            </a:r>
            <a:r>
              <a:rPr lang="fr-CA" dirty="0" err="1"/>
              <a:t>We</a:t>
            </a:r>
            <a:r>
              <a:rPr lang="fr-CA" dirty="0"/>
              <a:t> </a:t>
            </a:r>
            <a:r>
              <a:rPr lang="fr-CA" dirty="0" err="1"/>
              <a:t>never</a:t>
            </a:r>
            <a:r>
              <a:rPr lang="fr-CA" dirty="0"/>
              <a:t> </a:t>
            </a:r>
            <a:r>
              <a:rPr lang="fr-CA" dirty="0" err="1"/>
              <a:t>invested</a:t>
            </a:r>
            <a:r>
              <a:rPr lang="fr-CA" dirty="0"/>
              <a:t> in </a:t>
            </a:r>
            <a:r>
              <a:rPr lang="fr-CA" dirty="0" err="1"/>
              <a:t>aggressive</a:t>
            </a:r>
            <a:r>
              <a:rPr lang="fr-CA" dirty="0"/>
              <a:t> marketing . . . but </a:t>
            </a:r>
            <a:r>
              <a:rPr lang="fr-CA" dirty="0" err="1"/>
              <a:t>we</a:t>
            </a:r>
            <a:r>
              <a:rPr lang="fr-CA" dirty="0"/>
              <a:t> </a:t>
            </a:r>
            <a:r>
              <a:rPr lang="fr-CA" dirty="0" err="1"/>
              <a:t>had</a:t>
            </a:r>
            <a:r>
              <a:rPr lang="fr-CA" dirty="0"/>
              <a:t> </a:t>
            </a:r>
            <a:r>
              <a:rPr lang="fr-CA" dirty="0" err="1"/>
              <a:t>just</a:t>
            </a:r>
            <a:r>
              <a:rPr lang="fr-CA" dirty="0"/>
              <a:t> an </a:t>
            </a:r>
            <a:r>
              <a:rPr lang="fr-CA" dirty="0" err="1"/>
              <a:t>absurd</a:t>
            </a:r>
            <a:r>
              <a:rPr lang="fr-CA" dirty="0"/>
              <a:t> </a:t>
            </a:r>
            <a:r>
              <a:rPr lang="fr-CA" dirty="0" err="1"/>
              <a:t>amount</a:t>
            </a:r>
            <a:r>
              <a:rPr lang="fr-CA" dirty="0"/>
              <a:t> of </a:t>
            </a:r>
            <a:r>
              <a:rPr lang="fr-CA" dirty="0" err="1"/>
              <a:t>traffic</a:t>
            </a:r>
            <a:r>
              <a:rPr lang="fr-CA" dirty="0"/>
              <a:t> for a </a:t>
            </a:r>
            <a:r>
              <a:rPr lang="fr-CA" dirty="0" err="1"/>
              <a:t>pretty</a:t>
            </a:r>
            <a:r>
              <a:rPr lang="fr-CA" dirty="0"/>
              <a:t> green team </a:t>
            </a:r>
            <a:r>
              <a:rPr lang="fr-CA" dirty="0" err="1"/>
              <a:t>doing</a:t>
            </a:r>
            <a:r>
              <a:rPr lang="fr-CA" dirty="0"/>
              <a:t> a startup </a:t>
            </a:r>
            <a:r>
              <a:rPr lang="fr-CA" dirty="0" err="1"/>
              <a:t>from</a:t>
            </a:r>
            <a:r>
              <a:rPr lang="fr-CA" dirty="0"/>
              <a:t> the </a:t>
            </a:r>
            <a:r>
              <a:rPr lang="fr-CA" dirty="0" err="1"/>
              <a:t>ground</a:t>
            </a:r>
            <a:r>
              <a:rPr lang="fr-CA" dirty="0"/>
              <a:t> up." The site </a:t>
            </a:r>
            <a:r>
              <a:rPr lang="fr-CA" dirty="0" err="1"/>
              <a:t>drew</a:t>
            </a:r>
            <a:r>
              <a:rPr lang="fr-CA" dirty="0"/>
              <a:t> about 30,000 </a:t>
            </a:r>
            <a:r>
              <a:rPr lang="fr-CA" dirty="0" err="1"/>
              <a:t>visitors</a:t>
            </a:r>
            <a:r>
              <a:rPr lang="fr-CA" dirty="0"/>
              <a:t> per </a:t>
            </a:r>
            <a:r>
              <a:rPr lang="fr-CA" dirty="0" err="1"/>
              <a:t>month</a:t>
            </a:r>
            <a:r>
              <a:rPr lang="fr-CA" dirty="0"/>
              <a:t> </a:t>
            </a:r>
            <a:r>
              <a:rPr lang="fr-CA" dirty="0" err="1"/>
              <a:t>at</a:t>
            </a:r>
            <a:r>
              <a:rPr lang="fr-CA" dirty="0"/>
              <a:t> </a:t>
            </a:r>
            <a:r>
              <a:rPr lang="fr-CA" dirty="0" err="1"/>
              <a:t>its</a:t>
            </a:r>
            <a:r>
              <a:rPr lang="fr-CA" dirty="0"/>
              <a:t> </a:t>
            </a:r>
            <a:r>
              <a:rPr lang="fr-CA" dirty="0" err="1"/>
              <a:t>peak</a:t>
            </a:r>
            <a:r>
              <a:rPr lang="fr-CA" dirty="0"/>
              <a:t>, and </a:t>
            </a:r>
            <a:r>
              <a:rPr lang="fr-CA" dirty="0" err="1"/>
              <a:t>SnapGoods</a:t>
            </a:r>
            <a:r>
              <a:rPr lang="fr-CA" dirty="0"/>
              <a:t> </a:t>
            </a:r>
            <a:r>
              <a:rPr lang="fr-CA" dirty="0" err="1"/>
              <a:t>signed</a:t>
            </a:r>
            <a:r>
              <a:rPr lang="fr-CA" dirty="0"/>
              <a:t> up about 100,000 </a:t>
            </a:r>
            <a:r>
              <a:rPr lang="fr-CA" dirty="0" err="1"/>
              <a:t>users</a:t>
            </a:r>
            <a:r>
              <a:rPr lang="fr-CA" dirty="0"/>
              <a:t>. </a:t>
            </a:r>
            <a:r>
              <a:rPr lang="fr-CA" dirty="0" err="1"/>
              <a:t>After</a:t>
            </a:r>
            <a:r>
              <a:rPr lang="fr-CA" dirty="0"/>
              <a:t> </a:t>
            </a:r>
            <a:r>
              <a:rPr lang="fr-CA" dirty="0" err="1"/>
              <a:t>he</a:t>
            </a:r>
            <a:r>
              <a:rPr lang="fr-CA" dirty="0"/>
              <a:t> </a:t>
            </a:r>
            <a:r>
              <a:rPr lang="fr-CA" dirty="0" err="1"/>
              <a:t>appeared</a:t>
            </a:r>
            <a:r>
              <a:rPr lang="fr-CA" dirty="0"/>
              <a:t> on the </a:t>
            </a:r>
            <a:r>
              <a:rPr lang="fr-CA" dirty="0" err="1"/>
              <a:t>Today</a:t>
            </a:r>
            <a:r>
              <a:rPr lang="fr-CA" dirty="0"/>
              <a:t> show, for instance, Berk </a:t>
            </a:r>
            <a:r>
              <a:rPr lang="fr-CA" dirty="0" err="1"/>
              <a:t>says</a:t>
            </a:r>
            <a:r>
              <a:rPr lang="fr-CA" dirty="0"/>
              <a:t> about 2,000 people </a:t>
            </a:r>
            <a:r>
              <a:rPr lang="fr-CA" dirty="0" err="1"/>
              <a:t>signed</a:t>
            </a:r>
            <a:r>
              <a:rPr lang="fr-CA" dirty="0"/>
              <a:t> up for </a:t>
            </a:r>
            <a:r>
              <a:rPr lang="fr-CA" dirty="0" err="1"/>
              <a:t>Neighborrow</a:t>
            </a:r>
            <a:r>
              <a:rPr lang="fr-CA" dirty="0"/>
              <a:t> in one </a:t>
            </a:r>
            <a:r>
              <a:rPr lang="fr-CA" dirty="0" err="1"/>
              <a:t>week</a:t>
            </a:r>
            <a:r>
              <a:rPr lang="fr-CA" dirty="0"/>
              <a:t>.</a:t>
            </a:r>
          </a:p>
          <a:p>
            <a:r>
              <a:rPr lang="fr-CA" dirty="0"/>
              <a:t>But </a:t>
            </a:r>
            <a:r>
              <a:rPr lang="fr-CA" dirty="0" err="1"/>
              <a:t>most</a:t>
            </a:r>
            <a:r>
              <a:rPr lang="fr-CA" dirty="0"/>
              <a:t> of </a:t>
            </a:r>
            <a:r>
              <a:rPr lang="fr-CA" dirty="0" err="1"/>
              <a:t>these</a:t>
            </a:r>
            <a:r>
              <a:rPr lang="fr-CA" dirty="0"/>
              <a:t> </a:t>
            </a:r>
            <a:r>
              <a:rPr lang="fr-CA" dirty="0" err="1"/>
              <a:t>platforms</a:t>
            </a:r>
            <a:r>
              <a:rPr lang="fr-CA" dirty="0"/>
              <a:t> </a:t>
            </a:r>
            <a:r>
              <a:rPr lang="fr-CA" dirty="0" err="1"/>
              <a:t>soon</a:t>
            </a:r>
            <a:r>
              <a:rPr lang="fr-CA" dirty="0"/>
              <a:t> </a:t>
            </a:r>
            <a:r>
              <a:rPr lang="fr-CA" dirty="0" err="1"/>
              <a:t>discovered</a:t>
            </a:r>
            <a:r>
              <a:rPr lang="fr-CA" dirty="0"/>
              <a:t> a </a:t>
            </a:r>
            <a:r>
              <a:rPr lang="fr-CA" dirty="0" err="1"/>
              <a:t>discomforting</a:t>
            </a:r>
            <a:r>
              <a:rPr lang="fr-CA" dirty="0"/>
              <a:t> </a:t>
            </a:r>
            <a:r>
              <a:rPr lang="fr-CA" dirty="0" err="1"/>
              <a:t>incongruity</a:t>
            </a:r>
            <a:r>
              <a:rPr lang="fr-CA" dirty="0"/>
              <a:t> </a:t>
            </a:r>
            <a:r>
              <a:rPr lang="fr-CA" dirty="0" err="1"/>
              <a:t>between</a:t>
            </a:r>
            <a:r>
              <a:rPr lang="fr-CA" dirty="0"/>
              <a:t> </a:t>
            </a:r>
            <a:r>
              <a:rPr lang="fr-CA" dirty="0" err="1"/>
              <a:t>enthusiasm</a:t>
            </a:r>
            <a:r>
              <a:rPr lang="fr-CA" dirty="0"/>
              <a:t> for the concept and </a:t>
            </a:r>
            <a:r>
              <a:rPr lang="fr-CA" dirty="0" err="1"/>
              <a:t>actual</a:t>
            </a:r>
            <a:r>
              <a:rPr lang="fr-CA" dirty="0"/>
              <a:t> use.</a:t>
            </a:r>
          </a:p>
          <a:p>
            <a:r>
              <a:rPr lang="fr-CA" dirty="0"/>
              <a:t>"</a:t>
            </a:r>
            <a:r>
              <a:rPr lang="fr-CA" dirty="0" err="1"/>
              <a:t>Everybody</a:t>
            </a:r>
            <a:r>
              <a:rPr lang="fr-CA" dirty="0"/>
              <a:t> </a:t>
            </a:r>
            <a:r>
              <a:rPr lang="fr-CA" dirty="0" err="1"/>
              <a:t>loved</a:t>
            </a:r>
            <a:r>
              <a:rPr lang="fr-CA" dirty="0"/>
              <a:t> the </a:t>
            </a:r>
            <a:r>
              <a:rPr lang="fr-CA" dirty="0" err="1"/>
              <a:t>idea</a:t>
            </a:r>
            <a:r>
              <a:rPr lang="fr-CA" dirty="0"/>
              <a:t>. It </a:t>
            </a:r>
            <a:r>
              <a:rPr lang="fr-CA" dirty="0" err="1"/>
              <a:t>was</a:t>
            </a:r>
            <a:r>
              <a:rPr lang="fr-CA" dirty="0"/>
              <a:t> </a:t>
            </a:r>
            <a:r>
              <a:rPr lang="fr-CA" dirty="0" err="1"/>
              <a:t>like</a:t>
            </a:r>
            <a:r>
              <a:rPr lang="fr-CA" dirty="0"/>
              <a:t>, 'Oh, </a:t>
            </a:r>
            <a:r>
              <a:rPr lang="fr-CA" dirty="0" err="1"/>
              <a:t>this</a:t>
            </a:r>
            <a:r>
              <a:rPr lang="fr-CA" dirty="0"/>
              <a:t> </a:t>
            </a:r>
            <a:r>
              <a:rPr lang="fr-CA" dirty="0" err="1"/>
              <a:t>is</a:t>
            </a:r>
            <a:r>
              <a:rPr lang="fr-CA" dirty="0"/>
              <a:t> </a:t>
            </a:r>
            <a:r>
              <a:rPr lang="fr-CA" dirty="0" err="1"/>
              <a:t>great</a:t>
            </a:r>
            <a:r>
              <a:rPr lang="fr-CA" dirty="0"/>
              <a:t>. I </a:t>
            </a:r>
            <a:r>
              <a:rPr lang="fr-CA" dirty="0" err="1"/>
              <a:t>would</a:t>
            </a:r>
            <a:r>
              <a:rPr lang="fr-CA" dirty="0"/>
              <a:t> love to use </a:t>
            </a:r>
            <a:r>
              <a:rPr lang="fr-CA" dirty="0" err="1"/>
              <a:t>it</a:t>
            </a:r>
            <a:r>
              <a:rPr lang="fr-CA" dirty="0"/>
              <a:t>,'" </a:t>
            </a:r>
            <a:r>
              <a:rPr lang="fr-CA" dirty="0" err="1"/>
              <a:t>says</a:t>
            </a:r>
            <a:r>
              <a:rPr lang="fr-CA" dirty="0"/>
              <a:t> Schwartz. "</a:t>
            </a:r>
            <a:r>
              <a:rPr lang="fr-CA" dirty="0" err="1"/>
              <a:t>Then</a:t>
            </a:r>
            <a:r>
              <a:rPr lang="fr-CA" dirty="0"/>
              <a:t> I </a:t>
            </a:r>
            <a:r>
              <a:rPr lang="fr-CA" dirty="0" err="1"/>
              <a:t>launched</a:t>
            </a:r>
            <a:r>
              <a:rPr lang="fr-CA" dirty="0"/>
              <a:t> the </a:t>
            </a:r>
            <a:r>
              <a:rPr lang="fr-CA" dirty="0" err="1"/>
              <a:t>thing</a:t>
            </a:r>
            <a:r>
              <a:rPr lang="fr-CA" dirty="0"/>
              <a:t>, and </a:t>
            </a:r>
            <a:r>
              <a:rPr lang="fr-CA" dirty="0" err="1"/>
              <a:t>it</a:t>
            </a:r>
            <a:r>
              <a:rPr lang="fr-CA" dirty="0"/>
              <a:t> </a:t>
            </a:r>
            <a:r>
              <a:rPr lang="fr-CA" dirty="0" err="1"/>
              <a:t>was</a:t>
            </a:r>
            <a:r>
              <a:rPr lang="fr-CA" dirty="0"/>
              <a:t> super-slow adoption."</a:t>
            </a:r>
          </a:p>
          <a:p>
            <a:r>
              <a:rPr lang="fr-CA" dirty="0" err="1"/>
              <a:t>SnapGoods</a:t>
            </a:r>
            <a:r>
              <a:rPr lang="fr-CA" dirty="0"/>
              <a:t> and </a:t>
            </a:r>
            <a:r>
              <a:rPr lang="fr-CA" dirty="0" err="1"/>
              <a:t>NeighborGoods</a:t>
            </a:r>
            <a:r>
              <a:rPr lang="fr-CA" dirty="0"/>
              <a:t> </a:t>
            </a:r>
            <a:r>
              <a:rPr lang="fr-CA" dirty="0" err="1"/>
              <a:t>had</a:t>
            </a:r>
            <a:r>
              <a:rPr lang="fr-CA" dirty="0"/>
              <a:t> more people </a:t>
            </a:r>
            <a:r>
              <a:rPr lang="fr-CA" dirty="0" err="1"/>
              <a:t>who</a:t>
            </a:r>
            <a:r>
              <a:rPr lang="fr-CA" dirty="0"/>
              <a:t> </a:t>
            </a:r>
            <a:r>
              <a:rPr lang="fr-CA" dirty="0" err="1"/>
              <a:t>wanted</a:t>
            </a:r>
            <a:r>
              <a:rPr lang="fr-CA" dirty="0"/>
              <a:t> to </a:t>
            </a:r>
            <a:r>
              <a:rPr lang="fr-CA" dirty="0" err="1"/>
              <a:t>lend</a:t>
            </a:r>
            <a:r>
              <a:rPr lang="fr-CA" dirty="0"/>
              <a:t> </a:t>
            </a:r>
            <a:r>
              <a:rPr lang="fr-CA" dirty="0" err="1"/>
              <a:t>things</a:t>
            </a:r>
            <a:r>
              <a:rPr lang="fr-CA" dirty="0"/>
              <a:t> </a:t>
            </a:r>
            <a:r>
              <a:rPr lang="fr-CA" dirty="0" err="1"/>
              <a:t>than</a:t>
            </a:r>
            <a:r>
              <a:rPr lang="fr-CA" dirty="0"/>
              <a:t> </a:t>
            </a:r>
            <a:r>
              <a:rPr lang="fr-CA" dirty="0" err="1"/>
              <a:t>wanted</a:t>
            </a:r>
            <a:r>
              <a:rPr lang="fr-CA" dirty="0"/>
              <a:t> to </a:t>
            </a:r>
            <a:r>
              <a:rPr lang="fr-CA" dirty="0" err="1"/>
              <a:t>pay</a:t>
            </a:r>
            <a:r>
              <a:rPr lang="fr-CA" dirty="0"/>
              <a:t> to use </a:t>
            </a:r>
            <a:r>
              <a:rPr lang="fr-CA" dirty="0" err="1"/>
              <a:t>them</a:t>
            </a:r>
            <a:r>
              <a:rPr lang="fr-CA" dirty="0"/>
              <a:t>. </a:t>
            </a:r>
            <a:r>
              <a:rPr lang="fr-CA" dirty="0" err="1"/>
              <a:t>Share</a:t>
            </a:r>
            <a:r>
              <a:rPr lang="fr-CA" dirty="0"/>
              <a:t> </a:t>
            </a:r>
            <a:r>
              <a:rPr lang="fr-CA" dirty="0" err="1"/>
              <a:t>Some</a:t>
            </a:r>
            <a:r>
              <a:rPr lang="fr-CA" dirty="0"/>
              <a:t> </a:t>
            </a:r>
            <a:r>
              <a:rPr lang="fr-CA" dirty="0" err="1"/>
              <a:t>Sugar</a:t>
            </a:r>
            <a:r>
              <a:rPr lang="fr-CA" dirty="0"/>
              <a:t> </a:t>
            </a:r>
            <a:r>
              <a:rPr lang="fr-CA" dirty="0" err="1"/>
              <a:t>had</a:t>
            </a:r>
            <a:r>
              <a:rPr lang="fr-CA" dirty="0"/>
              <a:t> the opposite </a:t>
            </a:r>
            <a:r>
              <a:rPr lang="fr-CA" dirty="0" err="1"/>
              <a:t>problem</a:t>
            </a:r>
            <a:r>
              <a:rPr lang="fr-CA" dirty="0"/>
              <a:t>. </a:t>
            </a:r>
            <a:r>
              <a:rPr lang="fr-CA" dirty="0" err="1"/>
              <a:t>Some</a:t>
            </a:r>
            <a:r>
              <a:rPr lang="fr-CA" dirty="0"/>
              <a:t> sites </a:t>
            </a:r>
            <a:r>
              <a:rPr lang="fr-CA" dirty="0" err="1"/>
              <a:t>had</a:t>
            </a:r>
            <a:r>
              <a:rPr lang="fr-CA" dirty="0"/>
              <a:t> </a:t>
            </a:r>
            <a:r>
              <a:rPr lang="fr-CA" dirty="0" err="1"/>
              <a:t>pockets</a:t>
            </a:r>
            <a:r>
              <a:rPr lang="fr-CA" dirty="0"/>
              <a:t> of items </a:t>
            </a:r>
            <a:r>
              <a:rPr lang="fr-CA" dirty="0" err="1"/>
              <a:t>that</a:t>
            </a:r>
            <a:r>
              <a:rPr lang="fr-CA" dirty="0"/>
              <a:t> </a:t>
            </a:r>
            <a:r>
              <a:rPr lang="fr-CA" dirty="0" err="1"/>
              <a:t>worked</a:t>
            </a:r>
            <a:r>
              <a:rPr lang="fr-CA" dirty="0"/>
              <a:t>—on </a:t>
            </a:r>
            <a:r>
              <a:rPr lang="fr-CA" dirty="0" err="1"/>
              <a:t>SnapGoods</a:t>
            </a:r>
            <a:r>
              <a:rPr lang="fr-CA" dirty="0"/>
              <a:t>, for instance, </a:t>
            </a:r>
            <a:r>
              <a:rPr lang="fr-CA" dirty="0" err="1"/>
              <a:t>electronics</a:t>
            </a:r>
            <a:r>
              <a:rPr lang="fr-CA" dirty="0"/>
              <a:t> and photo </a:t>
            </a:r>
            <a:r>
              <a:rPr lang="fr-CA" dirty="0" err="1"/>
              <a:t>equipment</a:t>
            </a:r>
            <a:r>
              <a:rPr lang="fr-CA" dirty="0"/>
              <a:t> </a:t>
            </a:r>
            <a:r>
              <a:rPr lang="fr-CA" dirty="0" err="1"/>
              <a:t>took</a:t>
            </a:r>
            <a:r>
              <a:rPr lang="fr-CA" dirty="0"/>
              <a:t> off—but </a:t>
            </a:r>
            <a:r>
              <a:rPr lang="fr-CA" dirty="0" err="1"/>
              <a:t>it</a:t>
            </a:r>
            <a:r>
              <a:rPr lang="fr-CA" dirty="0"/>
              <a:t> </a:t>
            </a:r>
            <a:r>
              <a:rPr lang="fr-CA" dirty="0" err="1"/>
              <a:t>was</a:t>
            </a:r>
            <a:r>
              <a:rPr lang="fr-CA" dirty="0"/>
              <a:t> </a:t>
            </a:r>
            <a:r>
              <a:rPr lang="fr-CA" dirty="0" err="1"/>
              <a:t>tough</a:t>
            </a:r>
            <a:r>
              <a:rPr lang="fr-CA" dirty="0"/>
              <a:t> to </a:t>
            </a:r>
            <a:r>
              <a:rPr lang="fr-CA" dirty="0" err="1"/>
              <a:t>become</a:t>
            </a:r>
            <a:r>
              <a:rPr lang="fr-CA" dirty="0"/>
              <a:t> the default </a:t>
            </a:r>
            <a:r>
              <a:rPr lang="fr-CA" dirty="0" err="1"/>
              <a:t>platform</a:t>
            </a:r>
            <a:r>
              <a:rPr lang="fr-CA" dirty="0"/>
              <a:t> for </a:t>
            </a:r>
            <a:r>
              <a:rPr lang="fr-CA" dirty="0" err="1"/>
              <a:t>renting</a:t>
            </a:r>
            <a:r>
              <a:rPr lang="fr-CA" dirty="0"/>
              <a:t> </a:t>
            </a:r>
            <a:r>
              <a:rPr lang="fr-CA" dirty="0" err="1"/>
              <a:t>anything</a:t>
            </a:r>
            <a:r>
              <a:rPr lang="fr-CA" dirty="0"/>
              <a:t>. For </a:t>
            </a:r>
            <a:r>
              <a:rPr lang="fr-CA" dirty="0" err="1"/>
              <a:t>NeighborGoods</a:t>
            </a:r>
            <a:r>
              <a:rPr lang="fr-CA" dirty="0"/>
              <a:t> </a:t>
            </a:r>
            <a:r>
              <a:rPr lang="fr-CA" dirty="0" err="1"/>
              <a:t>founder</a:t>
            </a:r>
            <a:r>
              <a:rPr lang="fr-CA" dirty="0"/>
              <a:t> </a:t>
            </a:r>
            <a:r>
              <a:rPr lang="fr-CA" dirty="0" err="1"/>
              <a:t>Micki</a:t>
            </a:r>
            <a:r>
              <a:rPr lang="fr-CA" dirty="0"/>
              <a:t> </a:t>
            </a:r>
            <a:r>
              <a:rPr lang="fr-CA" dirty="0" err="1"/>
              <a:t>Krimmel</a:t>
            </a:r>
            <a:r>
              <a:rPr lang="fr-CA" dirty="0"/>
              <a:t>, </a:t>
            </a:r>
            <a:r>
              <a:rPr lang="fr-CA" dirty="0" err="1"/>
              <a:t>it</a:t>
            </a:r>
            <a:r>
              <a:rPr lang="fr-CA" dirty="0"/>
              <a:t> </a:t>
            </a:r>
            <a:r>
              <a:rPr lang="fr-CA" dirty="0" err="1"/>
              <a:t>seemed</a:t>
            </a:r>
            <a:r>
              <a:rPr lang="fr-CA" dirty="0"/>
              <a:t> </a:t>
            </a:r>
            <a:r>
              <a:rPr lang="fr-CA" dirty="0" err="1"/>
              <a:t>like</a:t>
            </a:r>
            <a:r>
              <a:rPr lang="fr-CA" dirty="0"/>
              <a:t> a </a:t>
            </a:r>
            <a:r>
              <a:rPr lang="fr-CA" dirty="0" err="1"/>
              <a:t>matter</a:t>
            </a:r>
            <a:r>
              <a:rPr lang="fr-CA" dirty="0"/>
              <a:t> of </a:t>
            </a:r>
            <a:r>
              <a:rPr lang="fr-CA" dirty="0" err="1"/>
              <a:t>execution</a:t>
            </a:r>
            <a:r>
              <a:rPr lang="fr-CA" dirty="0"/>
              <a:t>. A change </a:t>
            </a:r>
            <a:r>
              <a:rPr lang="fr-CA" dirty="0" err="1"/>
              <a:t>she</a:t>
            </a:r>
            <a:r>
              <a:rPr lang="fr-CA" dirty="0"/>
              <a:t> made right </a:t>
            </a:r>
            <a:r>
              <a:rPr lang="fr-CA" dirty="0" err="1"/>
              <a:t>away</a:t>
            </a:r>
            <a:r>
              <a:rPr lang="fr-CA" dirty="0"/>
              <a:t> </a:t>
            </a:r>
            <a:r>
              <a:rPr lang="fr-CA" dirty="0" err="1"/>
              <a:t>was</a:t>
            </a:r>
            <a:r>
              <a:rPr lang="fr-CA" dirty="0"/>
              <a:t> </a:t>
            </a:r>
            <a:r>
              <a:rPr lang="fr-CA" dirty="0" err="1"/>
              <a:t>removing</a:t>
            </a:r>
            <a:r>
              <a:rPr lang="fr-CA" dirty="0"/>
              <a:t> the option to </a:t>
            </a:r>
            <a:r>
              <a:rPr lang="fr-CA" dirty="0" err="1"/>
              <a:t>rent</a:t>
            </a:r>
            <a:r>
              <a:rPr lang="fr-CA" dirty="0"/>
              <a:t> </a:t>
            </a:r>
            <a:r>
              <a:rPr lang="fr-CA" dirty="0" err="1"/>
              <a:t>goods</a:t>
            </a:r>
            <a:r>
              <a:rPr lang="fr-CA" dirty="0"/>
              <a:t>, </a:t>
            </a:r>
            <a:r>
              <a:rPr lang="fr-CA" dirty="0" err="1"/>
              <a:t>which</a:t>
            </a:r>
            <a:r>
              <a:rPr lang="fr-CA" dirty="0"/>
              <a:t> </a:t>
            </a:r>
            <a:r>
              <a:rPr lang="fr-CA" dirty="0" err="1"/>
              <a:t>ensured</a:t>
            </a:r>
            <a:r>
              <a:rPr lang="fr-CA" dirty="0"/>
              <a:t> the </a:t>
            </a:r>
            <a:r>
              <a:rPr lang="fr-CA" dirty="0" err="1"/>
              <a:t>platform</a:t>
            </a:r>
            <a:r>
              <a:rPr lang="fr-CA" dirty="0"/>
              <a:t> </a:t>
            </a:r>
            <a:r>
              <a:rPr lang="fr-CA" dirty="0" err="1"/>
              <a:t>would</a:t>
            </a:r>
            <a:r>
              <a:rPr lang="fr-CA" dirty="0"/>
              <a:t> </a:t>
            </a:r>
            <a:r>
              <a:rPr lang="fr-CA" dirty="0" err="1"/>
              <a:t>truly</a:t>
            </a:r>
            <a:r>
              <a:rPr lang="fr-CA" dirty="0"/>
              <a:t> </a:t>
            </a:r>
            <a:r>
              <a:rPr lang="fr-CA" dirty="0" err="1"/>
              <a:t>be</a:t>
            </a:r>
            <a:r>
              <a:rPr lang="fr-CA" dirty="0"/>
              <a:t> </a:t>
            </a:r>
            <a:r>
              <a:rPr lang="fr-CA" dirty="0" err="1"/>
              <a:t>focused</a:t>
            </a:r>
            <a:r>
              <a:rPr lang="fr-CA" dirty="0"/>
              <a:t> on </a:t>
            </a:r>
            <a:r>
              <a:rPr lang="fr-CA" dirty="0" err="1"/>
              <a:t>neighborhood</a:t>
            </a:r>
            <a:r>
              <a:rPr lang="fr-CA" dirty="0"/>
              <a:t> </a:t>
            </a:r>
            <a:r>
              <a:rPr lang="fr-CA" dirty="0" err="1"/>
              <a:t>favors</a:t>
            </a:r>
            <a:r>
              <a:rPr lang="fr-CA" dirty="0"/>
              <a:t>.</a:t>
            </a:r>
          </a:p>
          <a:p>
            <a:r>
              <a:rPr lang="fr-CA" dirty="0"/>
              <a:t>"</a:t>
            </a:r>
            <a:r>
              <a:rPr lang="fr-CA" dirty="0" err="1"/>
              <a:t>When</a:t>
            </a:r>
            <a:r>
              <a:rPr lang="fr-CA" dirty="0"/>
              <a:t> </a:t>
            </a:r>
            <a:r>
              <a:rPr lang="fr-CA" dirty="0" err="1"/>
              <a:t>you’re</a:t>
            </a:r>
            <a:r>
              <a:rPr lang="fr-CA" dirty="0"/>
              <a:t> </a:t>
            </a:r>
            <a:r>
              <a:rPr lang="fr-CA" dirty="0" err="1"/>
              <a:t>making</a:t>
            </a:r>
            <a:r>
              <a:rPr lang="fr-CA" dirty="0"/>
              <a:t> </a:t>
            </a:r>
            <a:r>
              <a:rPr lang="fr-CA" dirty="0" err="1"/>
              <a:t>something</a:t>
            </a:r>
            <a:r>
              <a:rPr lang="fr-CA" dirty="0"/>
              <a:t> and </a:t>
            </a:r>
            <a:r>
              <a:rPr lang="fr-CA" dirty="0" err="1"/>
              <a:t>everybody</a:t>
            </a:r>
            <a:r>
              <a:rPr lang="fr-CA" dirty="0"/>
              <a:t> </a:t>
            </a:r>
            <a:r>
              <a:rPr lang="fr-CA" dirty="0" err="1"/>
              <a:t>is</a:t>
            </a:r>
            <a:r>
              <a:rPr lang="fr-CA" dirty="0"/>
              <a:t> </a:t>
            </a:r>
            <a:r>
              <a:rPr lang="fr-CA" dirty="0" err="1"/>
              <a:t>like</a:t>
            </a:r>
            <a:r>
              <a:rPr lang="fr-CA" dirty="0"/>
              <a:t>, ‘Oh </a:t>
            </a:r>
            <a:r>
              <a:rPr lang="fr-CA" dirty="0" err="1"/>
              <a:t>my</a:t>
            </a:r>
            <a:r>
              <a:rPr lang="fr-CA" dirty="0"/>
              <a:t> </a:t>
            </a:r>
            <a:r>
              <a:rPr lang="fr-CA" dirty="0" err="1"/>
              <a:t>god</a:t>
            </a:r>
            <a:r>
              <a:rPr lang="fr-CA" dirty="0"/>
              <a:t>, </a:t>
            </a:r>
            <a:r>
              <a:rPr lang="fr-CA" dirty="0" err="1"/>
              <a:t>that’s</a:t>
            </a:r>
            <a:r>
              <a:rPr lang="fr-CA" dirty="0"/>
              <a:t> </a:t>
            </a:r>
            <a:r>
              <a:rPr lang="fr-CA" dirty="0" err="1"/>
              <a:t>brilliant</a:t>
            </a:r>
            <a:r>
              <a:rPr lang="fr-CA" dirty="0"/>
              <a:t>. How come </a:t>
            </a:r>
            <a:r>
              <a:rPr lang="fr-CA" dirty="0" err="1"/>
              <a:t>nobody</a:t>
            </a:r>
            <a:r>
              <a:rPr lang="fr-CA" dirty="0"/>
              <a:t> </a:t>
            </a:r>
            <a:r>
              <a:rPr lang="fr-CA" dirty="0" err="1"/>
              <a:t>ever</a:t>
            </a:r>
            <a:r>
              <a:rPr lang="fr-CA" dirty="0"/>
              <a:t> </a:t>
            </a:r>
            <a:r>
              <a:rPr lang="fr-CA" dirty="0" err="1"/>
              <a:t>thought</a:t>
            </a:r>
            <a:r>
              <a:rPr lang="fr-CA" dirty="0"/>
              <a:t> about </a:t>
            </a:r>
            <a:r>
              <a:rPr lang="fr-CA" dirty="0" err="1"/>
              <a:t>that</a:t>
            </a:r>
            <a:r>
              <a:rPr lang="fr-CA" dirty="0"/>
              <a:t> </a:t>
            </a:r>
            <a:r>
              <a:rPr lang="fr-CA" dirty="0" err="1"/>
              <a:t>before</a:t>
            </a:r>
            <a:r>
              <a:rPr lang="fr-CA" dirty="0"/>
              <a:t>?’ You </a:t>
            </a:r>
            <a:r>
              <a:rPr lang="fr-CA" dirty="0" err="1"/>
              <a:t>definitely</a:t>
            </a:r>
            <a:r>
              <a:rPr lang="fr-CA" dirty="0"/>
              <a:t> </a:t>
            </a:r>
            <a:r>
              <a:rPr lang="fr-CA" dirty="0" err="1"/>
              <a:t>feel</a:t>
            </a:r>
            <a:r>
              <a:rPr lang="fr-CA" dirty="0"/>
              <a:t> as </a:t>
            </a:r>
            <a:r>
              <a:rPr lang="fr-CA" dirty="0" err="1"/>
              <a:t>though</a:t>
            </a:r>
            <a:r>
              <a:rPr lang="fr-CA" dirty="0"/>
              <a:t> </a:t>
            </a:r>
            <a:r>
              <a:rPr lang="fr-CA" dirty="0" err="1"/>
              <a:t>you’re</a:t>
            </a:r>
            <a:r>
              <a:rPr lang="fr-CA" dirty="0"/>
              <a:t> on the </a:t>
            </a:r>
            <a:r>
              <a:rPr lang="fr-CA" dirty="0" err="1"/>
              <a:t>path</a:t>
            </a:r>
            <a:r>
              <a:rPr lang="fr-CA" dirty="0"/>
              <a:t> to </a:t>
            </a:r>
            <a:r>
              <a:rPr lang="fr-CA" dirty="0" err="1"/>
              <a:t>something</a:t>
            </a:r>
            <a:r>
              <a:rPr lang="fr-CA" dirty="0"/>
              <a:t>," </a:t>
            </a:r>
            <a:r>
              <a:rPr lang="fr-CA" dirty="0" err="1"/>
              <a:t>Krimmel</a:t>
            </a:r>
            <a:r>
              <a:rPr lang="fr-CA" dirty="0"/>
              <a:t> </a:t>
            </a:r>
            <a:r>
              <a:rPr lang="fr-CA" dirty="0" err="1"/>
              <a:t>says</a:t>
            </a:r>
            <a:r>
              <a:rPr lang="fr-CA" dirty="0"/>
              <a:t>. "I </a:t>
            </a:r>
            <a:r>
              <a:rPr lang="fr-CA" dirty="0" err="1"/>
              <a:t>am</a:t>
            </a:r>
            <a:r>
              <a:rPr lang="fr-CA" dirty="0"/>
              <a:t> </a:t>
            </a:r>
            <a:r>
              <a:rPr lang="fr-CA" dirty="0" err="1"/>
              <a:t>less</a:t>
            </a:r>
            <a:r>
              <a:rPr lang="fr-CA" dirty="0"/>
              <a:t> </a:t>
            </a:r>
            <a:r>
              <a:rPr lang="fr-CA" dirty="0" err="1"/>
              <a:t>optimistic</a:t>
            </a:r>
            <a:r>
              <a:rPr lang="fr-CA" dirty="0"/>
              <a:t> about </a:t>
            </a:r>
            <a:r>
              <a:rPr lang="fr-CA" dirty="0" err="1"/>
              <a:t>it</a:t>
            </a:r>
            <a:r>
              <a:rPr lang="fr-CA" dirty="0"/>
              <a:t> </a:t>
            </a:r>
            <a:r>
              <a:rPr lang="fr-CA" dirty="0" err="1"/>
              <a:t>now</a:t>
            </a:r>
            <a:r>
              <a:rPr lang="fr-CA" dirty="0"/>
              <a:t>, </a:t>
            </a:r>
            <a:r>
              <a:rPr lang="fr-CA" dirty="0" err="1"/>
              <a:t>because</a:t>
            </a:r>
            <a:r>
              <a:rPr lang="fr-CA" dirty="0"/>
              <a:t> </a:t>
            </a:r>
            <a:r>
              <a:rPr lang="fr-CA" dirty="0" err="1"/>
              <a:t>I’ve</a:t>
            </a:r>
            <a:r>
              <a:rPr lang="fr-CA" dirty="0"/>
              <a:t> </a:t>
            </a:r>
            <a:r>
              <a:rPr lang="fr-CA" dirty="0" err="1"/>
              <a:t>seen</a:t>
            </a:r>
            <a:r>
              <a:rPr lang="fr-CA" dirty="0"/>
              <a:t> </a:t>
            </a:r>
            <a:r>
              <a:rPr lang="fr-CA" dirty="0" err="1"/>
              <a:t>where</a:t>
            </a:r>
            <a:r>
              <a:rPr lang="fr-CA" dirty="0"/>
              <a:t> the sharing </a:t>
            </a:r>
            <a:r>
              <a:rPr lang="fr-CA" dirty="0" err="1"/>
              <a:t>economy</a:t>
            </a:r>
            <a:r>
              <a:rPr lang="fr-CA" dirty="0"/>
              <a:t> has gone</a:t>
            </a:r>
            <a:r>
              <a:rPr lang="fr-CA" dirty="0" smtClean="0"/>
              <a:t>. »</a:t>
            </a:r>
          </a:p>
          <a:p>
            <a:r>
              <a:rPr lang="fr-CA" b="1" dirty="0"/>
              <a:t>"Let me </a:t>
            </a:r>
            <a:r>
              <a:rPr lang="fr-CA" b="1" dirty="0" err="1"/>
              <a:t>ask</a:t>
            </a:r>
            <a:r>
              <a:rPr lang="fr-CA" dirty="0"/>
              <a:t> </a:t>
            </a:r>
            <a:r>
              <a:rPr lang="fr-CA" dirty="0" err="1"/>
              <a:t>you</a:t>
            </a:r>
            <a:r>
              <a:rPr lang="fr-CA" dirty="0"/>
              <a:t> </a:t>
            </a:r>
            <a:r>
              <a:rPr lang="fr-CA" dirty="0" err="1"/>
              <a:t>this</a:t>
            </a:r>
            <a:r>
              <a:rPr lang="fr-CA" dirty="0"/>
              <a:t>," Williams </a:t>
            </a:r>
            <a:r>
              <a:rPr lang="fr-CA" dirty="0" err="1"/>
              <a:t>says</a:t>
            </a:r>
            <a:r>
              <a:rPr lang="fr-CA" dirty="0"/>
              <a:t>. "For a drill, </a:t>
            </a:r>
            <a:r>
              <a:rPr lang="fr-CA" dirty="0" err="1"/>
              <a:t>which</a:t>
            </a:r>
            <a:r>
              <a:rPr lang="fr-CA" dirty="0"/>
              <a:t> by the </a:t>
            </a:r>
            <a:r>
              <a:rPr lang="fr-CA" dirty="0" err="1"/>
              <a:t>way</a:t>
            </a:r>
            <a:r>
              <a:rPr lang="fr-CA" dirty="0"/>
              <a:t> </a:t>
            </a:r>
            <a:r>
              <a:rPr lang="fr-CA" dirty="0" err="1"/>
              <a:t>now</a:t>
            </a:r>
            <a:r>
              <a:rPr lang="fr-CA" dirty="0"/>
              <a:t> </a:t>
            </a:r>
            <a:r>
              <a:rPr lang="fr-CA" dirty="0" err="1"/>
              <a:t>costs</a:t>
            </a:r>
            <a:r>
              <a:rPr lang="fr-CA" dirty="0"/>
              <a:t> $30, and </a:t>
            </a:r>
            <a:r>
              <a:rPr lang="fr-CA" dirty="0" err="1"/>
              <a:t>you</a:t>
            </a:r>
            <a:r>
              <a:rPr lang="fr-CA" dirty="0"/>
              <a:t> </a:t>
            </a:r>
            <a:r>
              <a:rPr lang="fr-CA" dirty="0" err="1"/>
              <a:t>can</a:t>
            </a:r>
            <a:r>
              <a:rPr lang="fr-CA" dirty="0"/>
              <a:t> </a:t>
            </a:r>
            <a:r>
              <a:rPr lang="fr-CA" dirty="0" err="1"/>
              <a:t>get</a:t>
            </a:r>
            <a:r>
              <a:rPr lang="fr-CA" dirty="0"/>
              <a:t> </a:t>
            </a:r>
            <a:r>
              <a:rPr lang="fr-CA" dirty="0" err="1"/>
              <a:t>it</a:t>
            </a:r>
            <a:r>
              <a:rPr lang="fr-CA" dirty="0"/>
              <a:t> on Amazon </a:t>
            </a:r>
            <a:r>
              <a:rPr lang="fr-CA" dirty="0" err="1"/>
              <a:t>Now</a:t>
            </a:r>
            <a:r>
              <a:rPr lang="fr-CA" dirty="0"/>
              <a:t> and have </a:t>
            </a:r>
            <a:r>
              <a:rPr lang="fr-CA" dirty="0" err="1"/>
              <a:t>this</a:t>
            </a:r>
            <a:r>
              <a:rPr lang="fr-CA" dirty="0"/>
              <a:t> </a:t>
            </a:r>
            <a:r>
              <a:rPr lang="fr-CA" dirty="0" err="1"/>
              <a:t>thing</a:t>
            </a:r>
            <a:r>
              <a:rPr lang="fr-CA" dirty="0"/>
              <a:t> </a:t>
            </a:r>
            <a:r>
              <a:rPr lang="fr-CA" dirty="0" err="1"/>
              <a:t>delivered</a:t>
            </a:r>
            <a:r>
              <a:rPr lang="fr-CA" dirty="0"/>
              <a:t> to </a:t>
            </a:r>
            <a:r>
              <a:rPr lang="fr-CA" dirty="0" err="1"/>
              <a:t>you</a:t>
            </a:r>
            <a:r>
              <a:rPr lang="fr-CA" dirty="0"/>
              <a:t> in an </a:t>
            </a:r>
            <a:r>
              <a:rPr lang="fr-CA" dirty="0" err="1"/>
              <a:t>hour</a:t>
            </a:r>
            <a:r>
              <a:rPr lang="fr-CA" dirty="0"/>
              <a:t> if </a:t>
            </a:r>
            <a:r>
              <a:rPr lang="fr-CA" dirty="0" err="1"/>
              <a:t>you</a:t>
            </a:r>
            <a:r>
              <a:rPr lang="fr-CA" dirty="0"/>
              <a:t> live in New York City—for </a:t>
            </a:r>
            <a:r>
              <a:rPr lang="fr-CA" dirty="0" err="1"/>
              <a:t>something</a:t>
            </a:r>
            <a:r>
              <a:rPr lang="fr-CA" dirty="0"/>
              <a:t> </a:t>
            </a:r>
            <a:r>
              <a:rPr lang="fr-CA" dirty="0" err="1"/>
              <a:t>worth</a:t>
            </a:r>
            <a:r>
              <a:rPr lang="fr-CA" dirty="0"/>
              <a:t> $30, </a:t>
            </a:r>
            <a:r>
              <a:rPr lang="fr-CA" dirty="0" err="1"/>
              <a:t>is</a:t>
            </a:r>
            <a:r>
              <a:rPr lang="fr-CA" dirty="0"/>
              <a:t> </a:t>
            </a:r>
            <a:r>
              <a:rPr lang="fr-CA" dirty="0" err="1"/>
              <a:t>it</a:t>
            </a:r>
            <a:r>
              <a:rPr lang="fr-CA" dirty="0"/>
              <a:t> </a:t>
            </a:r>
            <a:r>
              <a:rPr lang="fr-CA" dirty="0" err="1"/>
              <a:t>really</a:t>
            </a:r>
            <a:r>
              <a:rPr lang="fr-CA" dirty="0"/>
              <a:t> </a:t>
            </a:r>
            <a:r>
              <a:rPr lang="fr-CA" dirty="0" err="1"/>
              <a:t>worth</a:t>
            </a:r>
            <a:r>
              <a:rPr lang="fr-CA" dirty="0"/>
              <a:t> </a:t>
            </a:r>
            <a:r>
              <a:rPr lang="fr-CA" dirty="0" err="1"/>
              <a:t>your</a:t>
            </a:r>
            <a:r>
              <a:rPr lang="fr-CA" dirty="0"/>
              <a:t> time to trek </a:t>
            </a:r>
            <a:r>
              <a:rPr lang="fr-CA" dirty="0" err="1"/>
              <a:t>potentially</a:t>
            </a:r>
            <a:r>
              <a:rPr lang="fr-CA" dirty="0"/>
              <a:t> 25 minutes to go </a:t>
            </a:r>
            <a:r>
              <a:rPr lang="fr-CA" dirty="0" err="1"/>
              <a:t>get</a:t>
            </a:r>
            <a:r>
              <a:rPr lang="fr-CA" dirty="0"/>
              <a:t> </a:t>
            </a:r>
            <a:r>
              <a:rPr lang="fr-CA" dirty="0" err="1"/>
              <a:t>something</a:t>
            </a:r>
            <a:r>
              <a:rPr lang="fr-CA" dirty="0"/>
              <a:t> </a:t>
            </a:r>
            <a:r>
              <a:rPr lang="fr-CA" dirty="0" err="1"/>
              <a:t>that</a:t>
            </a:r>
            <a:r>
              <a:rPr lang="fr-CA" dirty="0"/>
              <a:t> </a:t>
            </a:r>
            <a:r>
              <a:rPr lang="fr-CA" dirty="0" err="1"/>
              <a:t>you</a:t>
            </a:r>
            <a:r>
              <a:rPr lang="fr-CA" dirty="0"/>
              <a:t> </a:t>
            </a:r>
            <a:r>
              <a:rPr lang="fr-CA" dirty="0" err="1"/>
              <a:t>spent</a:t>
            </a:r>
            <a:r>
              <a:rPr lang="fr-CA" dirty="0"/>
              <a:t> $15 to use for the </a:t>
            </a:r>
            <a:r>
              <a:rPr lang="fr-CA" dirty="0" err="1"/>
              <a:t>day</a:t>
            </a:r>
            <a:r>
              <a:rPr lang="fr-CA" dirty="0"/>
              <a:t>, and </a:t>
            </a:r>
            <a:r>
              <a:rPr lang="fr-CA" dirty="0" err="1"/>
              <a:t>then</a:t>
            </a:r>
            <a:r>
              <a:rPr lang="fr-CA" dirty="0"/>
              <a:t> have to trek back?"</a:t>
            </a:r>
          </a:p>
          <a:p>
            <a:r>
              <a:rPr lang="fr-CA" dirty="0"/>
              <a:t>For </a:t>
            </a:r>
            <a:r>
              <a:rPr lang="fr-CA" dirty="0" err="1"/>
              <a:t>most</a:t>
            </a:r>
            <a:r>
              <a:rPr lang="fr-CA" dirty="0"/>
              <a:t> people on the sharing </a:t>
            </a:r>
            <a:r>
              <a:rPr lang="fr-CA" dirty="0" err="1"/>
              <a:t>platforms</a:t>
            </a:r>
            <a:r>
              <a:rPr lang="fr-CA" dirty="0"/>
              <a:t>, the </a:t>
            </a:r>
            <a:r>
              <a:rPr lang="fr-CA" dirty="0" err="1"/>
              <a:t>answer</a:t>
            </a:r>
            <a:r>
              <a:rPr lang="fr-CA" dirty="0"/>
              <a:t> </a:t>
            </a:r>
            <a:r>
              <a:rPr lang="fr-CA" dirty="0" err="1"/>
              <a:t>was</a:t>
            </a:r>
            <a:r>
              <a:rPr lang="fr-CA" dirty="0"/>
              <a:t> no. The people for </a:t>
            </a:r>
            <a:r>
              <a:rPr lang="fr-CA" dirty="0" err="1"/>
              <a:t>whom</a:t>
            </a:r>
            <a:r>
              <a:rPr lang="fr-CA" dirty="0"/>
              <a:t> the </a:t>
            </a:r>
            <a:r>
              <a:rPr lang="fr-CA" dirty="0" err="1"/>
              <a:t>answer</a:t>
            </a:r>
            <a:r>
              <a:rPr lang="fr-CA" dirty="0"/>
              <a:t> </a:t>
            </a:r>
            <a:r>
              <a:rPr lang="fr-CA" dirty="0" err="1"/>
              <a:t>is</a:t>
            </a:r>
            <a:r>
              <a:rPr lang="fr-CA" dirty="0"/>
              <a:t> </a:t>
            </a:r>
            <a:r>
              <a:rPr lang="fr-CA" dirty="0" err="1"/>
              <a:t>yes</a:t>
            </a:r>
            <a:r>
              <a:rPr lang="fr-CA" dirty="0"/>
              <a:t> </a:t>
            </a:r>
            <a:r>
              <a:rPr lang="fr-CA" dirty="0" err="1"/>
              <a:t>were</a:t>
            </a:r>
            <a:r>
              <a:rPr lang="fr-CA" dirty="0"/>
              <a:t> </a:t>
            </a:r>
            <a:r>
              <a:rPr lang="fr-CA" dirty="0" err="1"/>
              <a:t>unlikely</a:t>
            </a:r>
            <a:r>
              <a:rPr lang="fr-CA" dirty="0"/>
              <a:t> to </a:t>
            </a:r>
            <a:r>
              <a:rPr lang="fr-CA" dirty="0" err="1"/>
              <a:t>be</a:t>
            </a:r>
            <a:r>
              <a:rPr lang="fr-CA" dirty="0"/>
              <a:t> </a:t>
            </a:r>
            <a:r>
              <a:rPr lang="fr-CA" dirty="0" err="1"/>
              <a:t>using</a:t>
            </a:r>
            <a:r>
              <a:rPr lang="fr-CA" dirty="0"/>
              <a:t> </a:t>
            </a:r>
            <a:r>
              <a:rPr lang="fr-CA" dirty="0" err="1"/>
              <a:t>platforms</a:t>
            </a:r>
            <a:r>
              <a:rPr lang="fr-CA" dirty="0"/>
              <a:t> </a:t>
            </a:r>
            <a:r>
              <a:rPr lang="fr-CA" dirty="0" err="1"/>
              <a:t>like</a:t>
            </a:r>
            <a:r>
              <a:rPr lang="fr-CA" dirty="0"/>
              <a:t> </a:t>
            </a:r>
            <a:r>
              <a:rPr lang="fr-CA" dirty="0" err="1"/>
              <a:t>SnapGoods</a:t>
            </a:r>
            <a:r>
              <a:rPr lang="fr-CA" dirty="0"/>
              <a:t>, </a:t>
            </a:r>
            <a:r>
              <a:rPr lang="fr-CA" dirty="0" err="1"/>
              <a:t>which</a:t>
            </a:r>
            <a:r>
              <a:rPr lang="fr-CA" dirty="0"/>
              <a:t> </a:t>
            </a:r>
            <a:r>
              <a:rPr lang="fr-CA" dirty="0" err="1"/>
              <a:t>generally</a:t>
            </a:r>
            <a:r>
              <a:rPr lang="fr-CA" dirty="0"/>
              <a:t> </a:t>
            </a:r>
            <a:r>
              <a:rPr lang="fr-CA" dirty="0" err="1"/>
              <a:t>attracted</a:t>
            </a:r>
            <a:r>
              <a:rPr lang="fr-CA" dirty="0"/>
              <a:t> </a:t>
            </a:r>
            <a:r>
              <a:rPr lang="fr-CA" dirty="0" err="1"/>
              <a:t>upper</a:t>
            </a:r>
            <a:r>
              <a:rPr lang="fr-CA" dirty="0"/>
              <a:t> middle class </a:t>
            </a:r>
            <a:r>
              <a:rPr lang="fr-CA" dirty="0" err="1"/>
              <a:t>early</a:t>
            </a:r>
            <a:r>
              <a:rPr lang="fr-CA" dirty="0"/>
              <a:t> </a:t>
            </a:r>
            <a:r>
              <a:rPr lang="fr-CA" dirty="0" err="1"/>
              <a:t>adopters</a:t>
            </a:r>
            <a:r>
              <a:rPr lang="fr-CA" dirty="0"/>
              <a:t> </a:t>
            </a:r>
            <a:r>
              <a:rPr lang="fr-CA" dirty="0" err="1"/>
              <a:t>who</a:t>
            </a:r>
            <a:r>
              <a:rPr lang="fr-CA" dirty="0"/>
              <a:t> </a:t>
            </a:r>
            <a:r>
              <a:rPr lang="fr-CA" dirty="0" err="1"/>
              <a:t>were</a:t>
            </a:r>
            <a:r>
              <a:rPr lang="fr-CA" dirty="0"/>
              <a:t> </a:t>
            </a:r>
            <a:r>
              <a:rPr lang="fr-CA" dirty="0" err="1"/>
              <a:t>comfortable</a:t>
            </a:r>
            <a:r>
              <a:rPr lang="fr-CA" dirty="0"/>
              <a:t> </a:t>
            </a:r>
            <a:r>
              <a:rPr lang="fr-CA" dirty="0" err="1"/>
              <a:t>with</a:t>
            </a:r>
            <a:r>
              <a:rPr lang="fr-CA" dirty="0"/>
              <a:t> </a:t>
            </a:r>
            <a:r>
              <a:rPr lang="fr-CA" dirty="0" err="1"/>
              <a:t>technology</a:t>
            </a:r>
            <a:r>
              <a:rPr lang="fr-CA" dirty="0"/>
              <a:t>. Williams </a:t>
            </a:r>
            <a:r>
              <a:rPr lang="fr-CA" dirty="0">
                <a:hlinkClick r:id="rId19"/>
              </a:rPr>
              <a:t>had ideas about how to lessen the pain. Maybe, he thought, he could convince livery drivers to transport goods for a fee when they had empty cars (a great idea, it turns out, that Uber would later embrace). In order to address the problem of more people posting goods than renting them, he refocused the site so that people could advertise the things they wanted. "I need a power drill, do you know anyone?" turned out to be drastically more shareable than "I have a powerdrill!" Eventually that tool illuminated a need to make targeted outreach across social networks easy, which seemed more promising than SnapGoods. He shifted his attention to creating that technology, today called </a:t>
            </a:r>
            <a:r>
              <a:rPr lang="fr-CA" dirty="0">
                <a:hlinkClick r:id="rId20"/>
              </a:rPr>
              <a:t>Knod.es, and shut down SnapGoods. Now he is the managing partner of a strategy and product development consultancy firm called </a:t>
            </a:r>
            <a:r>
              <a:rPr lang="fr-CA" dirty="0">
                <a:hlinkClick r:id="rId21"/>
              </a:rPr>
              <a:t>proofLabs Group.</a:t>
            </a:r>
          </a:p>
          <a:p>
            <a:r>
              <a:rPr lang="fr-CA" b="1" dirty="0"/>
              <a:t>“IS IT REALLY WORTH YOUR TIME TO TREK POTENTIALLY 25 MINUTES TO GO GET SOMETHING THAT YOU SPENT $15 TO USE FOR THE DAY, AND THEN HAVE TO TREK BACK?”</a:t>
            </a:r>
          </a:p>
          <a:p>
            <a:r>
              <a:rPr lang="fr-CA" dirty="0"/>
              <a:t>Schwartz </a:t>
            </a:r>
            <a:r>
              <a:rPr lang="fr-CA" dirty="0" err="1"/>
              <a:t>moved</a:t>
            </a:r>
            <a:r>
              <a:rPr lang="fr-CA" dirty="0"/>
              <a:t> </a:t>
            </a:r>
            <a:r>
              <a:rPr lang="fr-CA" dirty="0" err="1"/>
              <a:t>from</a:t>
            </a:r>
            <a:r>
              <a:rPr lang="fr-CA" dirty="0"/>
              <a:t> Cincinnati, </a:t>
            </a:r>
            <a:r>
              <a:rPr lang="fr-CA" dirty="0" err="1"/>
              <a:t>where</a:t>
            </a:r>
            <a:r>
              <a:rPr lang="fr-CA" dirty="0"/>
              <a:t> </a:t>
            </a:r>
            <a:r>
              <a:rPr lang="fr-CA" dirty="0" err="1"/>
              <a:t>she</a:t>
            </a:r>
            <a:r>
              <a:rPr lang="fr-CA" dirty="0"/>
              <a:t> </a:t>
            </a:r>
            <a:r>
              <a:rPr lang="fr-CA" dirty="0" err="1"/>
              <a:t>had</a:t>
            </a:r>
            <a:r>
              <a:rPr lang="fr-CA" dirty="0"/>
              <a:t> </a:t>
            </a:r>
            <a:r>
              <a:rPr lang="fr-CA" dirty="0" err="1"/>
              <a:t>founded</a:t>
            </a:r>
            <a:r>
              <a:rPr lang="fr-CA" dirty="0"/>
              <a:t> </a:t>
            </a:r>
            <a:r>
              <a:rPr lang="fr-CA" dirty="0" err="1"/>
              <a:t>Share</a:t>
            </a:r>
            <a:r>
              <a:rPr lang="fr-CA" dirty="0"/>
              <a:t> </a:t>
            </a:r>
            <a:r>
              <a:rPr lang="fr-CA" dirty="0" err="1"/>
              <a:t>Some</a:t>
            </a:r>
            <a:r>
              <a:rPr lang="fr-CA" dirty="0"/>
              <a:t> </a:t>
            </a:r>
            <a:r>
              <a:rPr lang="fr-CA" dirty="0" err="1"/>
              <a:t>Sugar</a:t>
            </a:r>
            <a:r>
              <a:rPr lang="fr-CA" dirty="0"/>
              <a:t>, to New York, and </a:t>
            </a:r>
            <a:r>
              <a:rPr lang="fr-CA" dirty="0" err="1"/>
              <a:t>she</a:t>
            </a:r>
            <a:r>
              <a:rPr lang="fr-CA" dirty="0"/>
              <a:t> </a:t>
            </a:r>
            <a:r>
              <a:rPr lang="fr-CA" dirty="0" err="1"/>
              <a:t>slowly</a:t>
            </a:r>
            <a:r>
              <a:rPr lang="fr-CA" dirty="0"/>
              <a:t> </a:t>
            </a:r>
            <a:r>
              <a:rPr lang="fr-CA" dirty="0" err="1"/>
              <a:t>stopped</a:t>
            </a:r>
            <a:r>
              <a:rPr lang="fr-CA" dirty="0"/>
              <a:t> </a:t>
            </a:r>
            <a:r>
              <a:rPr lang="fr-CA" dirty="0" err="1"/>
              <a:t>answering</a:t>
            </a:r>
            <a:r>
              <a:rPr lang="fr-CA" dirty="0"/>
              <a:t> </a:t>
            </a:r>
            <a:r>
              <a:rPr lang="fr-CA" dirty="0" err="1"/>
              <a:t>customer</a:t>
            </a:r>
            <a:r>
              <a:rPr lang="fr-CA" dirty="0"/>
              <a:t> service emails </a:t>
            </a:r>
            <a:r>
              <a:rPr lang="fr-CA" dirty="0" err="1"/>
              <a:t>until</a:t>
            </a:r>
            <a:r>
              <a:rPr lang="fr-CA" dirty="0"/>
              <a:t> </a:t>
            </a:r>
            <a:r>
              <a:rPr lang="fr-CA" dirty="0" err="1"/>
              <a:t>she</a:t>
            </a:r>
            <a:r>
              <a:rPr lang="fr-CA" dirty="0"/>
              <a:t> </a:t>
            </a:r>
            <a:r>
              <a:rPr lang="fr-CA" dirty="0" err="1"/>
              <a:t>shut</a:t>
            </a:r>
            <a:r>
              <a:rPr lang="fr-CA" dirty="0"/>
              <a:t> the site down about </a:t>
            </a:r>
            <a:r>
              <a:rPr lang="fr-CA" dirty="0" err="1"/>
              <a:t>three</a:t>
            </a:r>
            <a:r>
              <a:rPr lang="fr-CA" dirty="0"/>
              <a:t> </a:t>
            </a:r>
            <a:r>
              <a:rPr lang="fr-CA" dirty="0" err="1"/>
              <a:t>years</a:t>
            </a:r>
            <a:r>
              <a:rPr lang="fr-CA" dirty="0"/>
              <a:t> </a:t>
            </a:r>
            <a:r>
              <a:rPr lang="fr-CA" dirty="0" err="1"/>
              <a:t>ago</a:t>
            </a:r>
            <a:r>
              <a:rPr lang="fr-CA" dirty="0"/>
              <a:t>.</a:t>
            </a:r>
          </a:p>
          <a:p>
            <a:r>
              <a:rPr lang="fr-CA" dirty="0"/>
              <a:t>"</a:t>
            </a:r>
            <a:r>
              <a:rPr lang="fr-CA" dirty="0" err="1"/>
              <a:t>We</a:t>
            </a:r>
            <a:r>
              <a:rPr lang="fr-CA" dirty="0"/>
              <a:t> </a:t>
            </a:r>
            <a:r>
              <a:rPr lang="fr-CA" dirty="0" err="1"/>
              <a:t>tried</a:t>
            </a:r>
            <a:r>
              <a:rPr lang="fr-CA" dirty="0"/>
              <a:t> </a:t>
            </a:r>
            <a:r>
              <a:rPr lang="fr-CA" dirty="0" err="1"/>
              <a:t>everything</a:t>
            </a:r>
            <a:r>
              <a:rPr lang="fr-CA" dirty="0"/>
              <a:t>: </a:t>
            </a:r>
            <a:r>
              <a:rPr lang="fr-CA" dirty="0" err="1"/>
              <a:t>Schools</a:t>
            </a:r>
            <a:r>
              <a:rPr lang="fr-CA" dirty="0"/>
              <a:t>, temples, </a:t>
            </a:r>
            <a:r>
              <a:rPr lang="fr-CA" dirty="0" err="1"/>
              <a:t>affinity</a:t>
            </a:r>
            <a:r>
              <a:rPr lang="fr-CA" dirty="0"/>
              <a:t> groups, </a:t>
            </a:r>
            <a:r>
              <a:rPr lang="fr-CA" dirty="0" err="1"/>
              <a:t>suburbs</a:t>
            </a:r>
            <a:r>
              <a:rPr lang="fr-CA" dirty="0"/>
              <a:t>," Berk </a:t>
            </a:r>
            <a:r>
              <a:rPr lang="fr-CA" dirty="0" err="1"/>
              <a:t>says</a:t>
            </a:r>
            <a:r>
              <a:rPr lang="fr-CA" dirty="0"/>
              <a:t> of </a:t>
            </a:r>
            <a:r>
              <a:rPr lang="fr-CA" dirty="0" err="1"/>
              <a:t>Neighborrow</a:t>
            </a:r>
            <a:r>
              <a:rPr lang="fr-CA" dirty="0"/>
              <a:t>. "It </a:t>
            </a:r>
            <a:r>
              <a:rPr lang="fr-CA" dirty="0" err="1"/>
              <a:t>should</a:t>
            </a:r>
            <a:r>
              <a:rPr lang="fr-CA" dirty="0"/>
              <a:t> </a:t>
            </a:r>
            <a:r>
              <a:rPr lang="fr-CA" dirty="0" err="1"/>
              <a:t>work</a:t>
            </a:r>
            <a:r>
              <a:rPr lang="fr-CA" dirty="0"/>
              <a:t> in offices. It </a:t>
            </a:r>
            <a:r>
              <a:rPr lang="fr-CA" dirty="0" err="1"/>
              <a:t>doesn’t</a:t>
            </a:r>
            <a:r>
              <a:rPr lang="fr-CA" dirty="0"/>
              <a:t> </a:t>
            </a:r>
            <a:r>
              <a:rPr lang="fr-CA" dirty="0" err="1"/>
              <a:t>work</a:t>
            </a:r>
            <a:r>
              <a:rPr lang="fr-CA" dirty="0"/>
              <a:t> </a:t>
            </a:r>
            <a:r>
              <a:rPr lang="fr-CA" dirty="0" err="1"/>
              <a:t>there</a:t>
            </a:r>
            <a:r>
              <a:rPr lang="fr-CA" dirty="0"/>
              <a:t> </a:t>
            </a:r>
            <a:r>
              <a:rPr lang="fr-CA" dirty="0" err="1"/>
              <a:t>either</a:t>
            </a:r>
            <a:r>
              <a:rPr lang="fr-CA" dirty="0"/>
              <a:t>." </a:t>
            </a:r>
            <a:r>
              <a:rPr lang="fr-CA" dirty="0" err="1"/>
              <a:t>After</a:t>
            </a:r>
            <a:r>
              <a:rPr lang="fr-CA" dirty="0"/>
              <a:t> </a:t>
            </a:r>
            <a:r>
              <a:rPr lang="fr-CA" dirty="0" err="1"/>
              <a:t>he</a:t>
            </a:r>
            <a:r>
              <a:rPr lang="fr-CA" dirty="0"/>
              <a:t> </a:t>
            </a:r>
            <a:r>
              <a:rPr lang="fr-CA" dirty="0" err="1"/>
              <a:t>failed</a:t>
            </a:r>
            <a:r>
              <a:rPr lang="fr-CA" dirty="0"/>
              <a:t> </a:t>
            </a:r>
            <a:r>
              <a:rPr lang="fr-CA" dirty="0" err="1"/>
              <a:t>his</a:t>
            </a:r>
            <a:r>
              <a:rPr lang="fr-CA" dirty="0"/>
              <a:t> </a:t>
            </a:r>
            <a:r>
              <a:rPr lang="fr-CA" dirty="0" err="1"/>
              <a:t>cofounder’s</a:t>
            </a:r>
            <a:r>
              <a:rPr lang="fr-CA" dirty="0"/>
              <a:t> challenge to </a:t>
            </a:r>
            <a:r>
              <a:rPr lang="fr-CA" dirty="0" err="1"/>
              <a:t>get</a:t>
            </a:r>
            <a:r>
              <a:rPr lang="fr-CA" dirty="0"/>
              <a:t> </a:t>
            </a:r>
            <a:r>
              <a:rPr lang="fr-CA" dirty="0" err="1"/>
              <a:t>three</a:t>
            </a:r>
            <a:r>
              <a:rPr lang="fr-CA" dirty="0"/>
              <a:t> (</a:t>
            </a:r>
            <a:r>
              <a:rPr lang="fr-CA" dirty="0" err="1"/>
              <a:t>yes</a:t>
            </a:r>
            <a:r>
              <a:rPr lang="fr-CA" dirty="0"/>
              <a:t>, </a:t>
            </a:r>
            <a:r>
              <a:rPr lang="fr-CA" dirty="0" err="1"/>
              <a:t>three</a:t>
            </a:r>
            <a:r>
              <a:rPr lang="fr-CA" dirty="0"/>
              <a:t>) of the </a:t>
            </a:r>
            <a:r>
              <a:rPr lang="fr-CA" dirty="0" err="1"/>
              <a:t>site's</a:t>
            </a:r>
            <a:r>
              <a:rPr lang="fr-CA" dirty="0"/>
              <a:t> </a:t>
            </a:r>
            <a:r>
              <a:rPr lang="fr-CA" dirty="0" err="1"/>
              <a:t>thousands</a:t>
            </a:r>
            <a:r>
              <a:rPr lang="fr-CA" dirty="0"/>
              <a:t> of </a:t>
            </a:r>
            <a:r>
              <a:rPr lang="fr-CA" dirty="0" err="1"/>
              <a:t>registered</a:t>
            </a:r>
            <a:r>
              <a:rPr lang="fr-CA" dirty="0"/>
              <a:t> </a:t>
            </a:r>
            <a:r>
              <a:rPr lang="fr-CA" dirty="0" err="1"/>
              <a:t>users</a:t>
            </a:r>
            <a:r>
              <a:rPr lang="fr-CA" dirty="0"/>
              <a:t> to </a:t>
            </a:r>
            <a:r>
              <a:rPr lang="fr-CA" dirty="0" err="1"/>
              <a:t>make</a:t>
            </a:r>
            <a:r>
              <a:rPr lang="fr-CA" dirty="0"/>
              <a:t> transactions, </a:t>
            </a:r>
            <a:r>
              <a:rPr lang="fr-CA" dirty="0" err="1"/>
              <a:t>he</a:t>
            </a:r>
            <a:r>
              <a:rPr lang="fr-CA" dirty="0"/>
              <a:t> </a:t>
            </a:r>
            <a:r>
              <a:rPr lang="fr-CA" dirty="0" err="1"/>
              <a:t>moved</a:t>
            </a:r>
            <a:r>
              <a:rPr lang="fr-CA" dirty="0"/>
              <a:t> on to </a:t>
            </a:r>
            <a:r>
              <a:rPr lang="fr-CA" dirty="0" err="1"/>
              <a:t>another</a:t>
            </a:r>
            <a:r>
              <a:rPr lang="fr-CA" dirty="0"/>
              <a:t> </a:t>
            </a:r>
            <a:r>
              <a:rPr lang="fr-CA" dirty="0" err="1"/>
              <a:t>project</a:t>
            </a:r>
            <a:r>
              <a:rPr lang="fr-CA" dirty="0"/>
              <a:t>.</a:t>
            </a:r>
          </a:p>
          <a:p>
            <a:r>
              <a:rPr lang="fr-CA" dirty="0"/>
              <a:t>The </a:t>
            </a:r>
            <a:r>
              <a:rPr lang="fr-CA" dirty="0" err="1"/>
              <a:t>most</a:t>
            </a:r>
            <a:r>
              <a:rPr lang="fr-CA" dirty="0"/>
              <a:t> </a:t>
            </a:r>
            <a:r>
              <a:rPr lang="fr-CA" dirty="0" err="1"/>
              <a:t>successful</a:t>
            </a:r>
            <a:r>
              <a:rPr lang="fr-CA" dirty="0"/>
              <a:t> "sharing </a:t>
            </a:r>
            <a:r>
              <a:rPr lang="fr-CA" dirty="0" err="1"/>
              <a:t>economy</a:t>
            </a:r>
            <a:r>
              <a:rPr lang="fr-CA" dirty="0"/>
              <a:t>" startups </a:t>
            </a:r>
            <a:r>
              <a:rPr lang="fr-CA" dirty="0" err="1"/>
              <a:t>ended</a:t>
            </a:r>
            <a:r>
              <a:rPr lang="fr-CA" dirty="0"/>
              <a:t> up </a:t>
            </a:r>
            <a:r>
              <a:rPr lang="fr-CA" dirty="0" err="1"/>
              <a:t>being</a:t>
            </a:r>
            <a:r>
              <a:rPr lang="fr-CA" dirty="0"/>
              <a:t> </a:t>
            </a:r>
            <a:r>
              <a:rPr lang="fr-CA" dirty="0" err="1"/>
              <a:t>those</a:t>
            </a:r>
            <a:r>
              <a:rPr lang="fr-CA" dirty="0"/>
              <a:t> </a:t>
            </a:r>
            <a:r>
              <a:rPr lang="fr-CA" dirty="0" err="1"/>
              <a:t>that</a:t>
            </a:r>
            <a:r>
              <a:rPr lang="fr-CA" dirty="0"/>
              <a:t> made the </a:t>
            </a:r>
            <a:r>
              <a:rPr lang="fr-CA" dirty="0" err="1"/>
              <a:t>process</a:t>
            </a:r>
            <a:r>
              <a:rPr lang="fr-CA" dirty="0"/>
              <a:t> as efficient and </a:t>
            </a:r>
            <a:r>
              <a:rPr lang="fr-CA" dirty="0" err="1"/>
              <a:t>transactional</a:t>
            </a:r>
            <a:r>
              <a:rPr lang="fr-CA" dirty="0"/>
              <a:t> as possible. "</a:t>
            </a:r>
            <a:r>
              <a:rPr lang="fr-CA" dirty="0" err="1"/>
              <a:t>What</a:t>
            </a:r>
            <a:r>
              <a:rPr lang="fr-CA" dirty="0"/>
              <a:t> </a:t>
            </a:r>
            <a:r>
              <a:rPr lang="fr-CA" dirty="0" err="1"/>
              <a:t>Airbnb</a:t>
            </a:r>
            <a:r>
              <a:rPr lang="fr-CA" dirty="0"/>
              <a:t> </a:t>
            </a:r>
            <a:r>
              <a:rPr lang="fr-CA" dirty="0" err="1"/>
              <a:t>did</a:t>
            </a:r>
            <a:r>
              <a:rPr lang="fr-CA" dirty="0"/>
              <a:t> </a:t>
            </a:r>
            <a:r>
              <a:rPr lang="fr-CA" dirty="0" err="1"/>
              <a:t>quite</a:t>
            </a:r>
            <a:r>
              <a:rPr lang="fr-CA" dirty="0"/>
              <a:t> </a:t>
            </a:r>
            <a:r>
              <a:rPr lang="fr-CA" dirty="0" err="1"/>
              <a:t>well</a:t>
            </a:r>
            <a:r>
              <a:rPr lang="fr-CA" dirty="0"/>
              <a:t> </a:t>
            </a:r>
            <a:r>
              <a:rPr lang="fr-CA" dirty="0" err="1"/>
              <a:t>is</a:t>
            </a:r>
            <a:r>
              <a:rPr lang="fr-CA" dirty="0"/>
              <a:t> </a:t>
            </a:r>
            <a:r>
              <a:rPr lang="fr-CA" dirty="0" err="1"/>
              <a:t>that</a:t>
            </a:r>
            <a:r>
              <a:rPr lang="fr-CA" dirty="0"/>
              <a:t> the </a:t>
            </a:r>
            <a:r>
              <a:rPr lang="fr-CA" dirty="0" err="1"/>
              <a:t>process</a:t>
            </a:r>
            <a:r>
              <a:rPr lang="fr-CA" dirty="0"/>
              <a:t> </a:t>
            </a:r>
            <a:r>
              <a:rPr lang="fr-CA" dirty="0" err="1"/>
              <a:t>where</a:t>
            </a:r>
            <a:r>
              <a:rPr lang="fr-CA" dirty="0"/>
              <a:t> </a:t>
            </a:r>
            <a:r>
              <a:rPr lang="fr-CA" dirty="0" err="1"/>
              <a:t>you</a:t>
            </a:r>
            <a:r>
              <a:rPr lang="fr-CA" dirty="0"/>
              <a:t> </a:t>
            </a:r>
            <a:r>
              <a:rPr lang="fr-CA" dirty="0" err="1"/>
              <a:t>rent</a:t>
            </a:r>
            <a:r>
              <a:rPr lang="fr-CA" dirty="0"/>
              <a:t> a room </a:t>
            </a:r>
            <a:r>
              <a:rPr lang="fr-CA" dirty="0" err="1"/>
              <a:t>anywhere</a:t>
            </a:r>
            <a:r>
              <a:rPr lang="fr-CA" dirty="0"/>
              <a:t> </a:t>
            </a:r>
            <a:r>
              <a:rPr lang="fr-CA" dirty="0" err="1"/>
              <a:t>is</a:t>
            </a:r>
            <a:r>
              <a:rPr lang="fr-CA" dirty="0"/>
              <a:t> </a:t>
            </a:r>
            <a:r>
              <a:rPr lang="fr-CA" dirty="0" err="1"/>
              <a:t>actually</a:t>
            </a:r>
            <a:r>
              <a:rPr lang="fr-CA" dirty="0"/>
              <a:t> </a:t>
            </a:r>
            <a:r>
              <a:rPr lang="fr-CA" dirty="0" err="1"/>
              <a:t>quite</a:t>
            </a:r>
            <a:r>
              <a:rPr lang="fr-CA" dirty="0"/>
              <a:t> </a:t>
            </a:r>
            <a:r>
              <a:rPr lang="fr-CA" dirty="0" err="1"/>
              <a:t>similar</a:t>
            </a:r>
            <a:r>
              <a:rPr lang="fr-CA" dirty="0"/>
              <a:t> to a </a:t>
            </a:r>
            <a:r>
              <a:rPr lang="fr-CA" dirty="0" err="1"/>
              <a:t>hotel</a:t>
            </a:r>
            <a:r>
              <a:rPr lang="fr-CA" dirty="0"/>
              <a:t> room," </a:t>
            </a:r>
            <a:r>
              <a:rPr lang="fr-CA" dirty="0" err="1"/>
              <a:t>says</a:t>
            </a:r>
            <a:r>
              <a:rPr lang="fr-CA" dirty="0"/>
              <a:t> </a:t>
            </a:r>
            <a:r>
              <a:rPr lang="fr-CA" dirty="0" err="1"/>
              <a:t>Cige</a:t>
            </a:r>
            <a:r>
              <a:rPr lang="fr-CA" dirty="0"/>
              <a:t>, the </a:t>
            </a:r>
            <a:r>
              <a:rPr lang="fr-CA" dirty="0" err="1"/>
              <a:t>founder</a:t>
            </a:r>
            <a:r>
              <a:rPr lang="fr-CA" dirty="0"/>
              <a:t> of </a:t>
            </a:r>
            <a:r>
              <a:rPr lang="fr-CA" dirty="0" err="1"/>
              <a:t>Zilok</a:t>
            </a:r>
            <a:r>
              <a:rPr lang="fr-CA" dirty="0"/>
              <a:t>. "For </a:t>
            </a:r>
            <a:r>
              <a:rPr lang="fr-CA" dirty="0" err="1"/>
              <a:t>peer</a:t>
            </a:r>
            <a:r>
              <a:rPr lang="fr-CA" dirty="0"/>
              <a:t>-</a:t>
            </a:r>
            <a:r>
              <a:rPr lang="fr-CA" dirty="0" err="1"/>
              <a:t>to-peer</a:t>
            </a:r>
            <a:r>
              <a:rPr lang="fr-CA" dirty="0"/>
              <a:t> car </a:t>
            </a:r>
            <a:r>
              <a:rPr lang="fr-CA" dirty="0" err="1"/>
              <a:t>rental</a:t>
            </a:r>
            <a:r>
              <a:rPr lang="fr-CA" dirty="0"/>
              <a:t>, </a:t>
            </a:r>
            <a:r>
              <a:rPr lang="fr-CA" dirty="0" err="1"/>
              <a:t>it’s</a:t>
            </a:r>
            <a:r>
              <a:rPr lang="fr-CA" dirty="0"/>
              <a:t> </a:t>
            </a:r>
            <a:r>
              <a:rPr lang="fr-CA" dirty="0" err="1"/>
              <a:t>exactly</a:t>
            </a:r>
            <a:r>
              <a:rPr lang="fr-CA" dirty="0"/>
              <a:t> the </a:t>
            </a:r>
            <a:r>
              <a:rPr lang="fr-CA" dirty="0" err="1"/>
              <a:t>same</a:t>
            </a:r>
            <a:r>
              <a:rPr lang="fr-CA" dirty="0"/>
              <a:t>." </a:t>
            </a:r>
            <a:r>
              <a:rPr lang="fr-CA" dirty="0" err="1"/>
              <a:t>Cige</a:t>
            </a:r>
            <a:r>
              <a:rPr lang="fr-CA" dirty="0"/>
              <a:t> </a:t>
            </a:r>
            <a:r>
              <a:rPr lang="fr-CA" dirty="0" err="1"/>
              <a:t>left</a:t>
            </a:r>
            <a:r>
              <a:rPr lang="fr-CA" dirty="0"/>
              <a:t> </a:t>
            </a:r>
            <a:r>
              <a:rPr lang="fr-CA" dirty="0" err="1"/>
              <a:t>Zilok</a:t>
            </a:r>
            <a:r>
              <a:rPr lang="fr-CA" dirty="0"/>
              <a:t> in 2011, four </a:t>
            </a:r>
            <a:r>
              <a:rPr lang="fr-CA" dirty="0" err="1"/>
              <a:t>years</a:t>
            </a:r>
            <a:r>
              <a:rPr lang="fr-CA" dirty="0"/>
              <a:t> </a:t>
            </a:r>
            <a:r>
              <a:rPr lang="fr-CA" dirty="0" err="1"/>
              <a:t>after</a:t>
            </a:r>
            <a:r>
              <a:rPr lang="fr-CA" dirty="0"/>
              <a:t> </a:t>
            </a:r>
            <a:r>
              <a:rPr lang="fr-CA" dirty="0" err="1"/>
              <a:t>founding</a:t>
            </a:r>
            <a:r>
              <a:rPr lang="fr-CA" dirty="0"/>
              <a:t> </a:t>
            </a:r>
            <a:r>
              <a:rPr lang="fr-CA" dirty="0" err="1"/>
              <a:t>it</a:t>
            </a:r>
            <a:r>
              <a:rPr lang="fr-CA" dirty="0"/>
              <a:t>. </a:t>
            </a:r>
            <a:r>
              <a:rPr lang="fr-CA" dirty="0" err="1"/>
              <a:t>Though</a:t>
            </a:r>
            <a:r>
              <a:rPr lang="fr-CA" dirty="0"/>
              <a:t> </a:t>
            </a:r>
            <a:r>
              <a:rPr lang="fr-CA" dirty="0" err="1"/>
              <a:t>it</a:t>
            </a:r>
            <a:r>
              <a:rPr lang="fr-CA" dirty="0"/>
              <a:t> </a:t>
            </a:r>
            <a:r>
              <a:rPr lang="fr-CA" dirty="0" err="1"/>
              <a:t>exists</a:t>
            </a:r>
            <a:r>
              <a:rPr lang="fr-CA" dirty="0"/>
              <a:t>, </a:t>
            </a:r>
            <a:r>
              <a:rPr lang="fr-CA" dirty="0" err="1"/>
              <a:t>it</a:t>
            </a:r>
            <a:r>
              <a:rPr lang="fr-CA" dirty="0"/>
              <a:t> </a:t>
            </a:r>
            <a:r>
              <a:rPr lang="fr-CA" dirty="0" err="1"/>
              <a:t>spun</a:t>
            </a:r>
            <a:r>
              <a:rPr lang="fr-CA" dirty="0"/>
              <a:t> off a more </a:t>
            </a:r>
            <a:r>
              <a:rPr lang="fr-CA" dirty="0" err="1"/>
              <a:t>successful</a:t>
            </a:r>
            <a:r>
              <a:rPr lang="fr-CA" dirty="0"/>
              <a:t> car-</a:t>
            </a:r>
            <a:r>
              <a:rPr lang="fr-CA" dirty="0" err="1"/>
              <a:t>lending</a:t>
            </a:r>
            <a:r>
              <a:rPr lang="fr-CA" dirty="0"/>
              <a:t> </a:t>
            </a:r>
            <a:r>
              <a:rPr lang="fr-CA" dirty="0" err="1"/>
              <a:t>platform</a:t>
            </a:r>
            <a:r>
              <a:rPr lang="fr-CA" dirty="0"/>
              <a:t> </a:t>
            </a:r>
            <a:r>
              <a:rPr lang="fr-CA" dirty="0" err="1"/>
              <a:t>called</a:t>
            </a:r>
            <a:r>
              <a:rPr lang="fr-CA" dirty="0"/>
              <a:t> </a:t>
            </a:r>
            <a:r>
              <a:rPr lang="fr-CA" dirty="0" err="1"/>
              <a:t>ouicar.com</a:t>
            </a:r>
            <a:r>
              <a:rPr lang="fr-CA" dirty="0"/>
              <a:t>.</a:t>
            </a:r>
          </a:p>
          <a:p>
            <a:r>
              <a:rPr lang="fr-CA" dirty="0" err="1"/>
              <a:t>Other</a:t>
            </a:r>
            <a:r>
              <a:rPr lang="fr-CA" dirty="0"/>
              <a:t> </a:t>
            </a:r>
            <a:r>
              <a:rPr lang="fr-CA" dirty="0" err="1"/>
              <a:t>companies</a:t>
            </a:r>
            <a:r>
              <a:rPr lang="fr-CA" dirty="0"/>
              <a:t> </a:t>
            </a:r>
            <a:r>
              <a:rPr lang="fr-CA" dirty="0" err="1"/>
              <a:t>that</a:t>
            </a:r>
            <a:r>
              <a:rPr lang="fr-CA" dirty="0"/>
              <a:t> </a:t>
            </a:r>
            <a:r>
              <a:rPr lang="fr-CA" dirty="0" err="1"/>
              <a:t>claimed</a:t>
            </a:r>
            <a:r>
              <a:rPr lang="fr-CA" dirty="0"/>
              <a:t> </a:t>
            </a:r>
            <a:r>
              <a:rPr lang="fr-CA" dirty="0" err="1"/>
              <a:t>space</a:t>
            </a:r>
            <a:r>
              <a:rPr lang="fr-CA" dirty="0"/>
              <a:t> </a:t>
            </a:r>
            <a:r>
              <a:rPr lang="fr-CA" dirty="0" err="1"/>
              <a:t>under</a:t>
            </a:r>
            <a:r>
              <a:rPr lang="fr-CA" dirty="0"/>
              <a:t> the "sharing </a:t>
            </a:r>
            <a:r>
              <a:rPr lang="fr-CA" dirty="0" err="1"/>
              <a:t>economy</a:t>
            </a:r>
            <a:r>
              <a:rPr lang="fr-CA" dirty="0"/>
              <a:t>" </a:t>
            </a:r>
            <a:r>
              <a:rPr lang="fr-CA" dirty="0" err="1"/>
              <a:t>umbrella</a:t>
            </a:r>
            <a:r>
              <a:rPr lang="fr-CA" dirty="0"/>
              <a:t> and </a:t>
            </a:r>
            <a:r>
              <a:rPr lang="fr-CA" dirty="0" err="1"/>
              <a:t>its</a:t>
            </a:r>
            <a:r>
              <a:rPr lang="fr-CA" dirty="0"/>
              <a:t> halo </a:t>
            </a:r>
            <a:r>
              <a:rPr lang="fr-CA" dirty="0" err="1"/>
              <a:t>effect</a:t>
            </a:r>
            <a:r>
              <a:rPr lang="fr-CA" dirty="0"/>
              <a:t>, </a:t>
            </a:r>
            <a:r>
              <a:rPr lang="fr-CA" dirty="0" err="1"/>
              <a:t>meanwhile</a:t>
            </a:r>
            <a:r>
              <a:rPr lang="fr-CA" dirty="0"/>
              <a:t>, have </a:t>
            </a:r>
            <a:r>
              <a:rPr lang="fr-CA" dirty="0" err="1"/>
              <a:t>transitioned</a:t>
            </a:r>
            <a:r>
              <a:rPr lang="fr-CA" dirty="0"/>
              <a:t> </a:t>
            </a:r>
            <a:r>
              <a:rPr lang="fr-CA" dirty="0" err="1"/>
              <a:t>away</a:t>
            </a:r>
            <a:r>
              <a:rPr lang="fr-CA" dirty="0"/>
              <a:t> </a:t>
            </a:r>
            <a:r>
              <a:rPr lang="fr-CA" dirty="0" err="1"/>
              <a:t>from</a:t>
            </a:r>
            <a:r>
              <a:rPr lang="fr-CA" dirty="0"/>
              <a:t> </a:t>
            </a:r>
            <a:r>
              <a:rPr lang="fr-CA" dirty="0" err="1"/>
              <a:t>that</a:t>
            </a:r>
            <a:r>
              <a:rPr lang="fr-CA" dirty="0"/>
              <a:t> narrative. </a:t>
            </a:r>
            <a:r>
              <a:rPr lang="fr-CA" dirty="0" err="1"/>
              <a:t>Lyft</a:t>
            </a:r>
            <a:r>
              <a:rPr lang="fr-CA" dirty="0"/>
              <a:t> </a:t>
            </a:r>
            <a:r>
              <a:rPr lang="fr-CA" dirty="0" err="1"/>
              <a:t>may</a:t>
            </a:r>
            <a:r>
              <a:rPr lang="fr-CA" dirty="0"/>
              <a:t> have </a:t>
            </a:r>
            <a:r>
              <a:rPr lang="fr-CA" dirty="0" err="1"/>
              <a:t>debuted</a:t>
            </a:r>
            <a:r>
              <a:rPr lang="fr-CA" dirty="0"/>
              <a:t> </a:t>
            </a:r>
            <a:r>
              <a:rPr lang="fr-CA" dirty="0" err="1"/>
              <a:t>its</a:t>
            </a:r>
            <a:r>
              <a:rPr lang="fr-CA" dirty="0"/>
              <a:t> service as a more </a:t>
            </a:r>
            <a:r>
              <a:rPr lang="fr-CA" dirty="0" err="1"/>
              <a:t>neighborly</a:t>
            </a:r>
            <a:r>
              <a:rPr lang="fr-CA" dirty="0"/>
              <a:t>, </a:t>
            </a:r>
            <a:r>
              <a:rPr lang="fr-CA" dirty="0" err="1"/>
              <a:t>peer</a:t>
            </a:r>
            <a:r>
              <a:rPr lang="fr-CA" dirty="0"/>
              <a:t>-</a:t>
            </a:r>
            <a:r>
              <a:rPr lang="fr-CA" dirty="0" err="1"/>
              <a:t>to-peer</a:t>
            </a:r>
            <a:r>
              <a:rPr lang="fr-CA" dirty="0"/>
              <a:t> version of </a:t>
            </a:r>
            <a:r>
              <a:rPr lang="fr-CA" dirty="0" err="1"/>
              <a:t>Uber</a:t>
            </a:r>
            <a:r>
              <a:rPr lang="fr-CA" dirty="0"/>
              <a:t>—</a:t>
            </a:r>
            <a:r>
              <a:rPr lang="fr-CA" dirty="0" err="1"/>
              <a:t>encouraging</a:t>
            </a:r>
            <a:r>
              <a:rPr lang="fr-CA" dirty="0"/>
              <a:t> people to </a:t>
            </a:r>
            <a:r>
              <a:rPr lang="fr-CA" dirty="0" err="1"/>
              <a:t>greet</a:t>
            </a:r>
            <a:r>
              <a:rPr lang="fr-CA" dirty="0"/>
              <a:t> </a:t>
            </a:r>
            <a:r>
              <a:rPr lang="fr-CA" dirty="0" err="1"/>
              <a:t>their</a:t>
            </a:r>
            <a:r>
              <a:rPr lang="fr-CA" dirty="0"/>
              <a:t> drivers </a:t>
            </a:r>
            <a:r>
              <a:rPr lang="fr-CA" dirty="0" err="1"/>
              <a:t>with</a:t>
            </a:r>
            <a:r>
              <a:rPr lang="fr-CA" dirty="0"/>
              <a:t> a </a:t>
            </a:r>
            <a:r>
              <a:rPr lang="fr-CA" dirty="0" err="1"/>
              <a:t>fist</a:t>
            </a:r>
            <a:r>
              <a:rPr lang="fr-CA" dirty="0"/>
              <a:t> </a:t>
            </a:r>
            <a:r>
              <a:rPr lang="fr-CA" dirty="0" err="1"/>
              <a:t>bump</a:t>
            </a:r>
            <a:r>
              <a:rPr lang="fr-CA" dirty="0"/>
              <a:t>, </a:t>
            </a:r>
            <a:r>
              <a:rPr lang="fr-CA" dirty="0" err="1"/>
              <a:t>fuzzy</a:t>
            </a:r>
            <a:r>
              <a:rPr lang="fr-CA" dirty="0"/>
              <a:t> </a:t>
            </a:r>
            <a:r>
              <a:rPr lang="fr-CA" dirty="0" err="1"/>
              <a:t>pink</a:t>
            </a:r>
            <a:r>
              <a:rPr lang="fr-CA" dirty="0"/>
              <a:t> </a:t>
            </a:r>
            <a:r>
              <a:rPr lang="fr-CA" dirty="0" err="1"/>
              <a:t>mustaches</a:t>
            </a:r>
            <a:r>
              <a:rPr lang="fr-CA" dirty="0"/>
              <a:t>—but </a:t>
            </a:r>
            <a:r>
              <a:rPr lang="fr-CA" dirty="0" err="1"/>
              <a:t>now</a:t>
            </a:r>
            <a:r>
              <a:rPr lang="fr-CA" dirty="0"/>
              <a:t> </a:t>
            </a:r>
            <a:r>
              <a:rPr lang="fr-CA" dirty="0" err="1"/>
              <a:t>it’s</a:t>
            </a:r>
            <a:r>
              <a:rPr lang="fr-CA" dirty="0"/>
              <a:t> </a:t>
            </a:r>
            <a:r>
              <a:rPr lang="fr-CA" dirty="0">
                <a:hlinkClick r:id="rId22"/>
              </a:rPr>
              <a:t>competing on price instead.</a:t>
            </a:r>
          </a:p>
          <a:p>
            <a:r>
              <a:rPr lang="fr-CA" dirty="0"/>
              <a:t>Parking Panda once </a:t>
            </a:r>
            <a:r>
              <a:rPr lang="fr-CA" dirty="0" err="1"/>
              <a:t>marketed</a:t>
            </a:r>
            <a:r>
              <a:rPr lang="fr-CA" dirty="0"/>
              <a:t> </a:t>
            </a:r>
            <a:r>
              <a:rPr lang="fr-CA" dirty="0" err="1"/>
              <a:t>itself</a:t>
            </a:r>
            <a:r>
              <a:rPr lang="fr-CA" dirty="0"/>
              <a:t> as a </a:t>
            </a:r>
            <a:r>
              <a:rPr lang="fr-CA" dirty="0" err="1"/>
              <a:t>way</a:t>
            </a:r>
            <a:r>
              <a:rPr lang="fr-CA" dirty="0"/>
              <a:t> to </a:t>
            </a:r>
            <a:r>
              <a:rPr lang="fr-CA" dirty="0">
                <a:hlinkClick r:id="rId23"/>
              </a:rPr>
              <a:t>share parking spaces with neighbors, but now many of its </a:t>
            </a:r>
            <a:r>
              <a:rPr lang="fr-CA" dirty="0">
                <a:hlinkClick r:id="rId24"/>
              </a:rPr>
              <a:t>shared parking spaces are in restaurants, hotels, commercial garages, and airports. Rent the Runway successfully rents dresses, but from </a:t>
            </a:r>
            <a:r>
              <a:rPr lang="fr-CA" dirty="0">
                <a:hlinkClick r:id="rId25"/>
              </a:rPr>
              <a:t>a warehouse full of 65,000 garments, not from stylish neighbors. And Zipcar, acquired by Avis in 2013, successfully changed the way we rent cars, but we’re definitely not meeting each other by doing so. Calling Groupon, Netflix, or Kickstarter a "sharing economy" company at this point almost sounds absurd.</a:t>
            </a:r>
          </a:p>
          <a:p>
            <a:r>
              <a:rPr lang="fr-CA" dirty="0" err="1"/>
              <a:t>It’s</a:t>
            </a:r>
            <a:r>
              <a:rPr lang="fr-CA" dirty="0"/>
              <a:t> not </a:t>
            </a:r>
            <a:r>
              <a:rPr lang="fr-CA" dirty="0" err="1"/>
              <a:t>that</a:t>
            </a:r>
            <a:r>
              <a:rPr lang="fr-CA" dirty="0"/>
              <a:t> </a:t>
            </a:r>
            <a:r>
              <a:rPr lang="fr-CA" dirty="0" err="1"/>
              <a:t>these</a:t>
            </a:r>
            <a:r>
              <a:rPr lang="fr-CA" dirty="0"/>
              <a:t> </a:t>
            </a:r>
            <a:r>
              <a:rPr lang="fr-CA" dirty="0" err="1"/>
              <a:t>tools</a:t>
            </a:r>
            <a:r>
              <a:rPr lang="fr-CA" dirty="0"/>
              <a:t> and sites </a:t>
            </a:r>
            <a:r>
              <a:rPr lang="fr-CA" dirty="0" err="1"/>
              <a:t>aren’t</a:t>
            </a:r>
            <a:r>
              <a:rPr lang="fr-CA" dirty="0"/>
              <a:t> good services or </a:t>
            </a:r>
            <a:r>
              <a:rPr lang="fr-CA" dirty="0" err="1"/>
              <a:t>that</a:t>
            </a:r>
            <a:r>
              <a:rPr lang="fr-CA" dirty="0"/>
              <a:t> </a:t>
            </a:r>
            <a:r>
              <a:rPr lang="fr-CA" dirty="0" err="1"/>
              <a:t>they</a:t>
            </a:r>
            <a:r>
              <a:rPr lang="fr-CA" dirty="0"/>
              <a:t> </a:t>
            </a:r>
            <a:r>
              <a:rPr lang="fr-CA" dirty="0" err="1"/>
              <a:t>don’t</a:t>
            </a:r>
            <a:r>
              <a:rPr lang="fr-CA" dirty="0"/>
              <a:t> </a:t>
            </a:r>
            <a:r>
              <a:rPr lang="fr-CA" dirty="0" err="1"/>
              <a:t>make</a:t>
            </a:r>
            <a:r>
              <a:rPr lang="fr-CA" dirty="0"/>
              <a:t> </a:t>
            </a:r>
            <a:r>
              <a:rPr lang="fr-CA" dirty="0" err="1"/>
              <a:t>things</a:t>
            </a:r>
            <a:r>
              <a:rPr lang="fr-CA" dirty="0"/>
              <a:t> </a:t>
            </a:r>
            <a:r>
              <a:rPr lang="fr-CA" dirty="0" err="1"/>
              <a:t>easier</a:t>
            </a:r>
            <a:r>
              <a:rPr lang="fr-CA" dirty="0"/>
              <a:t>. </a:t>
            </a:r>
            <a:r>
              <a:rPr lang="fr-CA" dirty="0" err="1"/>
              <a:t>It’s</a:t>
            </a:r>
            <a:r>
              <a:rPr lang="fr-CA" dirty="0"/>
              <a:t> </a:t>
            </a:r>
            <a:r>
              <a:rPr lang="fr-CA" dirty="0" err="1"/>
              <a:t>rather</a:t>
            </a:r>
            <a:r>
              <a:rPr lang="fr-CA" dirty="0"/>
              <a:t> </a:t>
            </a:r>
            <a:r>
              <a:rPr lang="fr-CA" dirty="0" err="1"/>
              <a:t>that</a:t>
            </a:r>
            <a:r>
              <a:rPr lang="fr-CA" dirty="0"/>
              <a:t> </a:t>
            </a:r>
            <a:r>
              <a:rPr lang="fr-CA" dirty="0" err="1"/>
              <a:t>they</a:t>
            </a:r>
            <a:r>
              <a:rPr lang="fr-CA" dirty="0"/>
              <a:t> have </a:t>
            </a:r>
            <a:r>
              <a:rPr lang="fr-CA" dirty="0" err="1"/>
              <a:t>little</a:t>
            </a:r>
            <a:r>
              <a:rPr lang="fr-CA" dirty="0"/>
              <a:t> to do </a:t>
            </a:r>
            <a:r>
              <a:rPr lang="fr-CA" dirty="0" err="1"/>
              <a:t>with</a:t>
            </a:r>
            <a:r>
              <a:rPr lang="fr-CA" dirty="0"/>
              <a:t> the original promise of the sharing </a:t>
            </a:r>
            <a:r>
              <a:rPr lang="fr-CA" dirty="0" err="1"/>
              <a:t>economy</a:t>
            </a:r>
            <a:r>
              <a:rPr lang="fr-CA" dirty="0"/>
              <a:t>. </a:t>
            </a:r>
            <a:r>
              <a:rPr lang="fr-CA" dirty="0" err="1"/>
              <a:t>Really</a:t>
            </a:r>
            <a:r>
              <a:rPr lang="fr-CA" dirty="0"/>
              <a:t>, </a:t>
            </a:r>
            <a:r>
              <a:rPr lang="fr-CA" dirty="0" err="1"/>
              <a:t>it’s</a:t>
            </a:r>
            <a:r>
              <a:rPr lang="fr-CA" dirty="0"/>
              <a:t> more of an "</a:t>
            </a:r>
            <a:r>
              <a:rPr lang="fr-CA" dirty="0" err="1"/>
              <a:t>access</a:t>
            </a:r>
            <a:r>
              <a:rPr lang="fr-CA" dirty="0"/>
              <a:t> </a:t>
            </a:r>
            <a:r>
              <a:rPr lang="fr-CA" dirty="0" err="1"/>
              <a:t>economy</a:t>
            </a:r>
            <a:r>
              <a:rPr lang="fr-CA" dirty="0"/>
              <a:t>," a </a:t>
            </a:r>
            <a:r>
              <a:rPr lang="fr-CA" dirty="0" err="1"/>
              <a:t>term</a:t>
            </a:r>
            <a:r>
              <a:rPr lang="fr-CA" dirty="0"/>
              <a:t> Williams </a:t>
            </a:r>
            <a:r>
              <a:rPr lang="fr-CA" dirty="0" err="1"/>
              <a:t>used</a:t>
            </a:r>
            <a:r>
              <a:rPr lang="fr-CA" dirty="0"/>
              <a:t> </a:t>
            </a:r>
            <a:r>
              <a:rPr lang="fr-CA" dirty="0" err="1"/>
              <a:t>from</a:t>
            </a:r>
            <a:r>
              <a:rPr lang="fr-CA" dirty="0"/>
              <a:t> the </a:t>
            </a:r>
            <a:r>
              <a:rPr lang="fr-CA" dirty="0" err="1"/>
              <a:t>beginning</a:t>
            </a:r>
            <a:r>
              <a:rPr lang="fr-CA" dirty="0"/>
              <a:t>. "</a:t>
            </a:r>
            <a:r>
              <a:rPr lang="fr-CA" dirty="0" err="1"/>
              <a:t>We</a:t>
            </a:r>
            <a:r>
              <a:rPr lang="fr-CA" dirty="0"/>
              <a:t> </a:t>
            </a:r>
            <a:r>
              <a:rPr lang="fr-CA" dirty="0" err="1"/>
              <a:t>hated</a:t>
            </a:r>
            <a:r>
              <a:rPr lang="fr-CA" dirty="0"/>
              <a:t> </a:t>
            </a:r>
            <a:r>
              <a:rPr lang="fr-CA" dirty="0" err="1"/>
              <a:t>that</a:t>
            </a:r>
            <a:r>
              <a:rPr lang="fr-CA" dirty="0"/>
              <a:t> </a:t>
            </a:r>
            <a:r>
              <a:rPr lang="fr-CA" dirty="0" err="1"/>
              <a:t>terminology</a:t>
            </a:r>
            <a:r>
              <a:rPr lang="fr-CA" dirty="0"/>
              <a:t>," </a:t>
            </a:r>
            <a:r>
              <a:rPr lang="fr-CA" dirty="0" err="1"/>
              <a:t>he</a:t>
            </a:r>
            <a:r>
              <a:rPr lang="fr-CA" dirty="0"/>
              <a:t> </a:t>
            </a:r>
            <a:r>
              <a:rPr lang="fr-CA" dirty="0" err="1"/>
              <a:t>says</a:t>
            </a:r>
            <a:r>
              <a:rPr lang="fr-CA" dirty="0"/>
              <a:t> of the sharing </a:t>
            </a:r>
            <a:r>
              <a:rPr lang="fr-CA" dirty="0" err="1"/>
              <a:t>economy</a:t>
            </a:r>
            <a:r>
              <a:rPr lang="fr-CA" dirty="0"/>
              <a:t>. "</a:t>
            </a:r>
            <a:r>
              <a:rPr lang="fr-CA" dirty="0" err="1"/>
              <a:t>Hated</a:t>
            </a:r>
            <a:r>
              <a:rPr lang="fr-CA" dirty="0"/>
              <a:t> </a:t>
            </a:r>
            <a:r>
              <a:rPr lang="fr-CA" dirty="0" err="1"/>
              <a:t>it</a:t>
            </a:r>
            <a:r>
              <a:rPr lang="fr-CA" dirty="0"/>
              <a:t> </a:t>
            </a:r>
            <a:r>
              <a:rPr lang="fr-CA" dirty="0" err="1"/>
              <a:t>with</a:t>
            </a:r>
            <a:r>
              <a:rPr lang="fr-CA" dirty="0"/>
              <a:t> the </a:t>
            </a:r>
            <a:r>
              <a:rPr lang="fr-CA" dirty="0" err="1"/>
              <a:t>heat</a:t>
            </a:r>
            <a:r>
              <a:rPr lang="fr-CA" dirty="0"/>
              <a:t> of a </a:t>
            </a:r>
            <a:r>
              <a:rPr lang="fr-CA" dirty="0" err="1"/>
              <a:t>thousand</a:t>
            </a:r>
            <a:r>
              <a:rPr lang="fr-CA" dirty="0"/>
              <a:t> </a:t>
            </a:r>
            <a:r>
              <a:rPr lang="fr-CA" dirty="0" err="1"/>
              <a:t>suns</a:t>
            </a:r>
            <a:r>
              <a:rPr lang="fr-CA" dirty="0" smtClean="0"/>
              <a:t>. »</a:t>
            </a:r>
          </a:p>
          <a:p>
            <a:r>
              <a:rPr lang="fr-CA" b="1" dirty="0"/>
              <a:t>For Brendan </a:t>
            </a:r>
            <a:r>
              <a:rPr lang="fr-CA" b="1" dirty="0" err="1"/>
              <a:t>Benzing</a:t>
            </a:r>
            <a:r>
              <a:rPr lang="fr-CA" b="1" dirty="0"/>
              <a:t>,</a:t>
            </a:r>
            <a:r>
              <a:rPr lang="fr-CA" dirty="0"/>
              <a:t> </a:t>
            </a:r>
            <a:r>
              <a:rPr lang="fr-CA" dirty="0" err="1"/>
              <a:t>it</a:t>
            </a:r>
            <a:r>
              <a:rPr lang="fr-CA" dirty="0"/>
              <a:t> </a:t>
            </a:r>
            <a:r>
              <a:rPr lang="fr-CA" dirty="0" err="1"/>
              <a:t>was</a:t>
            </a:r>
            <a:r>
              <a:rPr lang="fr-CA" dirty="0"/>
              <a:t> a power </a:t>
            </a:r>
            <a:r>
              <a:rPr lang="fr-CA" dirty="0" err="1"/>
              <a:t>washer</a:t>
            </a:r>
            <a:r>
              <a:rPr lang="fr-CA" dirty="0"/>
              <a:t>.</a:t>
            </a:r>
          </a:p>
          <a:p>
            <a:r>
              <a:rPr lang="fr-CA" dirty="0"/>
              <a:t>"It </a:t>
            </a:r>
            <a:r>
              <a:rPr lang="fr-CA" dirty="0" err="1"/>
              <a:t>was</a:t>
            </a:r>
            <a:r>
              <a:rPr lang="fr-CA" dirty="0"/>
              <a:t> </a:t>
            </a:r>
            <a:r>
              <a:rPr lang="fr-CA" dirty="0" err="1"/>
              <a:t>daunting</a:t>
            </a:r>
            <a:r>
              <a:rPr lang="fr-CA" dirty="0"/>
              <a:t>," </a:t>
            </a:r>
            <a:r>
              <a:rPr lang="fr-CA" dirty="0" err="1"/>
              <a:t>he</a:t>
            </a:r>
            <a:r>
              <a:rPr lang="fr-CA" dirty="0"/>
              <a:t> </a:t>
            </a:r>
            <a:r>
              <a:rPr lang="fr-CA" dirty="0" err="1"/>
              <a:t>says</a:t>
            </a:r>
            <a:r>
              <a:rPr lang="fr-CA" dirty="0"/>
              <a:t> of the </a:t>
            </a:r>
            <a:r>
              <a:rPr lang="fr-CA" dirty="0" err="1"/>
              <a:t>seven</a:t>
            </a:r>
            <a:r>
              <a:rPr lang="fr-CA" dirty="0"/>
              <a:t>-mile trip to and </a:t>
            </a:r>
            <a:r>
              <a:rPr lang="fr-CA" dirty="0" err="1"/>
              <a:t>from</a:t>
            </a:r>
            <a:r>
              <a:rPr lang="fr-CA" dirty="0"/>
              <a:t> Home </a:t>
            </a:r>
            <a:r>
              <a:rPr lang="fr-CA" dirty="0" err="1"/>
              <a:t>Depot</a:t>
            </a:r>
            <a:r>
              <a:rPr lang="fr-CA" dirty="0"/>
              <a:t> to </a:t>
            </a:r>
            <a:r>
              <a:rPr lang="fr-CA" dirty="0" err="1"/>
              <a:t>rent</a:t>
            </a:r>
            <a:r>
              <a:rPr lang="fr-CA" dirty="0"/>
              <a:t> the </a:t>
            </a:r>
            <a:r>
              <a:rPr lang="fr-CA" dirty="0" err="1"/>
              <a:t>tool</a:t>
            </a:r>
            <a:r>
              <a:rPr lang="fr-CA" dirty="0"/>
              <a:t>. "It </a:t>
            </a:r>
            <a:r>
              <a:rPr lang="fr-CA" dirty="0" err="1"/>
              <a:t>cost</a:t>
            </a:r>
            <a:r>
              <a:rPr lang="fr-CA" dirty="0"/>
              <a:t> me $90. I </a:t>
            </a:r>
            <a:r>
              <a:rPr lang="fr-CA" dirty="0" err="1"/>
              <a:t>knew</a:t>
            </a:r>
            <a:r>
              <a:rPr lang="fr-CA" dirty="0"/>
              <a:t> </a:t>
            </a:r>
            <a:r>
              <a:rPr lang="fr-CA" dirty="0" err="1"/>
              <a:t>there</a:t>
            </a:r>
            <a:r>
              <a:rPr lang="fr-CA" dirty="0"/>
              <a:t> </a:t>
            </a:r>
            <a:r>
              <a:rPr lang="fr-CA" dirty="0" err="1"/>
              <a:t>were</a:t>
            </a:r>
            <a:r>
              <a:rPr lang="fr-CA" dirty="0"/>
              <a:t> people in </a:t>
            </a:r>
            <a:r>
              <a:rPr lang="fr-CA" dirty="0" err="1"/>
              <a:t>my</a:t>
            </a:r>
            <a:r>
              <a:rPr lang="fr-CA" dirty="0"/>
              <a:t> </a:t>
            </a:r>
            <a:r>
              <a:rPr lang="fr-CA" dirty="0" err="1"/>
              <a:t>neighborhood</a:t>
            </a:r>
            <a:r>
              <a:rPr lang="fr-CA" dirty="0"/>
              <a:t> </a:t>
            </a:r>
            <a:r>
              <a:rPr lang="fr-CA" dirty="0" err="1"/>
              <a:t>who</a:t>
            </a:r>
            <a:r>
              <a:rPr lang="fr-CA" dirty="0"/>
              <a:t> </a:t>
            </a:r>
            <a:r>
              <a:rPr lang="fr-CA" dirty="0" err="1"/>
              <a:t>had</a:t>
            </a:r>
            <a:r>
              <a:rPr lang="fr-CA" dirty="0"/>
              <a:t> the item but I </a:t>
            </a:r>
            <a:r>
              <a:rPr lang="fr-CA" dirty="0" err="1"/>
              <a:t>didn’t</a:t>
            </a:r>
            <a:r>
              <a:rPr lang="fr-CA" dirty="0"/>
              <a:t> know </a:t>
            </a:r>
            <a:r>
              <a:rPr lang="fr-CA" dirty="0" err="1"/>
              <a:t>who</a:t>
            </a:r>
            <a:r>
              <a:rPr lang="fr-CA" dirty="0"/>
              <a:t> </a:t>
            </a:r>
            <a:r>
              <a:rPr lang="fr-CA" dirty="0" err="1"/>
              <a:t>they</a:t>
            </a:r>
            <a:r>
              <a:rPr lang="fr-CA" dirty="0"/>
              <a:t> </a:t>
            </a:r>
            <a:r>
              <a:rPr lang="fr-CA" dirty="0" err="1"/>
              <a:t>were</a:t>
            </a:r>
            <a:r>
              <a:rPr lang="fr-CA" dirty="0"/>
              <a:t>."</a:t>
            </a:r>
          </a:p>
          <a:p>
            <a:r>
              <a:rPr lang="fr-CA" dirty="0"/>
              <a:t>Last </a:t>
            </a:r>
            <a:r>
              <a:rPr lang="fr-CA" dirty="0" err="1"/>
              <a:t>year</a:t>
            </a:r>
            <a:r>
              <a:rPr lang="fr-CA" dirty="0"/>
              <a:t>, </a:t>
            </a:r>
            <a:r>
              <a:rPr lang="fr-CA" dirty="0" err="1"/>
              <a:t>he</a:t>
            </a:r>
            <a:r>
              <a:rPr lang="fr-CA" dirty="0"/>
              <a:t> and </a:t>
            </a:r>
            <a:r>
              <a:rPr lang="fr-CA" dirty="0" err="1"/>
              <a:t>his</a:t>
            </a:r>
            <a:r>
              <a:rPr lang="fr-CA" dirty="0"/>
              <a:t> </a:t>
            </a:r>
            <a:r>
              <a:rPr lang="fr-CA" dirty="0" err="1"/>
              <a:t>cofounder</a:t>
            </a:r>
            <a:r>
              <a:rPr lang="fr-CA" dirty="0"/>
              <a:t>, </a:t>
            </a:r>
            <a:r>
              <a:rPr lang="fr-CA" dirty="0" err="1"/>
              <a:t>Sebastien</a:t>
            </a:r>
            <a:r>
              <a:rPr lang="fr-CA" dirty="0"/>
              <a:t> Martel, </a:t>
            </a:r>
            <a:r>
              <a:rPr lang="fr-CA" dirty="0" err="1"/>
              <a:t>founded</a:t>
            </a:r>
            <a:r>
              <a:rPr lang="fr-CA" dirty="0"/>
              <a:t> </a:t>
            </a:r>
            <a:r>
              <a:rPr lang="fr-CA" dirty="0">
                <a:hlinkClick r:id="rId26"/>
              </a:rPr>
              <a:t>MyNeighbor, a platform for renting and borrowing anything. They’re convinced that this time around, things will be different. "It’s not often the company that was first that tends to succeed," Benzing tells me. "It’s the 10th or 13th."</a:t>
            </a:r>
          </a:p>
          <a:p>
            <a:r>
              <a:rPr lang="fr-CA" b="1" dirty="0"/>
              <a:t>“IT’S NOT OFTEN THE COMPANY THAT WAS FIRST THAT TENDS TO SUCCEED. IT’S THE 10TH OR 13TH.”</a:t>
            </a:r>
          </a:p>
          <a:p>
            <a:r>
              <a:rPr lang="fr-CA" dirty="0"/>
              <a:t>About 1,000 people are </a:t>
            </a:r>
            <a:r>
              <a:rPr lang="fr-CA" dirty="0" err="1"/>
              <a:t>participating</a:t>
            </a:r>
            <a:r>
              <a:rPr lang="fr-CA" dirty="0"/>
              <a:t> in </a:t>
            </a:r>
            <a:r>
              <a:rPr lang="fr-CA" dirty="0" err="1"/>
              <a:t>MyNeighbor’s</a:t>
            </a:r>
            <a:r>
              <a:rPr lang="fr-CA" dirty="0"/>
              <a:t> Seattle pilot.</a:t>
            </a:r>
          </a:p>
          <a:p>
            <a:r>
              <a:rPr lang="fr-CA" dirty="0" err="1"/>
              <a:t>Maybe</a:t>
            </a:r>
            <a:r>
              <a:rPr lang="fr-CA" dirty="0"/>
              <a:t> the timing </a:t>
            </a:r>
            <a:r>
              <a:rPr lang="fr-CA" dirty="0" err="1"/>
              <a:t>is</a:t>
            </a:r>
            <a:r>
              <a:rPr lang="fr-CA" dirty="0"/>
              <a:t> </a:t>
            </a:r>
            <a:r>
              <a:rPr lang="fr-CA" dirty="0" err="1"/>
              <a:t>better</a:t>
            </a:r>
            <a:r>
              <a:rPr lang="fr-CA" dirty="0"/>
              <a:t>. </a:t>
            </a:r>
            <a:r>
              <a:rPr lang="fr-CA" dirty="0" err="1"/>
              <a:t>Now</a:t>
            </a:r>
            <a:r>
              <a:rPr lang="fr-CA" dirty="0"/>
              <a:t> </a:t>
            </a:r>
            <a:r>
              <a:rPr lang="fr-CA" dirty="0" err="1"/>
              <a:t>there</a:t>
            </a:r>
            <a:r>
              <a:rPr lang="fr-CA" dirty="0"/>
              <a:t> are </a:t>
            </a:r>
            <a:r>
              <a:rPr lang="fr-CA" dirty="0" err="1"/>
              <a:t>courier</a:t>
            </a:r>
            <a:r>
              <a:rPr lang="fr-CA" dirty="0"/>
              <a:t> services in </a:t>
            </a:r>
            <a:r>
              <a:rPr lang="fr-CA" dirty="0" err="1"/>
              <a:t>many</a:t>
            </a:r>
            <a:r>
              <a:rPr lang="fr-CA" dirty="0"/>
              <a:t> </a:t>
            </a:r>
            <a:r>
              <a:rPr lang="fr-CA" dirty="0" err="1"/>
              <a:t>urban</a:t>
            </a:r>
            <a:r>
              <a:rPr lang="fr-CA" dirty="0"/>
              <a:t> areas </a:t>
            </a:r>
            <a:r>
              <a:rPr lang="fr-CA" dirty="0" err="1"/>
              <a:t>that</a:t>
            </a:r>
            <a:r>
              <a:rPr lang="fr-CA" dirty="0"/>
              <a:t> </a:t>
            </a:r>
            <a:r>
              <a:rPr lang="fr-CA" dirty="0" err="1"/>
              <a:t>will</a:t>
            </a:r>
            <a:r>
              <a:rPr lang="fr-CA" dirty="0"/>
              <a:t> </a:t>
            </a:r>
            <a:r>
              <a:rPr lang="fr-CA" dirty="0" err="1"/>
              <a:t>whisk</a:t>
            </a:r>
            <a:r>
              <a:rPr lang="fr-CA" dirty="0"/>
              <a:t> </a:t>
            </a:r>
            <a:r>
              <a:rPr lang="fr-CA" dirty="0" err="1"/>
              <a:t>your</a:t>
            </a:r>
            <a:r>
              <a:rPr lang="fr-CA" dirty="0"/>
              <a:t> power drill </a:t>
            </a:r>
            <a:r>
              <a:rPr lang="fr-CA" dirty="0" err="1"/>
              <a:t>from</a:t>
            </a:r>
            <a:r>
              <a:rPr lang="fr-CA" dirty="0"/>
              <a:t> point A to point B for a minimal </a:t>
            </a:r>
            <a:r>
              <a:rPr lang="fr-CA" dirty="0" err="1"/>
              <a:t>fee</a:t>
            </a:r>
            <a:r>
              <a:rPr lang="fr-CA" dirty="0"/>
              <a:t>. </a:t>
            </a:r>
            <a:r>
              <a:rPr lang="fr-CA" dirty="0" err="1"/>
              <a:t>Neighborhood</a:t>
            </a:r>
            <a:r>
              <a:rPr lang="fr-CA" dirty="0"/>
              <a:t> social network </a:t>
            </a:r>
            <a:r>
              <a:rPr lang="fr-CA" dirty="0" err="1"/>
              <a:t>Nextdoor</a:t>
            </a:r>
            <a:r>
              <a:rPr lang="fr-CA" dirty="0"/>
              <a:t> </a:t>
            </a:r>
            <a:r>
              <a:rPr lang="fr-CA" dirty="0">
                <a:hlinkClick r:id="rId27"/>
              </a:rPr>
              <a:t>has scaled across 69,000 communities, proving that neighbors do want to connect. Facebook </a:t>
            </a:r>
            <a:r>
              <a:rPr lang="fr-CA" dirty="0">
                <a:hlinkClick r:id="rId28"/>
              </a:rPr>
              <a:t>recently added a feature that makes it easy for people in groups to buy, sell, and trade items. Peerby, the most successful current peer-to-peer rental platform, says it has processed more than 100,000 transactions and has 500,000 users. An article in the </a:t>
            </a:r>
            <a:r>
              <a:rPr lang="fr-CA" dirty="0">
                <a:hlinkClick r:id="rId29"/>
              </a:rPr>
              <a:t>New York Times puzzlingly positioned it as a continuation of the trend Airbnb, Uber, and Lyft's business models rather than as an idea that was folded into these businesses from the beginning ("Want a power drill to help you hang those blinds?" the article asked, once again. "It’s just a mouse click away.")</a:t>
            </a:r>
          </a:p>
          <a:p>
            <a:r>
              <a:rPr lang="fr-CA" dirty="0" err="1"/>
              <a:t>Maybe</a:t>
            </a:r>
            <a:r>
              <a:rPr lang="fr-CA" dirty="0"/>
              <a:t> the sharing </a:t>
            </a:r>
            <a:r>
              <a:rPr lang="fr-CA" dirty="0" err="1"/>
              <a:t>economy</a:t>
            </a:r>
            <a:r>
              <a:rPr lang="fr-CA" dirty="0"/>
              <a:t> </a:t>
            </a:r>
            <a:r>
              <a:rPr lang="fr-CA" dirty="0" err="1"/>
              <a:t>really</a:t>
            </a:r>
            <a:r>
              <a:rPr lang="fr-CA" dirty="0"/>
              <a:t> has come full </a:t>
            </a:r>
            <a:r>
              <a:rPr lang="fr-CA" dirty="0" err="1"/>
              <a:t>circle</a:t>
            </a:r>
            <a:r>
              <a:rPr lang="fr-CA" dirty="0"/>
              <a:t>, and </a:t>
            </a:r>
            <a:r>
              <a:rPr lang="fr-CA" dirty="0" err="1"/>
              <a:t>what</a:t>
            </a:r>
            <a:r>
              <a:rPr lang="fr-CA" dirty="0"/>
              <a:t> </a:t>
            </a:r>
            <a:r>
              <a:rPr lang="fr-CA" dirty="0" err="1"/>
              <a:t>started</a:t>
            </a:r>
            <a:r>
              <a:rPr lang="fr-CA" dirty="0"/>
              <a:t> as an </a:t>
            </a:r>
            <a:r>
              <a:rPr lang="fr-CA" dirty="0" err="1"/>
              <a:t>idea</a:t>
            </a:r>
            <a:r>
              <a:rPr lang="fr-CA" dirty="0"/>
              <a:t> about sharing </a:t>
            </a:r>
            <a:r>
              <a:rPr lang="fr-CA" dirty="0" err="1"/>
              <a:t>among</a:t>
            </a:r>
            <a:r>
              <a:rPr lang="fr-CA" dirty="0"/>
              <a:t> </a:t>
            </a:r>
            <a:r>
              <a:rPr lang="fr-CA" dirty="0" err="1"/>
              <a:t>neighbors</a:t>
            </a:r>
            <a:r>
              <a:rPr lang="fr-CA" dirty="0"/>
              <a:t> </a:t>
            </a:r>
            <a:r>
              <a:rPr lang="fr-CA" dirty="0" err="1"/>
              <a:t>will</a:t>
            </a:r>
            <a:r>
              <a:rPr lang="fr-CA" dirty="0"/>
              <a:t> </a:t>
            </a:r>
            <a:r>
              <a:rPr lang="fr-CA" dirty="0" err="1"/>
              <a:t>finally</a:t>
            </a:r>
            <a:r>
              <a:rPr lang="fr-CA" dirty="0"/>
              <a:t> </a:t>
            </a:r>
            <a:r>
              <a:rPr lang="fr-CA" dirty="0" err="1"/>
              <a:t>turn</a:t>
            </a:r>
            <a:r>
              <a:rPr lang="fr-CA" dirty="0"/>
              <a:t> </a:t>
            </a:r>
            <a:r>
              <a:rPr lang="fr-CA" dirty="0" err="1"/>
              <a:t>into</a:t>
            </a:r>
            <a:r>
              <a:rPr lang="fr-CA" dirty="0"/>
              <a:t> </a:t>
            </a:r>
            <a:r>
              <a:rPr lang="fr-CA" dirty="0" err="1"/>
              <a:t>popular</a:t>
            </a:r>
            <a:r>
              <a:rPr lang="fr-CA" dirty="0"/>
              <a:t> </a:t>
            </a:r>
            <a:r>
              <a:rPr lang="fr-CA" dirty="0" err="1"/>
              <a:t>tools</a:t>
            </a:r>
            <a:r>
              <a:rPr lang="fr-CA" dirty="0"/>
              <a:t> for sharing </a:t>
            </a:r>
            <a:r>
              <a:rPr lang="fr-CA" dirty="0" err="1"/>
              <a:t>among</a:t>
            </a:r>
            <a:r>
              <a:rPr lang="fr-CA" dirty="0"/>
              <a:t> </a:t>
            </a:r>
            <a:r>
              <a:rPr lang="fr-CA" dirty="0" err="1"/>
              <a:t>neighbors</a:t>
            </a:r>
            <a:r>
              <a:rPr lang="fr-CA" dirty="0"/>
              <a:t>. </a:t>
            </a:r>
            <a:r>
              <a:rPr lang="fr-CA" dirty="0" err="1"/>
              <a:t>What’s</a:t>
            </a:r>
            <a:r>
              <a:rPr lang="fr-CA" dirty="0"/>
              <a:t> certain </a:t>
            </a:r>
            <a:r>
              <a:rPr lang="fr-CA" dirty="0" err="1"/>
              <a:t>is</a:t>
            </a:r>
            <a:r>
              <a:rPr lang="fr-CA" dirty="0"/>
              <a:t> </a:t>
            </a:r>
            <a:r>
              <a:rPr lang="fr-CA" dirty="0" err="1"/>
              <a:t>that</a:t>
            </a:r>
            <a:r>
              <a:rPr lang="fr-CA" dirty="0"/>
              <a:t> people </a:t>
            </a:r>
            <a:r>
              <a:rPr lang="fr-CA" dirty="0" err="1"/>
              <a:t>still</a:t>
            </a:r>
            <a:r>
              <a:rPr lang="fr-CA" dirty="0"/>
              <a:t> love the </a:t>
            </a:r>
            <a:r>
              <a:rPr lang="fr-CA" dirty="0" err="1"/>
              <a:t>idea</a:t>
            </a:r>
            <a:r>
              <a:rPr lang="fr-CA" dirty="0"/>
              <a:t>. </a:t>
            </a:r>
            <a:r>
              <a:rPr lang="fr-CA" dirty="0" err="1"/>
              <a:t>When</a:t>
            </a:r>
            <a:r>
              <a:rPr lang="fr-CA" dirty="0"/>
              <a:t> </a:t>
            </a:r>
            <a:r>
              <a:rPr lang="fr-CA" dirty="0">
                <a:hlinkClick r:id="rId30"/>
              </a:rPr>
              <a:t>Nielsen polled more than 30,000 Internet users, 23% of them said they would be willing to rent their power tools to neighbors.</a:t>
            </a:r>
          </a:p>
          <a:p>
            <a:r>
              <a:rPr lang="fr-CA" dirty="0" err="1"/>
              <a:t>Even</a:t>
            </a:r>
            <a:r>
              <a:rPr lang="fr-CA" dirty="0"/>
              <a:t> Berk, </a:t>
            </a:r>
            <a:r>
              <a:rPr lang="fr-CA" dirty="0" err="1"/>
              <a:t>who</a:t>
            </a:r>
            <a:r>
              <a:rPr lang="fr-CA" dirty="0"/>
              <a:t> </a:t>
            </a:r>
            <a:r>
              <a:rPr lang="fr-CA" dirty="0" err="1"/>
              <a:t>stopped</a:t>
            </a:r>
            <a:r>
              <a:rPr lang="fr-CA" dirty="0"/>
              <a:t> </a:t>
            </a:r>
            <a:r>
              <a:rPr lang="fr-CA" dirty="0" err="1"/>
              <a:t>looking</a:t>
            </a:r>
            <a:r>
              <a:rPr lang="fr-CA" dirty="0"/>
              <a:t> for </a:t>
            </a:r>
            <a:r>
              <a:rPr lang="fr-CA" dirty="0" err="1"/>
              <a:t>funding</a:t>
            </a:r>
            <a:r>
              <a:rPr lang="fr-CA" dirty="0"/>
              <a:t> for </a:t>
            </a:r>
            <a:r>
              <a:rPr lang="fr-CA" dirty="0" err="1"/>
              <a:t>Neighborrow</a:t>
            </a:r>
            <a:r>
              <a:rPr lang="fr-CA" dirty="0"/>
              <a:t> in 2009, </a:t>
            </a:r>
            <a:r>
              <a:rPr lang="fr-CA" dirty="0" err="1"/>
              <a:t>who</a:t>
            </a:r>
            <a:r>
              <a:rPr lang="fr-CA" dirty="0"/>
              <a:t> </a:t>
            </a:r>
            <a:r>
              <a:rPr lang="fr-CA" dirty="0" err="1"/>
              <a:t>believes</a:t>
            </a:r>
            <a:r>
              <a:rPr lang="fr-CA" dirty="0"/>
              <a:t> </a:t>
            </a:r>
            <a:r>
              <a:rPr lang="fr-CA" dirty="0" err="1"/>
              <a:t>that</a:t>
            </a:r>
            <a:r>
              <a:rPr lang="fr-CA" dirty="0"/>
              <a:t> the </a:t>
            </a:r>
            <a:r>
              <a:rPr lang="fr-CA" dirty="0" err="1"/>
              <a:t>core</a:t>
            </a:r>
            <a:r>
              <a:rPr lang="fr-CA" dirty="0"/>
              <a:t> </a:t>
            </a:r>
            <a:r>
              <a:rPr lang="fr-CA" dirty="0" err="1"/>
              <a:t>problem</a:t>
            </a:r>
            <a:r>
              <a:rPr lang="fr-CA" dirty="0"/>
              <a:t> </a:t>
            </a:r>
            <a:r>
              <a:rPr lang="fr-CA" dirty="0" err="1"/>
              <a:t>with</a:t>
            </a:r>
            <a:r>
              <a:rPr lang="fr-CA" dirty="0"/>
              <a:t> the </a:t>
            </a:r>
            <a:r>
              <a:rPr lang="fr-CA" dirty="0" err="1"/>
              <a:t>idea</a:t>
            </a:r>
            <a:r>
              <a:rPr lang="fr-CA" dirty="0"/>
              <a:t> </a:t>
            </a:r>
            <a:r>
              <a:rPr lang="fr-CA" dirty="0" err="1"/>
              <a:t>was</a:t>
            </a:r>
            <a:r>
              <a:rPr lang="fr-CA" dirty="0"/>
              <a:t> not trust, </a:t>
            </a:r>
            <a:r>
              <a:rPr lang="fr-CA" dirty="0" err="1"/>
              <a:t>insurance</a:t>
            </a:r>
            <a:r>
              <a:rPr lang="fr-CA" dirty="0"/>
              <a:t>, </a:t>
            </a:r>
            <a:r>
              <a:rPr lang="fr-CA" dirty="0" err="1"/>
              <a:t>funding</a:t>
            </a:r>
            <a:r>
              <a:rPr lang="fr-CA" dirty="0"/>
              <a:t>, interface, or </a:t>
            </a:r>
            <a:r>
              <a:rPr lang="fr-CA" dirty="0" err="1"/>
              <a:t>anything</a:t>
            </a:r>
            <a:r>
              <a:rPr lang="fr-CA" dirty="0"/>
              <a:t> </a:t>
            </a:r>
            <a:r>
              <a:rPr lang="fr-CA" dirty="0" err="1"/>
              <a:t>other</a:t>
            </a:r>
            <a:r>
              <a:rPr lang="fr-CA" dirty="0"/>
              <a:t> </a:t>
            </a:r>
            <a:r>
              <a:rPr lang="fr-CA" dirty="0" err="1"/>
              <a:t>than</a:t>
            </a:r>
            <a:r>
              <a:rPr lang="fr-CA" dirty="0"/>
              <a:t> </a:t>
            </a:r>
            <a:r>
              <a:rPr lang="fr-CA" dirty="0" err="1"/>
              <a:t>human</a:t>
            </a:r>
            <a:r>
              <a:rPr lang="fr-CA" dirty="0"/>
              <a:t> </a:t>
            </a:r>
            <a:r>
              <a:rPr lang="fr-CA" dirty="0" err="1"/>
              <a:t>apathy</a:t>
            </a:r>
            <a:r>
              <a:rPr lang="fr-CA" dirty="0"/>
              <a:t>, </a:t>
            </a:r>
            <a:r>
              <a:rPr lang="fr-CA" dirty="0" err="1"/>
              <a:t>is</a:t>
            </a:r>
            <a:r>
              <a:rPr lang="fr-CA" dirty="0"/>
              <a:t> </a:t>
            </a:r>
            <a:r>
              <a:rPr lang="fr-CA" dirty="0" err="1"/>
              <a:t>still</a:t>
            </a:r>
            <a:r>
              <a:rPr lang="fr-CA" dirty="0"/>
              <a:t> </a:t>
            </a:r>
            <a:r>
              <a:rPr lang="fr-CA" dirty="0" err="1"/>
              <a:t>trying</a:t>
            </a:r>
            <a:r>
              <a:rPr lang="fr-CA" dirty="0"/>
              <a:t> to </a:t>
            </a:r>
            <a:r>
              <a:rPr lang="fr-CA" dirty="0" err="1"/>
              <a:t>make</a:t>
            </a:r>
            <a:r>
              <a:rPr lang="fr-CA" dirty="0"/>
              <a:t> the sharing </a:t>
            </a:r>
            <a:r>
              <a:rPr lang="fr-CA" dirty="0" err="1"/>
              <a:t>economy</a:t>
            </a:r>
            <a:r>
              <a:rPr lang="fr-CA" dirty="0"/>
              <a:t> </a:t>
            </a:r>
            <a:r>
              <a:rPr lang="fr-CA" dirty="0" err="1"/>
              <a:t>work</a:t>
            </a:r>
            <a:r>
              <a:rPr lang="fr-CA" dirty="0"/>
              <a:t>. If </a:t>
            </a:r>
            <a:r>
              <a:rPr lang="fr-CA" dirty="0" err="1"/>
              <a:t>someone</a:t>
            </a:r>
            <a:r>
              <a:rPr lang="fr-CA" dirty="0"/>
              <a:t> </a:t>
            </a:r>
            <a:r>
              <a:rPr lang="fr-CA" dirty="0" err="1"/>
              <a:t>requests</a:t>
            </a:r>
            <a:r>
              <a:rPr lang="fr-CA" dirty="0"/>
              <a:t> </a:t>
            </a:r>
            <a:r>
              <a:rPr lang="fr-CA" dirty="0" err="1"/>
              <a:t>something</a:t>
            </a:r>
            <a:r>
              <a:rPr lang="fr-CA" dirty="0"/>
              <a:t> </a:t>
            </a:r>
            <a:r>
              <a:rPr lang="fr-CA" dirty="0" err="1"/>
              <a:t>from</a:t>
            </a:r>
            <a:r>
              <a:rPr lang="fr-CA" dirty="0"/>
              <a:t> </a:t>
            </a:r>
            <a:r>
              <a:rPr lang="fr-CA" dirty="0" err="1"/>
              <a:t>Neighborrow</a:t>
            </a:r>
            <a:r>
              <a:rPr lang="fr-CA" dirty="0"/>
              <a:t> </a:t>
            </a:r>
            <a:r>
              <a:rPr lang="fr-CA" dirty="0" err="1"/>
              <a:t>that</a:t>
            </a:r>
            <a:r>
              <a:rPr lang="fr-CA" dirty="0"/>
              <a:t> </a:t>
            </a:r>
            <a:r>
              <a:rPr lang="fr-CA" dirty="0" err="1"/>
              <a:t>isn’t</a:t>
            </a:r>
            <a:r>
              <a:rPr lang="fr-CA" dirty="0"/>
              <a:t> </a:t>
            </a:r>
            <a:r>
              <a:rPr lang="fr-CA" dirty="0" err="1"/>
              <a:t>already</a:t>
            </a:r>
            <a:r>
              <a:rPr lang="fr-CA" dirty="0"/>
              <a:t> on the </a:t>
            </a:r>
            <a:r>
              <a:rPr lang="fr-CA" dirty="0" err="1"/>
              <a:t>inventory</a:t>
            </a:r>
            <a:r>
              <a:rPr lang="fr-CA" dirty="0"/>
              <a:t> </a:t>
            </a:r>
            <a:r>
              <a:rPr lang="fr-CA" dirty="0" err="1"/>
              <a:t>list</a:t>
            </a:r>
            <a:r>
              <a:rPr lang="fr-CA" dirty="0"/>
              <a:t> and </a:t>
            </a:r>
            <a:r>
              <a:rPr lang="fr-CA" dirty="0" err="1"/>
              <a:t>costs</a:t>
            </a:r>
            <a:r>
              <a:rPr lang="fr-CA" dirty="0"/>
              <a:t> </a:t>
            </a:r>
            <a:r>
              <a:rPr lang="fr-CA" dirty="0" err="1"/>
              <a:t>less</a:t>
            </a:r>
            <a:r>
              <a:rPr lang="fr-CA" dirty="0"/>
              <a:t> </a:t>
            </a:r>
            <a:r>
              <a:rPr lang="fr-CA" dirty="0" err="1"/>
              <a:t>than</a:t>
            </a:r>
            <a:r>
              <a:rPr lang="fr-CA" dirty="0"/>
              <a:t> $250, </a:t>
            </a:r>
            <a:r>
              <a:rPr lang="fr-CA" dirty="0" err="1"/>
              <a:t>he</a:t>
            </a:r>
            <a:r>
              <a:rPr lang="fr-CA" dirty="0"/>
              <a:t> </a:t>
            </a:r>
            <a:r>
              <a:rPr lang="fr-CA" dirty="0" err="1"/>
              <a:t>will</a:t>
            </a:r>
            <a:r>
              <a:rPr lang="fr-CA" dirty="0"/>
              <a:t> </a:t>
            </a:r>
            <a:r>
              <a:rPr lang="fr-CA" dirty="0" err="1"/>
              <a:t>buy</a:t>
            </a:r>
            <a:r>
              <a:rPr lang="fr-CA" dirty="0"/>
              <a:t> </a:t>
            </a:r>
            <a:r>
              <a:rPr lang="fr-CA" dirty="0" err="1"/>
              <a:t>it</a:t>
            </a:r>
            <a:r>
              <a:rPr lang="fr-CA" dirty="0"/>
              <a:t> </a:t>
            </a:r>
            <a:r>
              <a:rPr lang="fr-CA" dirty="0" err="1"/>
              <a:t>from</a:t>
            </a:r>
            <a:r>
              <a:rPr lang="fr-CA" dirty="0"/>
              <a:t> Amazon, </a:t>
            </a:r>
            <a:r>
              <a:rPr lang="fr-CA" dirty="0" err="1"/>
              <a:t>send</a:t>
            </a:r>
            <a:r>
              <a:rPr lang="fr-CA" dirty="0"/>
              <a:t> </a:t>
            </a:r>
            <a:r>
              <a:rPr lang="fr-CA" dirty="0" err="1"/>
              <a:t>it</a:t>
            </a:r>
            <a:r>
              <a:rPr lang="fr-CA" dirty="0"/>
              <a:t> to </a:t>
            </a:r>
            <a:r>
              <a:rPr lang="fr-CA" dirty="0" err="1"/>
              <a:t>them</a:t>
            </a:r>
            <a:r>
              <a:rPr lang="fr-CA" dirty="0"/>
              <a:t>, and </a:t>
            </a:r>
            <a:r>
              <a:rPr lang="fr-CA" dirty="0" err="1"/>
              <a:t>ask</a:t>
            </a:r>
            <a:r>
              <a:rPr lang="fr-CA" dirty="0"/>
              <a:t> </a:t>
            </a:r>
            <a:r>
              <a:rPr lang="fr-CA" dirty="0" err="1"/>
              <a:t>them</a:t>
            </a:r>
            <a:r>
              <a:rPr lang="fr-CA" dirty="0"/>
              <a:t> to </a:t>
            </a:r>
            <a:r>
              <a:rPr lang="fr-CA" dirty="0" err="1"/>
              <a:t>send</a:t>
            </a:r>
            <a:r>
              <a:rPr lang="fr-CA" dirty="0"/>
              <a:t> </a:t>
            </a:r>
            <a:r>
              <a:rPr lang="fr-CA" dirty="0" err="1"/>
              <a:t>it</a:t>
            </a:r>
            <a:r>
              <a:rPr lang="fr-CA" dirty="0"/>
              <a:t> </a:t>
            </a:r>
            <a:r>
              <a:rPr lang="fr-CA" dirty="0" err="1"/>
              <a:t>along</a:t>
            </a:r>
            <a:r>
              <a:rPr lang="fr-CA" dirty="0"/>
              <a:t> to the </a:t>
            </a:r>
            <a:r>
              <a:rPr lang="fr-CA" dirty="0" err="1"/>
              <a:t>next</a:t>
            </a:r>
            <a:r>
              <a:rPr lang="fr-CA" dirty="0"/>
              <a:t> user </a:t>
            </a:r>
            <a:r>
              <a:rPr lang="fr-CA" dirty="0" err="1"/>
              <a:t>who</a:t>
            </a:r>
            <a:r>
              <a:rPr lang="fr-CA" dirty="0"/>
              <a:t> </a:t>
            </a:r>
            <a:r>
              <a:rPr lang="fr-CA" dirty="0" err="1"/>
              <a:t>wants</a:t>
            </a:r>
            <a:r>
              <a:rPr lang="fr-CA" dirty="0"/>
              <a:t> to </a:t>
            </a:r>
            <a:r>
              <a:rPr lang="fr-CA" dirty="0" err="1"/>
              <a:t>rent</a:t>
            </a:r>
            <a:r>
              <a:rPr lang="fr-CA" dirty="0"/>
              <a:t> </a:t>
            </a:r>
            <a:r>
              <a:rPr lang="fr-CA" dirty="0" err="1"/>
              <a:t>it</a:t>
            </a:r>
            <a:r>
              <a:rPr lang="fr-CA" dirty="0"/>
              <a:t>.</a:t>
            </a:r>
          </a:p>
          <a:p>
            <a:r>
              <a:rPr lang="fr-CA" dirty="0"/>
              <a:t>"I </a:t>
            </a:r>
            <a:r>
              <a:rPr lang="fr-CA" dirty="0" err="1"/>
              <a:t>will</a:t>
            </a:r>
            <a:r>
              <a:rPr lang="fr-CA" dirty="0"/>
              <a:t> </a:t>
            </a:r>
            <a:r>
              <a:rPr lang="fr-CA" dirty="0" err="1"/>
              <a:t>never</a:t>
            </a:r>
            <a:r>
              <a:rPr lang="fr-CA" dirty="0"/>
              <a:t> </a:t>
            </a:r>
            <a:r>
              <a:rPr lang="fr-CA" dirty="0" err="1"/>
              <a:t>shut</a:t>
            </a:r>
            <a:r>
              <a:rPr lang="fr-CA" dirty="0"/>
              <a:t> </a:t>
            </a:r>
            <a:r>
              <a:rPr lang="fr-CA" dirty="0" err="1"/>
              <a:t>it</a:t>
            </a:r>
            <a:r>
              <a:rPr lang="fr-CA" dirty="0"/>
              <a:t> down, </a:t>
            </a:r>
            <a:r>
              <a:rPr lang="fr-CA" dirty="0" err="1"/>
              <a:t>ever</a:t>
            </a:r>
            <a:r>
              <a:rPr lang="fr-CA" dirty="0"/>
              <a:t>," </a:t>
            </a:r>
            <a:r>
              <a:rPr lang="fr-CA" dirty="0" err="1"/>
              <a:t>says</a:t>
            </a:r>
            <a:r>
              <a:rPr lang="fr-CA" dirty="0"/>
              <a:t> Berk, </a:t>
            </a:r>
            <a:r>
              <a:rPr lang="fr-CA" dirty="0" err="1"/>
              <a:t>who</a:t>
            </a:r>
            <a:r>
              <a:rPr lang="fr-CA" dirty="0"/>
              <a:t> </a:t>
            </a:r>
            <a:r>
              <a:rPr lang="fr-CA" dirty="0" err="1"/>
              <a:t>now</a:t>
            </a:r>
            <a:r>
              <a:rPr lang="fr-CA" dirty="0"/>
              <a:t> </a:t>
            </a:r>
            <a:r>
              <a:rPr lang="fr-CA" dirty="0" err="1"/>
              <a:t>works</a:t>
            </a:r>
            <a:r>
              <a:rPr lang="fr-CA" dirty="0"/>
              <a:t> as a </a:t>
            </a:r>
            <a:r>
              <a:rPr lang="fr-CA" dirty="0" err="1"/>
              <a:t>lean</a:t>
            </a:r>
            <a:r>
              <a:rPr lang="fr-CA" dirty="0"/>
              <a:t> startup consultant. "But I </a:t>
            </a:r>
            <a:r>
              <a:rPr lang="fr-CA" dirty="0" err="1"/>
              <a:t>couldn’t</a:t>
            </a:r>
            <a:r>
              <a:rPr lang="fr-CA" dirty="0"/>
              <a:t> </a:t>
            </a:r>
            <a:r>
              <a:rPr lang="fr-CA" dirty="0" err="1"/>
              <a:t>just</a:t>
            </a:r>
            <a:r>
              <a:rPr lang="fr-CA" dirty="0"/>
              <a:t> live in </a:t>
            </a:r>
            <a:r>
              <a:rPr lang="fr-CA" dirty="0" err="1"/>
              <a:t>fantasy</a:t>
            </a:r>
            <a:r>
              <a:rPr lang="fr-CA" dirty="0"/>
              <a:t> </a:t>
            </a:r>
            <a:r>
              <a:rPr lang="fr-CA" dirty="0" err="1"/>
              <a:t>town</a:t>
            </a:r>
            <a:r>
              <a:rPr lang="fr-CA" dirty="0"/>
              <a:t> </a:t>
            </a:r>
            <a:r>
              <a:rPr lang="fr-CA" dirty="0" err="1"/>
              <a:t>forever</a:t>
            </a:r>
            <a:r>
              <a:rPr lang="fr-CA" dirty="0"/>
              <a:t>."</a:t>
            </a:r>
            <a:endParaRPr lang="en-CA"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80504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http://</a:t>
            </a:r>
            <a:r>
              <a:rPr lang="en-US" dirty="0" err="1" smtClean="0"/>
              <a:t>www.economistgroup.com</a:t>
            </a:r>
            <a:r>
              <a:rPr lang="en-US" dirty="0" smtClean="0"/>
              <a:t>/</a:t>
            </a:r>
            <a:r>
              <a:rPr lang="en-US" dirty="0" err="1" smtClean="0"/>
              <a:t>leanback</a:t>
            </a:r>
            <a:r>
              <a:rPr lang="en-US" dirty="0" smtClean="0"/>
              <a:t>/channels/throwbackthursday-2014-digital-content-newfronts/</a:t>
            </a:r>
          </a:p>
          <a:p>
            <a:endParaRPr lang="en-US" dirty="0" smtClean="0"/>
          </a:p>
          <a:p>
            <a:r>
              <a:rPr lang="en-US" sz="1200" kern="1200" dirty="0" smtClean="0">
                <a:solidFill>
                  <a:schemeClr val="tx1"/>
                </a:solidFill>
                <a:latin typeface="+mn-lt"/>
                <a:ea typeface="ＭＳ Ｐゴシック" pitchFamily="-106" charset="-128"/>
                <a:cs typeface="ＭＳ Ｐゴシック" pitchFamily="-106" charset="-128"/>
              </a:rPr>
              <a:t>#</a:t>
            </a:r>
            <a:r>
              <a:rPr lang="en-US" sz="1200" kern="1200" dirty="0" err="1" smtClean="0">
                <a:solidFill>
                  <a:schemeClr val="tx1"/>
                </a:solidFill>
                <a:latin typeface="+mn-lt"/>
                <a:ea typeface="ＭＳ Ｐゴシック" pitchFamily="-106" charset="-128"/>
                <a:cs typeface="ＭＳ Ｐゴシック" pitchFamily="-106" charset="-128"/>
              </a:rPr>
              <a:t>ThrowbackThursday</a:t>
            </a:r>
            <a:r>
              <a:rPr lang="en-US" sz="1200" kern="1200" dirty="0" smtClean="0">
                <a:solidFill>
                  <a:schemeClr val="tx1"/>
                </a:solidFill>
                <a:latin typeface="+mn-lt"/>
                <a:ea typeface="ＭＳ Ｐゴシック" pitchFamily="-106" charset="-128"/>
                <a:cs typeface="ＭＳ Ｐゴシック" pitchFamily="-106" charset="-128"/>
              </a:rPr>
              <a:t>: TV is (not) dead</a:t>
            </a:r>
          </a:p>
          <a:p>
            <a:r>
              <a:rPr lang="en-US" sz="1200" kern="1200" dirty="0" smtClean="0">
                <a:solidFill>
                  <a:schemeClr val="tx1"/>
                </a:solidFill>
                <a:latin typeface="+mn-lt"/>
                <a:ea typeface="ＭＳ Ｐゴシック" pitchFamily="-106" charset="-128"/>
                <a:cs typeface="ＭＳ Ｐゴシック" pitchFamily="-106" charset="-128"/>
              </a:rPr>
              <a:t>Highlights from the 2014 Digital Content </a:t>
            </a:r>
            <a:r>
              <a:rPr lang="en-US" sz="1200" kern="1200" dirty="0" err="1" smtClean="0">
                <a:solidFill>
                  <a:schemeClr val="tx1"/>
                </a:solidFill>
                <a:latin typeface="+mn-lt"/>
                <a:ea typeface="ＭＳ Ｐゴシック" pitchFamily="-106" charset="-128"/>
                <a:cs typeface="ＭＳ Ｐゴシック" pitchFamily="-106" charset="-128"/>
              </a:rPr>
              <a:t>NewFronts</a:t>
            </a:r>
            <a:endParaRPr lang="en-US" sz="1200" kern="1200" dirty="0" smtClean="0">
              <a:solidFill>
                <a:schemeClr val="tx1"/>
              </a:solidFill>
              <a:latin typeface="+mn-lt"/>
              <a:ea typeface="ＭＳ Ｐゴシック" pitchFamily="-106" charset="-128"/>
              <a:cs typeface="ＭＳ Ｐゴシック" pitchFamily="-106" charset="-128"/>
            </a:endParaRPr>
          </a:p>
          <a:p>
            <a:r>
              <a:rPr lang="en-US" sz="1200" b="1" kern="1200" dirty="0" smtClean="0">
                <a:solidFill>
                  <a:schemeClr val="tx1"/>
                </a:solidFill>
                <a:latin typeface="+mn-lt"/>
                <a:ea typeface="ＭＳ Ｐゴシック" pitchFamily="-106" charset="-128"/>
                <a:cs typeface="ＭＳ Ｐゴシック" pitchFamily="-106" charset="-128"/>
              </a:rPr>
              <a:t>APRIL 23 2015</a:t>
            </a:r>
          </a:p>
          <a:p>
            <a:r>
              <a:rPr lang="en-US" sz="1200" b="1" kern="1200" dirty="0" smtClean="0">
                <a:solidFill>
                  <a:schemeClr val="tx1"/>
                </a:solidFill>
                <a:latin typeface="+mn-lt"/>
                <a:ea typeface="ＭＳ Ｐゴシック" pitchFamily="-106" charset="-128"/>
                <a:cs typeface="ＭＳ Ｐゴシック" pitchFamily="-106" charset="-128"/>
              </a:rPr>
              <a:t>TAGS: </a:t>
            </a:r>
            <a:r>
              <a:rPr lang="en-US" sz="1200" b="0" kern="1200" dirty="0" smtClean="0">
                <a:solidFill>
                  <a:schemeClr val="tx1"/>
                </a:solidFill>
                <a:latin typeface="+mn-lt"/>
                <a:ea typeface="ＭＳ Ｐゴシック" pitchFamily="-106" charset="-128"/>
                <a:cs typeface="ＭＳ Ｐゴシック" pitchFamily="-106" charset="-128"/>
                <a:hlinkClick r:id="rId3"/>
              </a:rPr>
              <a:t>content</a:t>
            </a:r>
            <a:r>
              <a:rPr lang="en-US" sz="1200" b="1" kern="1200" dirty="0" smtClean="0">
                <a:solidFill>
                  <a:schemeClr val="tx1"/>
                </a:solidFill>
                <a:latin typeface="+mn-lt"/>
                <a:ea typeface="ＭＳ Ｐゴシック" pitchFamily="-106" charset="-128"/>
                <a:cs typeface="ＭＳ Ｐゴシック" pitchFamily="-106" charset="-128"/>
                <a:hlinkClick r:id="rId3"/>
              </a:rPr>
              <a:t>, </a:t>
            </a:r>
            <a:r>
              <a:rPr lang="en-US" sz="1200" b="0" kern="1200" dirty="0" smtClean="0">
                <a:solidFill>
                  <a:schemeClr val="tx1"/>
                </a:solidFill>
                <a:latin typeface="+mn-lt"/>
                <a:ea typeface="ＭＳ Ｐゴシック" pitchFamily="-106" charset="-128"/>
                <a:cs typeface="ＭＳ Ｐゴシック" pitchFamily="-106" charset="-128"/>
                <a:hlinkClick r:id="rId4"/>
              </a:rPr>
              <a:t>digital</a:t>
            </a:r>
            <a:r>
              <a:rPr lang="en-US" sz="1200" b="1" kern="1200" dirty="0" smtClean="0">
                <a:solidFill>
                  <a:schemeClr val="tx1"/>
                </a:solidFill>
                <a:latin typeface="+mn-lt"/>
                <a:ea typeface="ＭＳ Ｐゴシック" pitchFamily="-106" charset="-128"/>
                <a:cs typeface="ＭＳ Ｐゴシック" pitchFamily="-106" charset="-128"/>
                <a:hlinkClick r:id="rId4"/>
              </a:rPr>
              <a:t>, </a:t>
            </a:r>
            <a:r>
              <a:rPr lang="en-US" sz="1200" b="0" kern="1200" dirty="0" smtClean="0">
                <a:solidFill>
                  <a:schemeClr val="tx1"/>
                </a:solidFill>
                <a:latin typeface="+mn-lt"/>
                <a:ea typeface="ＭＳ Ｐゴシック" pitchFamily="-106" charset="-128"/>
                <a:cs typeface="ＭＳ Ｐゴシック" pitchFamily="-106" charset="-128"/>
                <a:hlinkClick r:id="rId5"/>
              </a:rPr>
              <a:t>Online Video</a:t>
            </a:r>
            <a:r>
              <a:rPr lang="en-US" sz="1200" b="1" kern="1200" dirty="0" smtClean="0">
                <a:solidFill>
                  <a:schemeClr val="tx1"/>
                </a:solidFill>
                <a:latin typeface="+mn-lt"/>
                <a:ea typeface="ＭＳ Ｐゴシック" pitchFamily="-106" charset="-128"/>
                <a:cs typeface="ＭＳ Ｐゴシック" pitchFamily="-106" charset="-128"/>
                <a:hlinkClick r:id="rId5"/>
              </a:rPr>
              <a:t>, </a:t>
            </a:r>
            <a:r>
              <a:rPr lang="en-US" sz="1200" b="0" kern="1200" dirty="0" smtClean="0">
                <a:solidFill>
                  <a:schemeClr val="tx1"/>
                </a:solidFill>
                <a:latin typeface="+mn-lt"/>
                <a:ea typeface="ＭＳ Ｐゴシック" pitchFamily="-106" charset="-128"/>
                <a:cs typeface="ＭＳ Ｐゴシック" pitchFamily="-106" charset="-128"/>
                <a:hlinkClick r:id="rId6"/>
              </a:rPr>
              <a:t>TV</a:t>
            </a:r>
            <a:endParaRPr lang="en-US" sz="1200" b="1" kern="1200" dirty="0" smtClean="0">
              <a:solidFill>
                <a:schemeClr val="tx1"/>
              </a:solidFill>
              <a:latin typeface="+mn-lt"/>
              <a:ea typeface="ＭＳ Ｐゴシック" pitchFamily="-106" charset="-128"/>
              <a:cs typeface="ＭＳ Ｐゴシック" pitchFamily="-106" charset="-128"/>
              <a:hlinkClick r:id="rId6"/>
            </a:endParaRPr>
          </a:p>
          <a:p>
            <a:r>
              <a:rPr lang="en-US" sz="1200" b="1" kern="1200" dirty="0" smtClean="0">
                <a:solidFill>
                  <a:schemeClr val="tx1"/>
                </a:solidFill>
                <a:latin typeface="+mn-lt"/>
                <a:ea typeface="ＭＳ Ｐゴシック" pitchFamily="-106" charset="-128"/>
                <a:cs typeface="ＭＳ Ｐゴシック" pitchFamily="-106" charset="-128"/>
              </a:rPr>
              <a:t>Share:</a:t>
            </a:r>
          </a:p>
          <a:p>
            <a:endParaRPr lang="en-US" sz="1200" b="0" kern="1200" dirty="0" smtClean="0">
              <a:solidFill>
                <a:schemeClr val="tx1"/>
              </a:solidFill>
              <a:latin typeface="+mn-lt"/>
              <a:ea typeface="ＭＳ Ｐゴシック" pitchFamily="-106" charset="-128"/>
              <a:cs typeface="ＭＳ Ｐゴシック" pitchFamily="-106" charset="-128"/>
            </a:endParaRPr>
          </a:p>
          <a:p>
            <a:endParaRPr lang="en-US" sz="1200" b="0" kern="1200" dirty="0" smtClean="0">
              <a:solidFill>
                <a:schemeClr val="tx1"/>
              </a:solidFill>
              <a:latin typeface="+mn-lt"/>
              <a:ea typeface="ＭＳ Ｐゴシック" pitchFamily="-106" charset="-128"/>
              <a:cs typeface="ＭＳ Ｐゴシック" pitchFamily="-106" charset="-128"/>
            </a:endParaRPr>
          </a:p>
          <a:p>
            <a:endParaRPr lang="en-US" sz="1200" b="0" kern="1200" dirty="0" smtClean="0">
              <a:solidFill>
                <a:schemeClr val="tx1"/>
              </a:solidFill>
              <a:latin typeface="+mn-lt"/>
              <a:ea typeface="ＭＳ Ｐゴシック" pitchFamily="-106" charset="-128"/>
              <a:cs typeface="ＭＳ Ｐゴシック" pitchFamily="-106" charset="-128"/>
            </a:endParaRPr>
          </a:p>
          <a:p>
            <a:endParaRPr lang="en-US" sz="1200" b="0" kern="1200" dirty="0" smtClean="0">
              <a:solidFill>
                <a:schemeClr val="tx1"/>
              </a:solidFill>
              <a:latin typeface="+mn-lt"/>
              <a:ea typeface="ＭＳ Ｐゴシック" pitchFamily="-106" charset="-128"/>
              <a:cs typeface="ＭＳ Ｐゴシック" pitchFamily="-106" charset="-128"/>
            </a:endParaRPr>
          </a:p>
          <a:p>
            <a:endParaRPr lang="en-US" sz="1200" b="0" kern="1200" dirty="0" smtClean="0">
              <a:solidFill>
                <a:schemeClr val="tx1"/>
              </a:solidFill>
              <a:latin typeface="+mn-lt"/>
              <a:ea typeface="ＭＳ Ｐゴシック" pitchFamily="-106" charset="-128"/>
              <a:cs typeface="ＭＳ Ｐゴシック" pitchFamily="-106" charset="-128"/>
            </a:endParaRPr>
          </a:p>
          <a:p>
            <a:r>
              <a:rPr lang="en-US" sz="1200" b="0" kern="1200" dirty="0" smtClean="0">
                <a:solidFill>
                  <a:schemeClr val="tx1"/>
                </a:solidFill>
                <a:latin typeface="+mn-lt"/>
                <a:ea typeface="ＭＳ Ｐゴシック" pitchFamily="-106" charset="-128"/>
                <a:cs typeface="ＭＳ Ｐゴシック" pitchFamily="-106" charset="-128"/>
              </a:rPr>
              <a:t>Featured Image</a:t>
            </a:r>
          </a:p>
          <a:p>
            <a:r>
              <a:rPr lang="en-US" sz="1200" b="0" kern="1200" dirty="0" smtClean="0">
                <a:solidFill>
                  <a:schemeClr val="tx1"/>
                </a:solidFill>
                <a:latin typeface="+mn-lt"/>
                <a:ea typeface="ＭＳ Ｐゴシック" pitchFamily="-106" charset="-128"/>
                <a:cs typeface="ＭＳ Ｐゴシック" pitchFamily="-106" charset="-128"/>
              </a:rPr>
              <a:t>The annual Digital Content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 the online cousin of the </a:t>
            </a:r>
            <a:r>
              <a:rPr lang="en-US" sz="1200" b="0" kern="1200" dirty="0" err="1" smtClean="0">
                <a:solidFill>
                  <a:schemeClr val="tx1"/>
                </a:solidFill>
                <a:latin typeface="+mn-lt"/>
                <a:ea typeface="ＭＳ Ｐゴシック" pitchFamily="-106" charset="-128"/>
                <a:cs typeface="ＭＳ Ｐゴシック" pitchFamily="-106" charset="-128"/>
              </a:rPr>
              <a:t>upfronts</a:t>
            </a:r>
            <a:r>
              <a:rPr lang="en-US" sz="1200" b="0" kern="1200" dirty="0" smtClean="0">
                <a:solidFill>
                  <a:schemeClr val="tx1"/>
                </a:solidFill>
                <a:latin typeface="+mn-lt"/>
                <a:ea typeface="ＭＳ Ｐゴシック" pitchFamily="-106" charset="-128"/>
                <a:cs typeface="ＭＳ Ｐゴシック" pitchFamily="-106" charset="-128"/>
              </a:rPr>
              <a:t> marketplace where TV networks show off the fall season lineup to media buyers—have become an established marketplace, a sign that online video has matured into a channel of its own. In fact, many of the faces at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 presentations held over the last two weeks were repeat visitors from last year: Sarah Jessica Parker and Nicole Richie were among the celebrities plugging the “second season” of their programs, and many executives focused on how the numbers of views and time spent continue to trend upward.</a:t>
            </a:r>
          </a:p>
          <a:p>
            <a:endParaRPr lang="en-US" sz="1200" b="0" kern="1200" dirty="0" smtClean="0">
              <a:solidFill>
                <a:schemeClr val="tx1"/>
              </a:solidFill>
              <a:latin typeface="+mn-lt"/>
              <a:ea typeface="ＭＳ Ｐゴシック" pitchFamily="-106" charset="-128"/>
              <a:cs typeface="ＭＳ Ｐゴシック" pitchFamily="-106" charset="-128"/>
              <a:hlinkClick r:id="rId7"/>
            </a:endParaRPr>
          </a:p>
          <a:p>
            <a:r>
              <a:rPr lang="en-US" sz="1200" b="0" kern="1200" dirty="0" smtClean="0">
                <a:solidFill>
                  <a:schemeClr val="tx1"/>
                </a:solidFill>
                <a:latin typeface="+mn-lt"/>
                <a:ea typeface="ＭＳ Ｐゴシック" pitchFamily="-106" charset="-128"/>
                <a:cs typeface="ＭＳ Ｐゴシック" pitchFamily="-106" charset="-128"/>
              </a:rPr>
              <a:t>“We’re at a critical moment for video consumption,” said Yahoo CEO Marissa Mayer. </a:t>
            </a:r>
            <a:r>
              <a:rPr lang="en-US" sz="1200" b="0" kern="1200" dirty="0" smtClean="0">
                <a:solidFill>
                  <a:schemeClr val="tx1"/>
                </a:solidFill>
                <a:latin typeface="+mn-lt"/>
                <a:ea typeface="ＭＳ Ｐゴシック" pitchFamily="-106" charset="-128"/>
                <a:cs typeface="ＭＳ Ｐゴシック" pitchFamily="-106" charset="-128"/>
                <a:hlinkClick r:id="rId8"/>
              </a:rPr>
              <a:t>A study released by the Internet Advertising Bureau found professional video made for online distribution has an audience of 52 million adults a month, up 15 percent over 2013. The audience for made-for-online video has overtaken TV news and daytime programming, according to the IAB’s survey.</a:t>
            </a:r>
          </a:p>
          <a:p>
            <a:r>
              <a:rPr lang="en-US" sz="1200" b="0" kern="1200" dirty="0" smtClean="0">
                <a:solidFill>
                  <a:schemeClr val="tx1"/>
                </a:solidFill>
                <a:latin typeface="+mn-lt"/>
                <a:ea typeface="ＭＳ Ｐゴシック" pitchFamily="-106" charset="-128"/>
                <a:cs typeface="ＭＳ Ｐゴシック" pitchFamily="-106" charset="-128"/>
              </a:rPr>
              <a:t>Amid the open bars and celebrity sightings, a few developments stood out at this year’s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a:t>
            </a:r>
          </a:p>
          <a:p>
            <a:r>
              <a:rPr lang="en-US" sz="1200" b="1" kern="1200" dirty="0" smtClean="0">
                <a:solidFill>
                  <a:schemeClr val="tx1"/>
                </a:solidFill>
                <a:latin typeface="+mn-lt"/>
                <a:ea typeface="ＭＳ Ｐゴシック" pitchFamily="-106" charset="-128"/>
                <a:cs typeface="ＭＳ Ｐゴシック" pitchFamily="-106" charset="-128"/>
              </a:rPr>
              <a:t>TV is not dead: </a:t>
            </a:r>
            <a:r>
              <a:rPr lang="en-US" sz="1200" b="0" kern="1200" dirty="0" smtClean="0">
                <a:solidFill>
                  <a:schemeClr val="tx1"/>
                </a:solidFill>
                <a:latin typeface="+mn-lt"/>
                <a:ea typeface="ＭＳ Ｐゴシック" pitchFamily="-106" charset="-128"/>
                <a:cs typeface="ＭＳ Ｐゴシック" pitchFamily="-106" charset="-128"/>
              </a:rPr>
              <a:t>Several traditional-media companies launched new platforms to channel their video assets, such as Time Inc.’s The Daily Cut and </a:t>
            </a:r>
            <a:r>
              <a:rPr lang="en-US" sz="1200" b="0" kern="1200" dirty="0" err="1" smtClean="0">
                <a:solidFill>
                  <a:schemeClr val="tx1"/>
                </a:solidFill>
                <a:latin typeface="+mn-lt"/>
                <a:ea typeface="ＭＳ Ｐゴシック" pitchFamily="-106" charset="-128"/>
                <a:cs typeface="ＭＳ Ｐゴシック" pitchFamily="-106" charset="-128"/>
              </a:rPr>
              <a:t>Conde</a:t>
            </a:r>
            <a:r>
              <a:rPr lang="en-US" sz="1200" b="0" kern="1200" dirty="0" smtClean="0">
                <a:solidFill>
                  <a:schemeClr val="tx1"/>
                </a:solidFill>
                <a:latin typeface="+mn-lt"/>
                <a:ea typeface="ＭＳ Ｐゴシック" pitchFamily="-106" charset="-128"/>
                <a:cs typeface="ＭＳ Ｐゴシック" pitchFamily="-106" charset="-128"/>
              </a:rPr>
              <a:t> Nast’s The Scene.  But most online executives disagreed with Google chairman Eric Schmidt bold pronouncement from last year’s </a:t>
            </a:r>
            <a:r>
              <a:rPr lang="en-US" sz="1200" b="0" kern="1200" dirty="0" err="1" smtClean="0">
                <a:solidFill>
                  <a:schemeClr val="tx1"/>
                </a:solidFill>
                <a:latin typeface="+mn-lt"/>
                <a:ea typeface="ＭＳ Ｐゴシック" pitchFamily="-106" charset="-128"/>
                <a:cs typeface="ＭＳ Ｐゴシック" pitchFamily="-106" charset="-128"/>
              </a:rPr>
              <a:t>NewFront</a:t>
            </a:r>
            <a:r>
              <a:rPr lang="en-US" sz="1200" b="0" kern="1200" dirty="0" smtClean="0">
                <a:solidFill>
                  <a:schemeClr val="tx1"/>
                </a:solidFill>
                <a:latin typeface="+mn-lt"/>
                <a:ea typeface="ＭＳ Ｐゴシック" pitchFamily="-106" charset="-128"/>
                <a:cs typeface="ＭＳ Ｐゴシック" pitchFamily="-106" charset="-128"/>
              </a:rPr>
              <a:t> that online video has already displaced TV.</a:t>
            </a:r>
          </a:p>
          <a:p>
            <a:r>
              <a:rPr lang="en-US" sz="1200" b="0" kern="1200" dirty="0" smtClean="0">
                <a:solidFill>
                  <a:schemeClr val="tx1"/>
                </a:solidFill>
                <a:latin typeface="+mn-lt"/>
                <a:ea typeface="ＭＳ Ｐゴシック" pitchFamily="-106" charset="-128"/>
                <a:cs typeface="ＭＳ Ｐゴシック" pitchFamily="-106" charset="-128"/>
              </a:rPr>
              <a:t>“The story is not about winners and losers,” said Ron </a:t>
            </a:r>
            <a:r>
              <a:rPr lang="en-US" sz="1200" b="0" kern="1200" dirty="0" err="1" smtClean="0">
                <a:solidFill>
                  <a:schemeClr val="tx1"/>
                </a:solidFill>
                <a:latin typeface="+mn-lt"/>
                <a:ea typeface="ＭＳ Ｐゴシック" pitchFamily="-106" charset="-128"/>
                <a:cs typeface="ＭＳ Ｐゴシック" pitchFamily="-106" charset="-128"/>
              </a:rPr>
              <a:t>Harnevo</a:t>
            </a:r>
            <a:r>
              <a:rPr lang="en-US" sz="1200" b="0" kern="1200" dirty="0" smtClean="0">
                <a:solidFill>
                  <a:schemeClr val="tx1"/>
                </a:solidFill>
                <a:latin typeface="+mn-lt"/>
                <a:ea typeface="ＭＳ Ｐゴシック" pitchFamily="-106" charset="-128"/>
                <a:cs typeface="ＭＳ Ｐゴシック" pitchFamily="-106" charset="-128"/>
              </a:rPr>
              <a:t>, AOL’s president, video. Instead, the online video executives say TV and online video are increasingly dovetailing, with one channel backing up another.</a:t>
            </a:r>
          </a:p>
          <a:p>
            <a:r>
              <a:rPr lang="en-US" sz="1200" b="0" kern="1200" dirty="0" smtClean="0">
                <a:solidFill>
                  <a:schemeClr val="tx1"/>
                </a:solidFill>
                <a:latin typeface="+mn-lt"/>
                <a:ea typeface="ＭＳ Ｐゴシック" pitchFamily="-106" charset="-128"/>
                <a:cs typeface="ＭＳ Ｐゴシック" pitchFamily="-106" charset="-128"/>
              </a:rPr>
              <a:t>While services such as </a:t>
            </a:r>
            <a:r>
              <a:rPr lang="en-US" sz="1200" b="0" kern="1200" dirty="0" err="1" smtClean="0">
                <a:solidFill>
                  <a:schemeClr val="tx1"/>
                </a:solidFill>
                <a:latin typeface="+mn-lt"/>
                <a:ea typeface="ＭＳ Ｐゴシック" pitchFamily="-106" charset="-128"/>
                <a:cs typeface="ＭＳ Ｐゴシック" pitchFamily="-106" charset="-128"/>
              </a:rPr>
              <a:t>Hulu</a:t>
            </a:r>
            <a:r>
              <a:rPr lang="en-US" sz="1200" b="0" kern="1200" dirty="0" smtClean="0">
                <a:solidFill>
                  <a:schemeClr val="tx1"/>
                </a:solidFill>
                <a:latin typeface="+mn-lt"/>
                <a:ea typeface="ＭＳ Ｐゴシック" pitchFamily="-106" charset="-128"/>
                <a:cs typeface="ＭＳ Ｐゴシック" pitchFamily="-106" charset="-128"/>
              </a:rPr>
              <a:t> and </a:t>
            </a:r>
            <a:r>
              <a:rPr lang="en-US" sz="1200" b="0" kern="1200" dirty="0" err="1" smtClean="0">
                <a:solidFill>
                  <a:schemeClr val="tx1"/>
                </a:solidFill>
                <a:latin typeface="+mn-lt"/>
                <a:ea typeface="ＭＳ Ｐゴシック" pitchFamily="-106" charset="-128"/>
                <a:cs typeface="ＭＳ Ｐゴシック" pitchFamily="-106" charset="-128"/>
              </a:rPr>
              <a:t>NetFlix</a:t>
            </a:r>
            <a:r>
              <a:rPr lang="en-US" sz="1200" b="0" kern="1200" dirty="0" smtClean="0">
                <a:solidFill>
                  <a:schemeClr val="tx1"/>
                </a:solidFill>
                <a:latin typeface="+mn-lt"/>
                <a:ea typeface="ＭＳ Ｐゴシック" pitchFamily="-106" charset="-128"/>
                <a:cs typeface="ＭＳ Ｐゴシック" pitchFamily="-106" charset="-128"/>
              </a:rPr>
              <a:t> stream TV programs online, streaming content is moving into the big TV screen thanks to new devices like </a:t>
            </a:r>
            <a:r>
              <a:rPr lang="en-US" sz="1200" b="0" kern="1200" dirty="0" err="1" smtClean="0">
                <a:solidFill>
                  <a:schemeClr val="tx1"/>
                </a:solidFill>
                <a:latin typeface="+mn-lt"/>
                <a:ea typeface="ＭＳ Ｐゴシック" pitchFamily="-106" charset="-128"/>
                <a:cs typeface="ＭＳ Ｐゴシック" pitchFamily="-106" charset="-128"/>
              </a:rPr>
              <a:t>Roku</a:t>
            </a:r>
            <a:r>
              <a:rPr lang="en-US" sz="1200" b="0" kern="1200" dirty="0" smtClean="0">
                <a:solidFill>
                  <a:schemeClr val="tx1"/>
                </a:solidFill>
                <a:latin typeface="+mn-lt"/>
                <a:ea typeface="ＭＳ Ｐゴシック" pitchFamily="-106" charset="-128"/>
                <a:cs typeface="ＭＳ Ｐゴシック" pitchFamily="-106" charset="-128"/>
              </a:rPr>
              <a:t> and Amazon Fire TV, further blurring the lines. Viewers are not making the distinction between content on a TV screen or on a tablet, and marketers are increasingly following their lead in media plans.</a:t>
            </a:r>
          </a:p>
          <a:p>
            <a:r>
              <a:rPr lang="en-US" sz="1200" b="0" kern="1200" dirty="0" smtClean="0">
                <a:solidFill>
                  <a:schemeClr val="tx1"/>
                </a:solidFill>
                <a:latin typeface="+mn-lt"/>
                <a:ea typeface="ＭＳ Ｐゴシック" pitchFamily="-106" charset="-128"/>
                <a:cs typeface="ＭＳ Ｐゴシック" pitchFamily="-106" charset="-128"/>
              </a:rPr>
              <a:t>Tony Weisman, CEO of </a:t>
            </a:r>
            <a:r>
              <a:rPr lang="en-US" sz="1200" b="0" kern="1200" dirty="0" err="1" smtClean="0">
                <a:solidFill>
                  <a:schemeClr val="tx1"/>
                </a:solidFill>
                <a:latin typeface="+mn-lt"/>
                <a:ea typeface="ＭＳ Ｐゴシック" pitchFamily="-106" charset="-128"/>
                <a:cs typeface="ＭＳ Ｐゴシック" pitchFamily="-106" charset="-128"/>
              </a:rPr>
              <a:t>DigitasLBi</a:t>
            </a:r>
            <a:r>
              <a:rPr lang="en-US" sz="1200" b="0" kern="1200" dirty="0" smtClean="0">
                <a:solidFill>
                  <a:schemeClr val="tx1"/>
                </a:solidFill>
                <a:latin typeface="+mn-lt"/>
                <a:ea typeface="ＭＳ Ｐゴシック" pitchFamily="-106" charset="-128"/>
                <a:cs typeface="ＭＳ Ｐゴシック" pitchFamily="-106" charset="-128"/>
              </a:rPr>
              <a:t>, singled out the deal between Amazon and HBO that will stream the cable channel’s programs on Amazon Prime as “just one harbinger of the post-TV streaming video market and truly the future of television.”</a:t>
            </a:r>
          </a:p>
          <a:p>
            <a:r>
              <a:rPr lang="en-US" sz="1200" b="1" kern="1200" dirty="0" smtClean="0">
                <a:solidFill>
                  <a:schemeClr val="tx1"/>
                </a:solidFill>
                <a:latin typeface="+mn-lt"/>
                <a:ea typeface="ＭＳ Ｐゴシック" pitchFamily="-106" charset="-128"/>
                <a:cs typeface="ＭＳ Ｐゴシック" pitchFamily="-106" charset="-128"/>
              </a:rPr>
              <a:t>It’s not all about snacking:</a:t>
            </a:r>
            <a:r>
              <a:rPr lang="en-US" sz="1200" b="0" kern="1200" dirty="0" smtClean="0">
                <a:solidFill>
                  <a:schemeClr val="tx1"/>
                </a:solidFill>
                <a:latin typeface="+mn-lt"/>
                <a:ea typeface="ＭＳ Ｐゴシック" pitchFamily="-106" charset="-128"/>
                <a:cs typeface="ＭＳ Ｐゴシック" pitchFamily="-106" charset="-128"/>
              </a:rPr>
              <a:t> Despite acknowledging mobile viewing continues to rise, a number of programmers introduced long-form content that approximates the format of television programs. Several executives noted that viewers are watching longer videos online; Roy </a:t>
            </a:r>
            <a:r>
              <a:rPr lang="en-US" sz="1200" b="0" kern="1200" dirty="0" err="1" smtClean="0">
                <a:solidFill>
                  <a:schemeClr val="tx1"/>
                </a:solidFill>
                <a:latin typeface="+mn-lt"/>
                <a:ea typeface="ＭＳ Ｐゴシック" pitchFamily="-106" charset="-128"/>
                <a:cs typeface="ＭＳ Ｐゴシック" pitchFamily="-106" charset="-128"/>
              </a:rPr>
              <a:t>Sekoff</a:t>
            </a:r>
            <a:r>
              <a:rPr lang="en-US" sz="1200" b="0" kern="1200" dirty="0" smtClean="0">
                <a:solidFill>
                  <a:schemeClr val="tx1"/>
                </a:solidFill>
                <a:latin typeface="+mn-lt"/>
                <a:ea typeface="ＭＳ Ｐゴシック" pitchFamily="-106" charset="-128"/>
                <a:cs typeface="ＭＳ Ｐゴシック" pitchFamily="-106" charset="-128"/>
              </a:rPr>
              <a:t>, president of </a:t>
            </a:r>
            <a:r>
              <a:rPr lang="en-US" sz="1200" b="0" kern="1200" dirty="0" err="1" smtClean="0">
                <a:solidFill>
                  <a:schemeClr val="tx1"/>
                </a:solidFill>
                <a:latin typeface="+mn-lt"/>
                <a:ea typeface="ＭＳ Ｐゴシック" pitchFamily="-106" charset="-128"/>
                <a:cs typeface="ＭＳ Ｐゴシック" pitchFamily="-106" charset="-128"/>
              </a:rPr>
              <a:t>HuffPost</a:t>
            </a:r>
            <a:r>
              <a:rPr lang="en-US" sz="1200" b="0" kern="1200" dirty="0" smtClean="0">
                <a:solidFill>
                  <a:schemeClr val="tx1"/>
                </a:solidFill>
                <a:latin typeface="+mn-lt"/>
                <a:ea typeface="ＭＳ Ｐゴシック" pitchFamily="-106" charset="-128"/>
                <a:cs typeface="ＭＳ Ｐゴシック" pitchFamily="-106" charset="-128"/>
              </a:rPr>
              <a:t> Live, the AOL live video platform, noted the average visit to the channel lasts 20 minutes.</a:t>
            </a:r>
          </a:p>
          <a:p>
            <a:endParaRPr lang="en-US" sz="1200" b="0" kern="1200" dirty="0" smtClean="0">
              <a:solidFill>
                <a:schemeClr val="tx1"/>
              </a:solidFill>
              <a:latin typeface="+mn-lt"/>
              <a:ea typeface="ＭＳ Ｐゴシック" pitchFamily="-106" charset="-128"/>
              <a:cs typeface="ＭＳ Ｐゴシック" pitchFamily="-106" charset="-128"/>
            </a:endParaRPr>
          </a:p>
          <a:p>
            <a:r>
              <a:rPr lang="en-US" sz="1200" b="0" kern="1200" dirty="0" smtClean="0">
                <a:solidFill>
                  <a:schemeClr val="tx1"/>
                </a:solidFill>
                <a:latin typeface="+mn-lt"/>
                <a:ea typeface="ＭＳ Ｐゴシック" pitchFamily="-106" charset="-128"/>
                <a:cs typeface="ＭＳ Ｐゴシック" pitchFamily="-106" charset="-128"/>
              </a:rPr>
              <a:t>AOL launched Connected, a reality series with 20-minute episodes, while The Wall Street Journal announced the launch of Signal, a video platform that will include both short-and long-form content. Separately, Weisman announced </a:t>
            </a:r>
            <a:r>
              <a:rPr lang="en-US" sz="1200" b="0" kern="1200" dirty="0" err="1" smtClean="0">
                <a:solidFill>
                  <a:schemeClr val="tx1"/>
                </a:solidFill>
                <a:latin typeface="+mn-lt"/>
                <a:ea typeface="ＭＳ Ｐゴシック" pitchFamily="-106" charset="-128"/>
                <a:cs typeface="ＭＳ Ｐゴシック" pitchFamily="-106" charset="-128"/>
              </a:rPr>
              <a:t>Digitas</a:t>
            </a:r>
            <a:r>
              <a:rPr lang="en-US" sz="1200" b="0" kern="1200" dirty="0" smtClean="0">
                <a:solidFill>
                  <a:schemeClr val="tx1"/>
                </a:solidFill>
                <a:latin typeface="+mn-lt"/>
                <a:ea typeface="ＭＳ Ｐゴシック" pitchFamily="-106" charset="-128"/>
                <a:cs typeface="ＭＳ Ｐゴシック" pitchFamily="-106" charset="-128"/>
              </a:rPr>
              <a:t> has formed an alliance with video producers Epic Digital to create exclusive long-form videos for clients.</a:t>
            </a:r>
          </a:p>
          <a:p>
            <a:r>
              <a:rPr lang="en-US" sz="1200" b="0" kern="1200" dirty="0" smtClean="0">
                <a:solidFill>
                  <a:schemeClr val="tx1"/>
                </a:solidFill>
                <a:latin typeface="+mn-lt"/>
                <a:ea typeface="ＭＳ Ｐゴシック" pitchFamily="-106" charset="-128"/>
                <a:cs typeface="ＭＳ Ｐゴシック" pitchFamily="-106" charset="-128"/>
              </a:rPr>
              <a:t>Habits vary by platform, said Gabriel Lewis, head of AOL Originals; he said AOL saw the viewership data as a sign it’s time to offer more long-form content.</a:t>
            </a:r>
          </a:p>
          <a:p>
            <a:r>
              <a:rPr lang="en-US" sz="1200" b="0" kern="1200" dirty="0" smtClean="0">
                <a:solidFill>
                  <a:schemeClr val="tx1"/>
                </a:solidFill>
                <a:latin typeface="+mn-lt"/>
                <a:ea typeface="ＭＳ Ｐゴシック" pitchFamily="-106" charset="-128"/>
                <a:cs typeface="ＭＳ Ｐゴシック" pitchFamily="-106" charset="-128"/>
              </a:rPr>
              <a:t>Indeed, some speakers noted the growth in connected TVs—sets with Wi-Fi connections or streaming devices like </a:t>
            </a:r>
            <a:r>
              <a:rPr lang="en-US" sz="1200" b="0" kern="1200" dirty="0" err="1" smtClean="0">
                <a:solidFill>
                  <a:schemeClr val="tx1"/>
                </a:solidFill>
                <a:latin typeface="+mn-lt"/>
                <a:ea typeface="ＭＳ Ｐゴシック" pitchFamily="-106" charset="-128"/>
                <a:cs typeface="ＭＳ Ｐゴシック" pitchFamily="-106" charset="-128"/>
              </a:rPr>
              <a:t>Roku</a:t>
            </a:r>
            <a:r>
              <a:rPr lang="en-US" sz="1200" b="0" kern="1200" dirty="0" smtClean="0">
                <a:solidFill>
                  <a:schemeClr val="tx1"/>
                </a:solidFill>
                <a:latin typeface="+mn-lt"/>
                <a:ea typeface="ＭＳ Ｐゴシック" pitchFamily="-106" charset="-128"/>
                <a:cs typeface="ＭＳ Ｐゴシック" pitchFamily="-106" charset="-128"/>
              </a:rPr>
              <a:t>—is also fueling more consumption of longer-form content. Research released by Tremor Video during the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 showed the bigger the screen, the longer the time spent with online content, said </a:t>
            </a:r>
            <a:r>
              <a:rPr lang="en-US" sz="1200" b="0" kern="1200" dirty="0" err="1" smtClean="0">
                <a:solidFill>
                  <a:schemeClr val="tx1"/>
                </a:solidFill>
                <a:latin typeface="+mn-lt"/>
                <a:ea typeface="ＭＳ Ｐゴシック" pitchFamily="-106" charset="-128"/>
                <a:cs typeface="ＭＳ Ｐゴシック" pitchFamily="-106" charset="-128"/>
              </a:rPr>
              <a:t>Doron</a:t>
            </a:r>
            <a:r>
              <a:rPr lang="en-US" sz="1200" b="0" kern="1200" dirty="0" smtClean="0">
                <a:solidFill>
                  <a:schemeClr val="tx1"/>
                </a:solidFill>
                <a:latin typeface="+mn-lt"/>
                <a:ea typeface="ＭＳ Ｐゴシック" pitchFamily="-106" charset="-128"/>
                <a:cs typeface="ＭＳ Ｐゴシック" pitchFamily="-106" charset="-128"/>
              </a:rPr>
              <a:t> </a:t>
            </a:r>
            <a:r>
              <a:rPr lang="en-US" sz="1200" b="0" kern="1200" dirty="0" err="1" smtClean="0">
                <a:solidFill>
                  <a:schemeClr val="tx1"/>
                </a:solidFill>
                <a:latin typeface="+mn-lt"/>
                <a:ea typeface="ＭＳ Ｐゴシック" pitchFamily="-106" charset="-128"/>
                <a:cs typeface="ＭＳ Ｐゴシック" pitchFamily="-106" charset="-128"/>
              </a:rPr>
              <a:t>Wesly</a:t>
            </a:r>
            <a:r>
              <a:rPr lang="en-US" sz="1200" b="0" kern="1200" dirty="0" smtClean="0">
                <a:solidFill>
                  <a:schemeClr val="tx1"/>
                </a:solidFill>
                <a:latin typeface="+mn-lt"/>
                <a:ea typeface="ＭＳ Ｐゴシック" pitchFamily="-106" charset="-128"/>
                <a:cs typeface="ＭＳ Ｐゴシック" pitchFamily="-106" charset="-128"/>
              </a:rPr>
              <a:t>, head of market strategy. Viewers on connected TVs watched 6.8 hours of </a:t>
            </a:r>
            <a:r>
              <a:rPr lang="en-US" sz="1200" b="0" kern="1200" dirty="0" err="1" smtClean="0">
                <a:solidFill>
                  <a:schemeClr val="tx1"/>
                </a:solidFill>
                <a:latin typeface="+mn-lt"/>
                <a:ea typeface="ＭＳ Ｐゴシック" pitchFamily="-106" charset="-128"/>
                <a:cs typeface="ＭＳ Ｐゴシック" pitchFamily="-106" charset="-128"/>
              </a:rPr>
              <a:t>longform</a:t>
            </a:r>
            <a:r>
              <a:rPr lang="en-US" sz="1200" b="0" kern="1200" dirty="0" smtClean="0">
                <a:solidFill>
                  <a:schemeClr val="tx1"/>
                </a:solidFill>
                <a:latin typeface="+mn-lt"/>
                <a:ea typeface="ＭＳ Ｐゴシック" pitchFamily="-106" charset="-128"/>
                <a:cs typeface="ＭＳ Ｐゴシック" pitchFamily="-106" charset="-128"/>
              </a:rPr>
              <a:t> video content a week, compared to 5 hours of short videos, he said.</a:t>
            </a:r>
          </a:p>
          <a:p>
            <a:r>
              <a:rPr lang="en-US" sz="1200" b="1" kern="1200" dirty="0" smtClean="0">
                <a:solidFill>
                  <a:schemeClr val="tx1"/>
                </a:solidFill>
                <a:latin typeface="+mn-lt"/>
                <a:ea typeface="ＭＳ Ｐゴシック" pitchFamily="-106" charset="-128"/>
                <a:cs typeface="ＭＳ Ｐゴシック" pitchFamily="-106" charset="-128"/>
              </a:rPr>
              <a:t>How to count an audience:</a:t>
            </a:r>
            <a:r>
              <a:rPr lang="en-US" sz="1200" b="0" kern="1200" dirty="0" smtClean="0">
                <a:solidFill>
                  <a:schemeClr val="tx1"/>
                </a:solidFill>
                <a:latin typeface="+mn-lt"/>
                <a:ea typeface="ＭＳ Ｐゴシック" pitchFamily="-106" charset="-128"/>
                <a:cs typeface="ＭＳ Ｐゴシック" pitchFamily="-106" charset="-128"/>
              </a:rPr>
              <a:t> The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 are a soapbox for online publishers to tout ad platforms and metrics, and this year was no exception. But 2014’s </a:t>
            </a:r>
            <a:r>
              <a:rPr lang="en-US" sz="1200" b="0" kern="1200" dirty="0" err="1" smtClean="0">
                <a:solidFill>
                  <a:schemeClr val="tx1"/>
                </a:solidFill>
                <a:latin typeface="+mn-lt"/>
                <a:ea typeface="ＭＳ Ｐゴシック" pitchFamily="-106" charset="-128"/>
                <a:cs typeface="ＭＳ Ｐゴシック" pitchFamily="-106" charset="-128"/>
              </a:rPr>
              <a:t>NewFronts</a:t>
            </a:r>
            <a:r>
              <a:rPr lang="en-US" sz="1200" b="0" kern="1200" dirty="0" smtClean="0">
                <a:solidFill>
                  <a:schemeClr val="tx1"/>
                </a:solidFill>
                <a:latin typeface="+mn-lt"/>
                <a:ea typeface="ＭＳ Ｐゴシック" pitchFamily="-106" charset="-128"/>
                <a:cs typeface="ＭＳ Ｐゴシック" pitchFamily="-106" charset="-128"/>
              </a:rPr>
              <a:t> also saw a renewed interest in measuring online video audiences with metrics comparable to TV ratings, so marketers can move budgets easily between them.</a:t>
            </a:r>
          </a:p>
          <a:p>
            <a:r>
              <a:rPr lang="en-US" sz="1200" b="0" kern="1200" dirty="0" smtClean="0">
                <a:solidFill>
                  <a:schemeClr val="tx1"/>
                </a:solidFill>
                <a:latin typeface="+mn-lt"/>
                <a:ea typeface="ＭＳ Ｐゴシック" pitchFamily="-106" charset="-128"/>
                <a:cs typeface="ＭＳ Ｐゴシック" pitchFamily="-106" charset="-128"/>
              </a:rPr>
              <a:t>Yahoo announced a partnership with </a:t>
            </a:r>
            <a:r>
              <a:rPr lang="en-US" sz="1200" b="0" kern="1200" dirty="0" err="1" smtClean="0">
                <a:solidFill>
                  <a:schemeClr val="tx1"/>
                </a:solidFill>
                <a:latin typeface="+mn-lt"/>
                <a:ea typeface="ＭＳ Ｐゴシック" pitchFamily="-106" charset="-128"/>
                <a:cs typeface="ＭＳ Ｐゴシック" pitchFamily="-106" charset="-128"/>
              </a:rPr>
              <a:t>comScore</a:t>
            </a:r>
            <a:r>
              <a:rPr lang="en-US" sz="1200" b="0" kern="1200" dirty="0" smtClean="0">
                <a:solidFill>
                  <a:schemeClr val="tx1"/>
                </a:solidFill>
                <a:latin typeface="+mn-lt"/>
                <a:ea typeface="ＭＳ Ｐゴシック" pitchFamily="-106" charset="-128"/>
                <a:cs typeface="ＭＳ Ｐゴシック" pitchFamily="-106" charset="-128"/>
              </a:rPr>
              <a:t> to offer advertisers real-time audience reports using TV-comparable metrics for video, display and mobile ads. Meanwhile, AOL partnered with Nielsen to beta-test an extension of its Online Campaign Ratings that will provide gross ratings points comparable to TV ratings for AOL’s new programs.</a:t>
            </a:r>
          </a:p>
          <a:p>
            <a:r>
              <a:rPr lang="en-US" sz="1200" b="0" kern="1200" dirty="0" smtClean="0">
                <a:solidFill>
                  <a:schemeClr val="tx1"/>
                </a:solidFill>
                <a:latin typeface="+mn-lt"/>
                <a:ea typeface="ＭＳ Ｐゴシック" pitchFamily="-106" charset="-128"/>
                <a:cs typeface="ＭＳ Ｐゴシック" pitchFamily="-106" charset="-128"/>
              </a:rPr>
              <a:t>While TV and online networks profit, all this could be bad news for cable companies, especially since younger viewers are more likely to be cord-cutting watchers of online content. But they’re also likely to be “cord-never” media consumers, said </a:t>
            </a:r>
            <a:r>
              <a:rPr lang="en-US" sz="1200" b="0" kern="1200" dirty="0" err="1" smtClean="0">
                <a:solidFill>
                  <a:schemeClr val="tx1"/>
                </a:solidFill>
                <a:latin typeface="+mn-lt"/>
                <a:ea typeface="ＭＳ Ｐゴシック" pitchFamily="-106" charset="-128"/>
                <a:cs typeface="ＭＳ Ｐゴシック" pitchFamily="-106" charset="-128"/>
              </a:rPr>
              <a:t>Wesly</a:t>
            </a:r>
            <a:r>
              <a:rPr lang="en-US" sz="1200" b="0" kern="1200" dirty="0" smtClean="0">
                <a:solidFill>
                  <a:schemeClr val="tx1"/>
                </a:solidFill>
                <a:latin typeface="+mn-lt"/>
                <a:ea typeface="ＭＳ Ｐゴシック" pitchFamily="-106" charset="-128"/>
                <a:cs typeface="ＭＳ Ｐゴシック" pitchFamily="-106" charset="-128"/>
              </a:rPr>
              <a:t>.</a:t>
            </a:r>
          </a:p>
          <a:p>
            <a:r>
              <a:rPr lang="en-US" sz="1200" b="0" kern="1200" dirty="0" smtClean="0">
                <a:solidFill>
                  <a:schemeClr val="tx1"/>
                </a:solidFill>
                <a:latin typeface="+mn-lt"/>
                <a:ea typeface="ＭＳ Ｐゴシック" pitchFamily="-106" charset="-128"/>
                <a:cs typeface="ＭＳ Ｐゴシック" pitchFamily="-106" charset="-128"/>
              </a:rPr>
              <a:t>“People don’t care about the device, what they care about is the content,” he warned marketers. “Your strategy should be ‘I need to be across those screens and I need a partner that will help me optimize it.’”</a:t>
            </a:r>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38</a:t>
            </a:fld>
            <a:endParaRPr lang="en-US"/>
          </a:p>
        </p:txBody>
      </p:sp>
    </p:spTree>
    <p:extLst>
      <p:ext uri="{BB962C8B-B14F-4D97-AF65-F5344CB8AC3E}">
        <p14:creationId xmlns:p14="http://schemas.microsoft.com/office/powerpoint/2010/main" val="1285456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39</a:t>
            </a:fld>
            <a:endParaRPr lang="en-US"/>
          </a:p>
        </p:txBody>
      </p:sp>
    </p:spTree>
    <p:extLst>
      <p:ext uri="{BB962C8B-B14F-4D97-AF65-F5344CB8AC3E}">
        <p14:creationId xmlns:p14="http://schemas.microsoft.com/office/powerpoint/2010/main" val="3224529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40</a:t>
            </a:fld>
            <a:endParaRPr lang="en-US"/>
          </a:p>
        </p:txBody>
      </p:sp>
    </p:spTree>
    <p:extLst>
      <p:ext uri="{BB962C8B-B14F-4D97-AF65-F5344CB8AC3E}">
        <p14:creationId xmlns:p14="http://schemas.microsoft.com/office/powerpoint/2010/main" val="3224529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41</a:t>
            </a:fld>
            <a:endParaRPr lang="en-US"/>
          </a:p>
        </p:txBody>
      </p:sp>
    </p:spTree>
    <p:extLst>
      <p:ext uri="{BB962C8B-B14F-4D97-AF65-F5344CB8AC3E}">
        <p14:creationId xmlns:p14="http://schemas.microsoft.com/office/powerpoint/2010/main" val="98081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2000" y="274638"/>
            <a:ext cx="2438400" cy="1828800"/>
          </a:xfrm>
        </p:spPr>
      </p:sp>
      <p:sp>
        <p:nvSpPr>
          <p:cNvPr id="3" name="Espace réservé des commentaires 2"/>
          <p:cNvSpPr>
            <a:spLocks noGrp="1"/>
          </p:cNvSpPr>
          <p:nvPr>
            <p:ph type="body" idx="1"/>
          </p:nvPr>
        </p:nvSpPr>
        <p:spPr>
          <a:xfrm>
            <a:off x="0" y="2179637"/>
            <a:ext cx="6858000" cy="7162800"/>
          </a:xfrm>
        </p:spPr>
        <p:txBody>
          <a:bodyPr>
            <a:normAutofit fontScale="32500" lnSpcReduction="20000"/>
          </a:bodyPr>
          <a:lstStyle/>
          <a:p>
            <a:r>
              <a:rPr lang="en-US" sz="3100" u="sng" dirty="0">
                <a:hlinkClick r:id="rId3"/>
              </a:rPr>
              <a:t>http://www.mobilecommercedaily.com/beyond-the-rack-exec-if-you-build-it-they-will-download-</a:t>
            </a:r>
            <a:r>
              <a:rPr lang="en-US" sz="3100" u="sng" dirty="0" smtClean="0">
                <a:hlinkClick r:id="rId3"/>
              </a:rPr>
              <a:t>it</a:t>
            </a:r>
            <a:endParaRPr lang="en-US" sz="3100" u="sng" dirty="0" smtClean="0"/>
          </a:p>
          <a:p>
            <a:r>
              <a:rPr lang="en-US" sz="3100" b="1" dirty="0"/>
              <a:t>Beyond the Rack exec: If you build it, they will download it</a:t>
            </a:r>
          </a:p>
          <a:p>
            <a:r>
              <a:rPr lang="en-US" sz="3100" dirty="0"/>
              <a:t>By Brielle </a:t>
            </a:r>
            <a:r>
              <a:rPr lang="en-US" sz="3100" dirty="0" err="1" smtClean="0"/>
              <a:t>Jaekel</a:t>
            </a:r>
            <a:r>
              <a:rPr lang="en-US" sz="3100" dirty="0" smtClean="0"/>
              <a:t>  August </a:t>
            </a:r>
            <a:r>
              <a:rPr lang="en-US" sz="3100" dirty="0"/>
              <a:t>14, </a:t>
            </a:r>
            <a:r>
              <a:rPr lang="en-US" sz="3100" dirty="0" smtClean="0"/>
              <a:t>2015</a:t>
            </a:r>
            <a:endParaRPr lang="en-US" sz="3100" dirty="0">
              <a:hlinkClick r:id="rId4"/>
            </a:endParaRPr>
          </a:p>
          <a:p>
            <a:r>
              <a:rPr lang="en-US" sz="3100" dirty="0"/>
              <a:t>BOSTON – An executive from Beyond the Rack at </a:t>
            </a:r>
            <a:r>
              <a:rPr lang="en-US" sz="3100" dirty="0" err="1"/>
              <a:t>eTail</a:t>
            </a:r>
            <a:r>
              <a:rPr lang="en-US" sz="3100" dirty="0"/>
              <a:t> East 2015 believes that all retailers should introduce a mobile commerce application, but they need to put significant effort into it and not simply launch one for the sake of being mobile.</a:t>
            </a:r>
          </a:p>
          <a:p>
            <a:r>
              <a:rPr lang="en-US" sz="3100" dirty="0"/>
              <a:t>During the Don’t Leave Money on the Table: Beyond the Rack’s Mobile Q4 Review session, the executive detailed how the digital retailer found that customers were downloading its mobile application with little prompting and now sees 45 to 55 percent of its Monday-through-Friday sales on mobile. However, retailers need to really focus on developing these apps to their full potential, and not simply create an app just to check a box.</a:t>
            </a:r>
          </a:p>
          <a:p>
            <a:r>
              <a:rPr lang="en-US" sz="3100" dirty="0"/>
              <a:t>“You can not just build mobile sites and check the box,” said Richard </a:t>
            </a:r>
            <a:r>
              <a:rPr lang="en-US" sz="3100" dirty="0" err="1"/>
              <a:t>Cohene</a:t>
            </a:r>
            <a:r>
              <a:rPr lang="en-US" sz="3100" dirty="0"/>
              <a:t>, director of marketing at Beyond the Rack. “You have to build the best mobile site that you can.</a:t>
            </a:r>
          </a:p>
          <a:p>
            <a:r>
              <a:rPr lang="en-US" sz="3100" dirty="0"/>
              <a:t>“Just always look forward in mobile,” he said. “You do not want to be the one that is the last to the party with Apple Pay, or last to the party with responsive design</a:t>
            </a:r>
            <a:r>
              <a:rPr lang="en-US" sz="3100" dirty="0" smtClean="0"/>
              <a:t>. “</a:t>
            </a:r>
            <a:r>
              <a:rPr lang="en-US" sz="3100" dirty="0"/>
              <a:t>You want to be in front of it because the customers are already experiencing it.</a:t>
            </a:r>
            <a:r>
              <a:rPr lang="en-US" sz="3100" dirty="0" smtClean="0"/>
              <a:t>”</a:t>
            </a:r>
            <a:endParaRPr lang="en-US" sz="3100" dirty="0"/>
          </a:p>
          <a:p>
            <a:r>
              <a:rPr lang="en-US" sz="3100" b="1" dirty="0"/>
              <a:t>Mobile apps are key</a:t>
            </a:r>
            <a:endParaRPr lang="en-US" sz="3100" dirty="0"/>
          </a:p>
          <a:p>
            <a:r>
              <a:rPr lang="en-US" sz="3100" dirty="0"/>
              <a:t>Beyond the Rack boasts a significant amount of traffic through mobile and is aware of the strong potential the platform offers. Retailers that still have not forayed into developing apps are missing out, but also are those that have created apps without much </a:t>
            </a:r>
            <a:r>
              <a:rPr lang="en-US" sz="3100" dirty="0" smtClean="0"/>
              <a:t>thought. Mobile </a:t>
            </a:r>
            <a:r>
              <a:rPr lang="en-US" sz="3100" dirty="0"/>
              <a:t>apps put forward such a high prospect of increasing sales and engagement with consumers. This will only increase as younger demographics, who have grown up in a digital world, age and start to dominate as the majority of retail customers.</a:t>
            </a:r>
          </a:p>
          <a:p>
            <a:r>
              <a:rPr lang="en-US" sz="3100" dirty="0"/>
              <a:t>While Mr. </a:t>
            </a:r>
            <a:r>
              <a:rPr lang="en-US" sz="3100" dirty="0" err="1"/>
              <a:t>Cohene</a:t>
            </a:r>
            <a:r>
              <a:rPr lang="en-US" sz="3100" dirty="0"/>
              <a:t> believes that mobile apps are most important, he also noted that retailers using email to connect with users also need to ensure content is appearing as intended. An effective method in guarantee high quality email is through responsive </a:t>
            </a:r>
            <a:r>
              <a:rPr lang="en-US" sz="3100" dirty="0" smtClean="0"/>
              <a:t>design. The </a:t>
            </a:r>
            <a:r>
              <a:rPr lang="en-US" sz="3100" dirty="0"/>
              <a:t>digital retailer switched to responsive emails and saw significant results. Once Beyond the Rack introduced responsive emails, it saw an increase of 14 percent in sales from its daily newsletter.</a:t>
            </a:r>
          </a:p>
          <a:p>
            <a:r>
              <a:rPr lang="en-US" sz="3100" dirty="0"/>
              <a:t>The increase in email-generated sales and high interaction with its newsletter is extremely important for Beyond the Rack, as 60 </a:t>
            </a:r>
            <a:r>
              <a:rPr lang="en-US" sz="3100" dirty="0" smtClean="0"/>
              <a:t>% of </a:t>
            </a:r>
            <a:r>
              <a:rPr lang="en-US" sz="3100" dirty="0"/>
              <a:t>its revenue is trafficked through emails</a:t>
            </a:r>
            <a:r>
              <a:rPr lang="en-US" sz="3100" dirty="0" smtClean="0"/>
              <a:t>.</a:t>
            </a:r>
            <a:endParaRPr lang="en-US" sz="3100" dirty="0">
              <a:hlinkClick r:id="rId5"/>
            </a:endParaRPr>
          </a:p>
          <a:p>
            <a:r>
              <a:rPr lang="en-US" sz="3100" dirty="0"/>
              <a:t>Following the launch of the responsive emails, the retailer did more than just a minor update and completely overhauled the newsletter and email design. This resulted in a 44 percent increase in sales from emails.</a:t>
            </a:r>
          </a:p>
          <a:p>
            <a:r>
              <a:rPr lang="en-US" sz="3100" b="1" dirty="0"/>
              <a:t>Push-</a:t>
            </a:r>
            <a:r>
              <a:rPr lang="en-US" sz="3100" b="1" dirty="0" err="1"/>
              <a:t>notifcations</a:t>
            </a:r>
            <a:endParaRPr lang="en-US" sz="3100" dirty="0"/>
          </a:p>
          <a:p>
            <a:r>
              <a:rPr lang="en-US" sz="3100" dirty="0"/>
              <a:t>Mr. </a:t>
            </a:r>
            <a:r>
              <a:rPr lang="en-US" sz="3100" dirty="0" err="1"/>
              <a:t>Cohene</a:t>
            </a:r>
            <a:r>
              <a:rPr lang="en-US" sz="3100" dirty="0"/>
              <a:t> also urges retailers to introduce push-notifications into their app designs. Now that consumers have the option to turn off these messages, retailers know that the users who choose to receive these receive notifications are loyal followers of the brand and a huge </a:t>
            </a:r>
            <a:r>
              <a:rPr lang="en-US" sz="3100" dirty="0" smtClean="0"/>
              <a:t>asset. Retailers </a:t>
            </a:r>
            <a:r>
              <a:rPr lang="en-US" sz="3100" dirty="0"/>
              <a:t>sending out push-notifications to these valued users are also not competing for inbox space via email and will likely not be buried in with many other messages, as most consumers are known to turn off </a:t>
            </a:r>
            <a:r>
              <a:rPr lang="en-US" sz="3100" dirty="0" smtClean="0"/>
              <a:t>notifications.</a:t>
            </a:r>
            <a:r>
              <a:rPr lang="en-US" sz="3100" dirty="0"/>
              <a:t> </a:t>
            </a:r>
            <a:r>
              <a:rPr lang="en-US" sz="3100" dirty="0" smtClean="0"/>
              <a:t>PayPal </a:t>
            </a:r>
            <a:r>
              <a:rPr lang="en-US" sz="3100" dirty="0"/>
              <a:t>is another important aspect of Beyond the Rack’s strategy. The retailers leverages the payment service, as it has large customer-based of loyal followers that trust its platform.</a:t>
            </a:r>
          </a:p>
          <a:p>
            <a:r>
              <a:rPr lang="en-US" sz="3100" dirty="0"/>
              <a:t>For new Beyond the Rack customers, purchasing through PayPal can make them feel more at ease because they consider the platform to be secure, in turn generating trust for the retailer</a:t>
            </a:r>
            <a:r>
              <a:rPr lang="en-US" sz="3100" dirty="0" smtClean="0"/>
              <a:t>. “</a:t>
            </a:r>
            <a:r>
              <a:rPr lang="en-US" sz="3100" dirty="0"/>
              <a:t>You are not just getting an ease of payment you are actually gaining a trust factor there,” Mr. </a:t>
            </a:r>
            <a:r>
              <a:rPr lang="en-US" sz="3100" dirty="0" err="1"/>
              <a:t>Cohene</a:t>
            </a:r>
            <a:r>
              <a:rPr lang="en-US" sz="3100" dirty="0"/>
              <a:t> said. “For your first time customers who are coming to your Web site, they do not know you</a:t>
            </a:r>
            <a:r>
              <a:rPr lang="en-US" sz="3100" dirty="0" smtClean="0"/>
              <a:t>. “</a:t>
            </a:r>
            <a:r>
              <a:rPr lang="en-US" sz="3100" dirty="0"/>
              <a:t>They do not trust you, you are just a Website that they just want to buy something from,” he said. “PayPal is a little bit of a gap bridged there in terms of building a trust and a loyalty to the consumer that lets the buyer feel that much more comfortable.”</a:t>
            </a:r>
          </a:p>
          <a:p>
            <a:r>
              <a:rPr lang="en-US" sz="3100" b="1" dirty="0"/>
              <a:t>Final take </a:t>
            </a:r>
            <a:r>
              <a:rPr lang="en-US" sz="3100" i="1" dirty="0"/>
              <a:t>Brielle </a:t>
            </a:r>
            <a:r>
              <a:rPr lang="en-US" sz="3100" i="1" dirty="0" err="1"/>
              <a:t>Jaekel</a:t>
            </a:r>
            <a:r>
              <a:rPr lang="en-US" sz="3100" i="1" dirty="0"/>
              <a:t> is editorial assistant at Mobile Commerce Daily</a:t>
            </a:r>
            <a:endParaRPr lang="en-US" sz="3100" dirty="0"/>
          </a:p>
          <a:p>
            <a:endParaRPr lang="en-US" sz="3100" dirty="0"/>
          </a:p>
          <a:p>
            <a:endParaRPr lang="en-US" sz="3100"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42</a:t>
            </a:fld>
            <a:endParaRPr lang="en-US"/>
          </a:p>
        </p:txBody>
      </p:sp>
    </p:spTree>
    <p:extLst>
      <p:ext uri="{BB962C8B-B14F-4D97-AF65-F5344CB8AC3E}">
        <p14:creationId xmlns:p14="http://schemas.microsoft.com/office/powerpoint/2010/main" val="202687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274638"/>
            <a:ext cx="3048000" cy="2286000"/>
          </a:xfrm>
        </p:spPr>
      </p:sp>
      <p:sp>
        <p:nvSpPr>
          <p:cNvPr id="3" name="Notes Placeholder 2"/>
          <p:cNvSpPr>
            <a:spLocks noGrp="1"/>
          </p:cNvSpPr>
          <p:nvPr>
            <p:ph type="body" idx="1"/>
          </p:nvPr>
        </p:nvSpPr>
        <p:spPr>
          <a:xfrm>
            <a:off x="152400" y="2560637"/>
            <a:ext cx="6323013" cy="5842001"/>
          </a:xfrm>
        </p:spPr>
        <p:txBody>
          <a:bodyPr/>
          <a:lstStyle/>
          <a:p>
            <a:r>
              <a:rPr lang="en-US" dirty="0" smtClean="0"/>
              <a:t>http://</a:t>
            </a:r>
            <a:r>
              <a:rPr lang="en-US" dirty="0" err="1" smtClean="0"/>
              <a:t>www.infopresse.com</a:t>
            </a:r>
            <a:r>
              <a:rPr lang="en-US" dirty="0" smtClean="0"/>
              <a:t>/opinion/</a:t>
            </a:r>
            <a:r>
              <a:rPr lang="en-US" dirty="0" err="1" smtClean="0"/>
              <a:t>pascal-hebert</a:t>
            </a:r>
            <a:r>
              <a:rPr lang="en-US" dirty="0" smtClean="0"/>
              <a:t>/2014/8/11/</a:t>
            </a:r>
            <a:r>
              <a:rPr lang="en-US" dirty="0" err="1" smtClean="0"/>
              <a:t>industrie</a:t>
            </a:r>
            <a:r>
              <a:rPr lang="en-US" dirty="0" smtClean="0"/>
              <a:t>-</a:t>
            </a:r>
            <a:r>
              <a:rPr lang="en-US" dirty="0" err="1" smtClean="0"/>
              <a:t>numerique</a:t>
            </a:r>
            <a:r>
              <a:rPr lang="en-US" dirty="0" smtClean="0"/>
              <a:t>-et-</a:t>
            </a:r>
            <a:r>
              <a:rPr lang="en-US" dirty="0" err="1" smtClean="0"/>
              <a:t>modeles</a:t>
            </a:r>
            <a:r>
              <a:rPr lang="en-US" dirty="0" smtClean="0"/>
              <a:t>-d-affaires-</a:t>
            </a:r>
            <a:r>
              <a:rPr lang="en-US" dirty="0" err="1" smtClean="0"/>
              <a:t>trois</a:t>
            </a:r>
            <a:r>
              <a:rPr lang="en-US" dirty="0" smtClean="0"/>
              <a:t>-</a:t>
            </a:r>
            <a:r>
              <a:rPr lang="en-US" dirty="0" err="1" smtClean="0"/>
              <a:t>constats</a:t>
            </a:r>
            <a:endParaRPr lang="en-US" dirty="0" smtClean="0"/>
          </a:p>
          <a:p>
            <a:endParaRPr lang="en-US" dirty="0" smtClean="0"/>
          </a:p>
          <a:p>
            <a:r>
              <a:rPr lang="en-US" sz="1200" kern="1200" dirty="0" smtClean="0">
                <a:solidFill>
                  <a:schemeClr val="tx1"/>
                </a:solidFill>
                <a:latin typeface="+mn-lt"/>
                <a:ea typeface="ＭＳ Ｐゴシック" pitchFamily="-106" charset="-128"/>
                <a:cs typeface="ＭＳ Ｐゴシック" pitchFamily="-106" charset="-128"/>
              </a:rPr>
              <a:t>Déjà, </a:t>
            </a:r>
            <a:r>
              <a:rPr lang="en-US" sz="1200" kern="1200" dirty="0" err="1" smtClean="0">
                <a:solidFill>
                  <a:schemeClr val="tx1"/>
                </a:solidFill>
                <a:latin typeface="+mn-lt"/>
                <a:ea typeface="ＭＳ Ｐゴシック" pitchFamily="-106" charset="-128"/>
                <a:cs typeface="ＭＳ Ｐゴシック" pitchFamily="-106" charset="-128"/>
              </a:rPr>
              <a:t>cette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année</a:t>
            </a:r>
            <a:r>
              <a:rPr lang="en-US" sz="1200" kern="1200" dirty="0" smtClean="0">
                <a:solidFill>
                  <a:schemeClr val="tx1"/>
                </a:solidFill>
                <a:latin typeface="+mn-lt"/>
                <a:ea typeface="ＭＳ Ｐゴシック" pitchFamily="-106" charset="-128"/>
                <a:cs typeface="ＭＳ Ｐゴシック" pitchFamily="-106" charset="-128"/>
              </a:rPr>
              <a:t>, plus de 50% des industries </a:t>
            </a:r>
            <a:r>
              <a:rPr lang="en-US" sz="1200" kern="1200" dirty="0" err="1" smtClean="0">
                <a:solidFill>
                  <a:schemeClr val="tx1"/>
                </a:solidFill>
                <a:latin typeface="+mn-lt"/>
                <a:ea typeface="ＭＳ Ｐゴシック" pitchFamily="-106" charset="-128"/>
                <a:cs typeface="ＭＳ Ｐゴシック" pitchFamily="-106" charset="-128"/>
              </a:rPr>
              <a:t>sont</a:t>
            </a:r>
            <a:r>
              <a:rPr lang="en-US" sz="1200" kern="1200" dirty="0" smtClean="0">
                <a:solidFill>
                  <a:schemeClr val="tx1"/>
                </a:solidFill>
                <a:latin typeface="+mn-lt"/>
                <a:ea typeface="ＭＳ Ｐゴシック" pitchFamily="-106" charset="-128"/>
                <a:cs typeface="ＭＳ Ｐゴシック" pitchFamily="-106" charset="-128"/>
              </a:rPr>
              <a:t> en disruption. </a:t>
            </a:r>
          </a:p>
          <a:p>
            <a:r>
              <a:rPr lang="en-US" sz="1200" kern="1200" dirty="0" err="1" smtClean="0">
                <a:solidFill>
                  <a:schemeClr val="tx1"/>
                </a:solidFill>
                <a:latin typeface="+mn-lt"/>
                <a:ea typeface="ＭＳ Ｐゴシック" pitchFamily="-106" charset="-128"/>
                <a:cs typeface="ＭＳ Ｐゴシック" pitchFamily="-106" charset="-128"/>
              </a:rPr>
              <a:t>Pensons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simplement</a:t>
            </a:r>
            <a:r>
              <a:rPr lang="en-US" sz="1200" kern="1200" dirty="0" smtClean="0">
                <a:solidFill>
                  <a:schemeClr val="tx1"/>
                </a:solidFill>
                <a:latin typeface="+mn-lt"/>
                <a:ea typeface="ＭＳ Ｐゴシック" pitchFamily="-106" charset="-128"/>
                <a:cs typeface="ＭＳ Ｐゴシック" pitchFamily="-106" charset="-128"/>
              </a:rPr>
              <a:t> aux </a:t>
            </a:r>
            <a:r>
              <a:rPr lang="en-US" sz="1200" b="1" kern="1200" dirty="0" smtClean="0">
                <a:solidFill>
                  <a:schemeClr val="tx1"/>
                </a:solidFill>
                <a:latin typeface="+mn-lt"/>
                <a:ea typeface="ＭＳ Ｐゴシック" pitchFamily="-106" charset="-128"/>
                <a:cs typeface="ＭＳ Ｐゴシック" pitchFamily="-106" charset="-128"/>
              </a:rPr>
              <a:t>transformations des industries de la </a:t>
            </a:r>
            <a:r>
              <a:rPr lang="en-US" sz="1200" b="1" kern="1200" dirty="0" err="1" smtClean="0">
                <a:solidFill>
                  <a:schemeClr val="tx1"/>
                </a:solidFill>
                <a:latin typeface="+mn-lt"/>
                <a:ea typeface="ＭＳ Ｐゴシック" pitchFamily="-106" charset="-128"/>
                <a:cs typeface="ＭＳ Ｐゴシック" pitchFamily="-106" charset="-128"/>
              </a:rPr>
              <a:t>musique</a:t>
            </a:r>
            <a:r>
              <a:rPr lang="en-US" sz="1200" b="1" kern="1200" dirty="0" smtClean="0">
                <a:solidFill>
                  <a:schemeClr val="tx1"/>
                </a:solidFill>
                <a:latin typeface="+mn-lt"/>
                <a:ea typeface="ＭＳ Ｐゴシック" pitchFamily="-106" charset="-128"/>
                <a:cs typeface="ＭＳ Ｐゴシック" pitchFamily="-106" charset="-128"/>
              </a:rPr>
              <a:t>, de la </a:t>
            </a:r>
            <a:r>
              <a:rPr lang="en-US" sz="1200" b="1" kern="1200" dirty="0" err="1" smtClean="0">
                <a:solidFill>
                  <a:schemeClr val="tx1"/>
                </a:solidFill>
                <a:latin typeface="+mn-lt"/>
                <a:ea typeface="ＭＳ Ｐゴシック" pitchFamily="-106" charset="-128"/>
                <a:cs typeface="ＭＳ Ｐゴシック" pitchFamily="-106" charset="-128"/>
              </a:rPr>
              <a:t>télé</a:t>
            </a:r>
            <a:r>
              <a:rPr lang="en-US" sz="1200" b="1" kern="1200" dirty="0" smtClean="0">
                <a:solidFill>
                  <a:schemeClr val="tx1"/>
                </a:solidFill>
                <a:latin typeface="+mn-lt"/>
                <a:ea typeface="ＭＳ Ｐゴシック" pitchFamily="-106" charset="-128"/>
                <a:cs typeface="ＭＳ Ｐゴシック" pitchFamily="-106" charset="-128"/>
              </a:rPr>
              <a:t>, du voyage, des </a:t>
            </a:r>
            <a:r>
              <a:rPr lang="en-US" sz="1200" b="1" kern="1200" dirty="0" err="1" smtClean="0">
                <a:solidFill>
                  <a:schemeClr val="tx1"/>
                </a:solidFill>
                <a:latin typeface="+mn-lt"/>
                <a:ea typeface="ＭＳ Ｐゴシック" pitchFamily="-106" charset="-128"/>
                <a:cs typeface="ＭＳ Ｐゴシック" pitchFamily="-106" charset="-128"/>
              </a:rPr>
              <a:t>banques</a:t>
            </a:r>
            <a:r>
              <a:rPr lang="en-US" sz="1200" b="1" kern="1200" dirty="0" smtClean="0">
                <a:solidFill>
                  <a:schemeClr val="tx1"/>
                </a:solidFill>
                <a:latin typeface="+mn-lt"/>
                <a:ea typeface="ＭＳ Ｐゴシック" pitchFamily="-106" charset="-128"/>
                <a:cs typeface="ＭＳ Ｐゴシック" pitchFamily="-106" charset="-128"/>
              </a:rPr>
              <a:t> et du commerce de </a:t>
            </a:r>
            <a:r>
              <a:rPr lang="en-US" sz="1200" b="1" kern="1200" dirty="0" err="1" smtClean="0">
                <a:solidFill>
                  <a:schemeClr val="tx1"/>
                </a:solidFill>
                <a:latin typeface="+mn-lt"/>
                <a:ea typeface="ＭＳ Ｐゴシック" pitchFamily="-106" charset="-128"/>
                <a:cs typeface="ＭＳ Ｐゴシック" pitchFamily="-106" charset="-128"/>
              </a:rPr>
              <a:t>détail</a:t>
            </a:r>
            <a:r>
              <a:rPr lang="en-US" sz="1200" b="1" kern="1200" dirty="0" smtClean="0">
                <a:solidFill>
                  <a:schemeClr val="tx1"/>
                </a:solidFill>
                <a:latin typeface="+mn-lt"/>
                <a:ea typeface="ＭＳ Ｐゴシック" pitchFamily="-106" charset="-128"/>
                <a:cs typeface="ＭＳ Ｐゴシック" pitchFamily="-106" charset="-128"/>
              </a:rPr>
              <a:t>.</a:t>
            </a:r>
            <a:r>
              <a:rPr lang="en-US" dirty="0"/>
              <a:t> </a:t>
            </a:r>
            <a:endParaRPr lang="en-US" dirty="0" smtClean="0"/>
          </a:p>
          <a:p>
            <a:r>
              <a:rPr lang="en-US" b="1" dirty="0" smtClean="0">
                <a:solidFill>
                  <a:srgbClr val="FF0000"/>
                </a:solidFill>
              </a:rPr>
              <a:t>ACHATS PROGRAMMATIQUES AOL ONE </a:t>
            </a:r>
            <a:r>
              <a:rPr lang="en-US" dirty="0" smtClean="0"/>
              <a:t>en pub: </a:t>
            </a:r>
            <a:r>
              <a:rPr lang="en-US" dirty="0" err="1" smtClean="0"/>
              <a:t>À</a:t>
            </a:r>
            <a:r>
              <a:rPr lang="en-US" dirty="0" smtClean="0"/>
              <a:t> </a:t>
            </a:r>
            <a:r>
              <a:rPr lang="en-US" dirty="0" err="1"/>
              <a:t>titre</a:t>
            </a:r>
            <a:r>
              <a:rPr lang="en-US" dirty="0"/>
              <a:t> </a:t>
            </a:r>
            <a:r>
              <a:rPr lang="en-US" dirty="0" err="1" smtClean="0"/>
              <a:t>eg</a:t>
            </a:r>
            <a:r>
              <a:rPr lang="en-US" dirty="0" smtClean="0"/>
              <a:t>., </a:t>
            </a:r>
            <a:r>
              <a:rPr lang="en-US" dirty="0"/>
              <a:t>les services </a:t>
            </a:r>
            <a:r>
              <a:rPr lang="en-US" dirty="0" err="1"/>
              <a:t>d’achats</a:t>
            </a:r>
            <a:r>
              <a:rPr lang="en-US" dirty="0"/>
              <a:t> </a:t>
            </a:r>
            <a:r>
              <a:rPr lang="en-US" dirty="0" err="1"/>
              <a:t>médias</a:t>
            </a:r>
            <a:r>
              <a:rPr lang="en-US" dirty="0"/>
              <a:t> et de </a:t>
            </a:r>
            <a:r>
              <a:rPr lang="en-US" dirty="0" err="1"/>
              <a:t>développement</a:t>
            </a:r>
            <a:r>
              <a:rPr lang="en-US" dirty="0"/>
              <a:t> web </a:t>
            </a:r>
            <a:r>
              <a:rPr lang="en-US" dirty="0" err="1"/>
              <a:t>risquent</a:t>
            </a:r>
            <a:r>
              <a:rPr lang="en-US" dirty="0"/>
              <a:t> </a:t>
            </a:r>
            <a:r>
              <a:rPr lang="en-US" dirty="0" err="1"/>
              <a:t>fortement</a:t>
            </a:r>
            <a:r>
              <a:rPr lang="en-US" dirty="0"/>
              <a:t> d’être </a:t>
            </a:r>
            <a:r>
              <a:rPr lang="en-US" dirty="0" err="1"/>
              <a:t>transformés</a:t>
            </a:r>
            <a:r>
              <a:rPr lang="en-US" dirty="0"/>
              <a:t> par </a:t>
            </a:r>
            <a:r>
              <a:rPr lang="en-US" dirty="0" err="1"/>
              <a:t>l’automatisation</a:t>
            </a:r>
            <a:r>
              <a:rPr lang="en-US" dirty="0"/>
              <a:t> et le </a:t>
            </a:r>
            <a:r>
              <a:rPr lang="en-US" dirty="0" err="1"/>
              <a:t>développement</a:t>
            </a:r>
            <a:r>
              <a:rPr lang="en-US" dirty="0"/>
              <a:t> web </a:t>
            </a:r>
            <a:r>
              <a:rPr lang="en-US" dirty="0" err="1"/>
              <a:t>assisté</a:t>
            </a:r>
            <a:r>
              <a:rPr lang="en-US" dirty="0"/>
              <a:t>.</a:t>
            </a:r>
          </a:p>
          <a:p>
            <a:r>
              <a:rPr lang="en-US" sz="1200" b="1" kern="1200" dirty="0" err="1" smtClean="0">
                <a:solidFill>
                  <a:schemeClr val="tx1"/>
                </a:solidFill>
                <a:latin typeface="+mn-lt"/>
                <a:ea typeface="ＭＳ Ｐゴシック" pitchFamily="-106" charset="-128"/>
                <a:cs typeface="ＭＳ Ｐゴシック" pitchFamily="-106" charset="-128"/>
              </a:rPr>
              <a:t>Réduction</a:t>
            </a:r>
            <a:r>
              <a:rPr lang="en-US" sz="1200" b="1" kern="1200" dirty="0" smtClean="0">
                <a:solidFill>
                  <a:schemeClr val="tx1"/>
                </a:solidFill>
                <a:latin typeface="+mn-lt"/>
                <a:ea typeface="ＭＳ Ｐゴシック" pitchFamily="-106" charset="-128"/>
                <a:cs typeface="ＭＳ Ｐゴシック" pitchFamily="-106" charset="-128"/>
              </a:rPr>
              <a:t> des </a:t>
            </a:r>
            <a:r>
              <a:rPr lang="en-US" sz="1200" b="1" kern="1200" dirty="0" err="1" smtClean="0">
                <a:solidFill>
                  <a:schemeClr val="tx1"/>
                </a:solidFill>
                <a:latin typeface="+mn-lt"/>
                <a:ea typeface="ＭＳ Ｐゴシック" pitchFamily="-106" charset="-128"/>
                <a:cs typeface="ＭＳ Ｐゴシック" pitchFamily="-106" charset="-128"/>
              </a:rPr>
              <a:t>marges</a:t>
            </a:r>
            <a:r>
              <a:rPr lang="en-US" sz="1200" b="1" kern="1200" dirty="0" smtClean="0">
                <a:solidFill>
                  <a:schemeClr val="tx1"/>
                </a:solidFill>
                <a:latin typeface="+mn-lt"/>
                <a:ea typeface="ＭＳ Ｐゴシック" pitchFamily="-106" charset="-128"/>
                <a:cs typeface="ＭＳ Ｐゴシック" pitchFamily="-106" charset="-128"/>
              </a:rPr>
              <a:t> </a:t>
            </a:r>
            <a:r>
              <a:rPr lang="en-US" sz="1200" b="1" kern="1200" dirty="0" err="1" smtClean="0">
                <a:solidFill>
                  <a:schemeClr val="tx1"/>
                </a:solidFill>
                <a:latin typeface="+mn-lt"/>
                <a:ea typeface="ＭＳ Ｐゴシック" pitchFamily="-106" charset="-128"/>
                <a:cs typeface="ＭＳ Ｐゴシック" pitchFamily="-106" charset="-128"/>
              </a:rPr>
              <a:t>bénéficiaires</a:t>
            </a:r>
            <a:endParaRPr lang="en-US" sz="1200" b="1" kern="1200" dirty="0" smtClean="0">
              <a:solidFill>
                <a:schemeClr val="tx1"/>
              </a:solidFill>
              <a:latin typeface="+mn-lt"/>
              <a:ea typeface="ＭＳ Ｐゴシック" pitchFamily="-106" charset="-128"/>
              <a:cs typeface="ＭＳ Ｐゴシック" pitchFamily="-106" charset="-128"/>
            </a:endParaRPr>
          </a:p>
          <a:p>
            <a:r>
              <a:rPr lang="en-US" sz="1200" kern="1200" dirty="0" err="1" smtClean="0">
                <a:solidFill>
                  <a:schemeClr val="tx1"/>
                </a:solidFill>
                <a:latin typeface="+mn-lt"/>
                <a:ea typeface="ＭＳ Ｐゴシック" pitchFamily="-106" charset="-128"/>
                <a:cs typeface="ＭＳ Ｐゴシック" pitchFamily="-106" charset="-128"/>
              </a:rPr>
              <a:t>D’ailleurs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notre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propre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industrie</a:t>
            </a:r>
            <a:r>
              <a:rPr lang="en-US" sz="1200" kern="1200" dirty="0" smtClean="0">
                <a:solidFill>
                  <a:schemeClr val="tx1"/>
                </a:solidFill>
                <a:latin typeface="+mn-lt"/>
                <a:ea typeface="ＭＳ Ｐゴシック" pitchFamily="-106" charset="-128"/>
                <a:cs typeface="ＭＳ Ｐゴシック" pitchFamily="-106" charset="-128"/>
              </a:rPr>
              <a:t> de services </a:t>
            </a:r>
            <a:r>
              <a:rPr lang="en-US" sz="1200" kern="1200" dirty="0" err="1" smtClean="0">
                <a:solidFill>
                  <a:schemeClr val="tx1"/>
                </a:solidFill>
                <a:latin typeface="+mn-lt"/>
                <a:ea typeface="ＭＳ Ｐゴシック" pitchFamily="-106" charset="-128"/>
                <a:cs typeface="ＭＳ Ｐゴシック" pitchFamily="-106" charset="-128"/>
              </a:rPr>
              <a:t>professionnels</a:t>
            </a:r>
            <a:r>
              <a:rPr lang="en-US" sz="1200" kern="1200" dirty="0" smtClean="0">
                <a:solidFill>
                  <a:schemeClr val="tx1"/>
                </a:solidFill>
                <a:latin typeface="+mn-lt"/>
                <a:ea typeface="ＭＳ Ｐゴシック" pitchFamily="-106" charset="-128"/>
                <a:cs typeface="ＭＳ Ｐゴシック" pitchFamily="-106" charset="-128"/>
              </a:rPr>
              <a:t> sera </a:t>
            </a:r>
            <a:r>
              <a:rPr lang="en-US" sz="1200" kern="1200" dirty="0" err="1" smtClean="0">
                <a:solidFill>
                  <a:schemeClr val="tx1"/>
                </a:solidFill>
                <a:latin typeface="+mn-lt"/>
                <a:ea typeface="ＭＳ Ｐゴシック" pitchFamily="-106" charset="-128"/>
                <a:cs typeface="ＭＳ Ｐゴシック" pitchFamily="-106" charset="-128"/>
              </a:rPr>
              <a:t>aussi</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chamboulée</a:t>
            </a:r>
            <a:r>
              <a:rPr lang="en-US" sz="1200" kern="1200" dirty="0" smtClean="0">
                <a:solidFill>
                  <a:schemeClr val="tx1"/>
                </a:solidFill>
                <a:latin typeface="+mn-lt"/>
                <a:ea typeface="ＭＳ Ｐゴシック" pitchFamily="-106" charset="-128"/>
                <a:cs typeface="ＭＳ Ｐゴシック" pitchFamily="-106" charset="-128"/>
              </a:rPr>
              <a:t>. Le </a:t>
            </a:r>
            <a:r>
              <a:rPr lang="en-US" sz="1200" kern="1200" dirty="0" err="1" smtClean="0">
                <a:solidFill>
                  <a:schemeClr val="tx1"/>
                </a:solidFill>
                <a:latin typeface="+mn-lt"/>
                <a:ea typeface="ＭＳ Ｐゴシック" pitchFamily="-106" charset="-128"/>
                <a:cs typeface="ＭＳ Ｐゴシック" pitchFamily="-106" charset="-128"/>
              </a:rPr>
              <a:t>modèle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d’agence</a:t>
            </a:r>
            <a:r>
              <a:rPr lang="en-US" sz="1200" kern="1200" dirty="0" smtClean="0">
                <a:solidFill>
                  <a:schemeClr val="tx1"/>
                </a:solidFill>
                <a:latin typeface="+mn-lt"/>
                <a:ea typeface="ＭＳ Ｐゴシック" pitchFamily="-106" charset="-128"/>
                <a:cs typeface="ＭＳ Ｐゴシック" pitchFamily="-106" charset="-128"/>
              </a:rPr>
              <a:t>, par </a:t>
            </a:r>
            <a:r>
              <a:rPr lang="en-US" sz="1200" kern="1200" dirty="0" err="1" smtClean="0">
                <a:solidFill>
                  <a:schemeClr val="tx1"/>
                </a:solidFill>
                <a:latin typeface="+mn-lt"/>
                <a:ea typeface="ＭＳ Ｐゴシック" pitchFamily="-106" charset="-128"/>
                <a:cs typeface="ＭＳ Ｐゴシック" pitchFamily="-106" charset="-128"/>
              </a:rPr>
              <a:t>eg</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est</a:t>
            </a:r>
            <a:r>
              <a:rPr lang="en-US" sz="1200" kern="1200" dirty="0" smtClean="0">
                <a:solidFill>
                  <a:schemeClr val="tx1"/>
                </a:solidFill>
                <a:latin typeface="+mn-lt"/>
                <a:ea typeface="ＭＳ Ｐゴシック" pitchFamily="-106" charset="-128"/>
                <a:cs typeface="ＭＳ Ｐゴシック" pitchFamily="-106" charset="-128"/>
              </a:rPr>
              <a:t> un </a:t>
            </a:r>
            <a:r>
              <a:rPr lang="en-US" sz="1200" kern="1200" dirty="0" err="1" smtClean="0">
                <a:solidFill>
                  <a:schemeClr val="tx1"/>
                </a:solidFill>
                <a:latin typeface="+mn-lt"/>
                <a:ea typeface="ＭＳ Ｐゴシック" pitchFamily="-106" charset="-128"/>
                <a:cs typeface="ＭＳ Ｐゴシック" pitchFamily="-106" charset="-128"/>
              </a:rPr>
              <a:t>modèle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d’affaires</a:t>
            </a:r>
            <a:r>
              <a:rPr lang="en-US" sz="1200" kern="1200" dirty="0" smtClean="0">
                <a:solidFill>
                  <a:schemeClr val="tx1"/>
                </a:solidFill>
                <a:latin typeface="+mn-lt"/>
                <a:ea typeface="ＭＳ Ｐゴシック" pitchFamily="-106" charset="-128"/>
                <a:cs typeface="ＭＳ Ｐゴシック" pitchFamily="-106" charset="-128"/>
              </a:rPr>
              <a:t> qui </a:t>
            </a:r>
            <a:r>
              <a:rPr lang="en-US" sz="1200" kern="1200" dirty="0" err="1" smtClean="0">
                <a:solidFill>
                  <a:schemeClr val="tx1"/>
                </a:solidFill>
                <a:latin typeface="+mn-lt"/>
                <a:ea typeface="ＭＳ Ｐゴシック" pitchFamily="-106" charset="-128"/>
                <a:cs typeface="ＭＳ Ｐゴシック" pitchFamily="-106" charset="-128"/>
              </a:rPr>
              <a:t>n’a</a:t>
            </a:r>
            <a:r>
              <a:rPr lang="en-US" sz="1200" kern="1200" dirty="0" smtClean="0">
                <a:solidFill>
                  <a:schemeClr val="tx1"/>
                </a:solidFill>
                <a:latin typeface="+mn-lt"/>
                <a:ea typeface="ＭＳ Ｐゴシック" pitchFamily="-106" charset="-128"/>
                <a:cs typeface="ＭＳ Ｐゴシック" pitchFamily="-106" charset="-128"/>
              </a:rPr>
              <a:t> pas </a:t>
            </a:r>
            <a:r>
              <a:rPr lang="en-US" sz="1200" kern="1200" dirty="0" err="1" smtClean="0">
                <a:solidFill>
                  <a:schemeClr val="tx1"/>
                </a:solidFill>
                <a:latin typeface="+mn-lt"/>
                <a:ea typeface="ＭＳ Ｐゴシック" pitchFamily="-106" charset="-128"/>
                <a:cs typeface="ＭＳ Ｐゴシック" pitchFamily="-106" charset="-128"/>
              </a:rPr>
              <a:t>évolué</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dernières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années</a:t>
            </a:r>
            <a:r>
              <a:rPr lang="en-US" sz="1200" kern="1200" dirty="0" smtClean="0">
                <a:solidFill>
                  <a:schemeClr val="tx1"/>
                </a:solidFill>
                <a:latin typeface="+mn-lt"/>
                <a:ea typeface="ＭＳ Ｐゴシック" pitchFamily="-106" charset="-128"/>
                <a:cs typeface="ＭＳ Ｐゴシック" pitchFamily="-106" charset="-128"/>
              </a:rPr>
              <a:t> et qui sera, </a:t>
            </a:r>
            <a:r>
              <a:rPr lang="en-US" sz="1200" kern="1200" dirty="0" err="1" smtClean="0">
                <a:solidFill>
                  <a:schemeClr val="tx1"/>
                </a:solidFill>
                <a:latin typeface="+mn-lt"/>
                <a:ea typeface="ＭＳ Ｐゴシック" pitchFamily="-106" charset="-128"/>
                <a:cs typeface="ＭＳ Ｐゴシック" pitchFamily="-106" charset="-128"/>
              </a:rPr>
              <a:t>lui</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aussi</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changé</a:t>
            </a:r>
            <a:r>
              <a:rPr lang="en-US" sz="1200" kern="1200" dirty="0" smtClean="0">
                <a:solidFill>
                  <a:schemeClr val="tx1"/>
                </a:solidFill>
                <a:latin typeface="+mn-lt"/>
                <a:ea typeface="ＭＳ Ｐゴシック" pitchFamily="-106" charset="-128"/>
                <a:cs typeface="ＭＳ Ｐゴシック" pitchFamily="-106" charset="-128"/>
              </a:rPr>
              <a:t> par le </a:t>
            </a:r>
            <a:r>
              <a:rPr lang="en-US" sz="1200" kern="1200" dirty="0" err="1" smtClean="0">
                <a:solidFill>
                  <a:schemeClr val="tx1"/>
                </a:solidFill>
                <a:latin typeface="+mn-lt"/>
                <a:ea typeface="ＭＳ Ｐゴシック" pitchFamily="-106" charset="-128"/>
                <a:cs typeface="ＭＳ Ｐゴシック" pitchFamily="-106" charset="-128"/>
              </a:rPr>
              <a:t>numérique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D’une</a:t>
            </a:r>
            <a:r>
              <a:rPr lang="en-US" sz="1200" kern="1200" dirty="0" smtClean="0">
                <a:solidFill>
                  <a:schemeClr val="tx1"/>
                </a:solidFill>
                <a:latin typeface="+mn-lt"/>
                <a:ea typeface="ＭＳ Ｐゴシック" pitchFamily="-106" charset="-128"/>
                <a:cs typeface="ＭＳ Ｐゴシック" pitchFamily="-106" charset="-128"/>
              </a:rPr>
              <a:t> part, </a:t>
            </a:r>
            <a:r>
              <a:rPr lang="en-US" sz="1200" kern="1200" dirty="0" err="1" smtClean="0">
                <a:solidFill>
                  <a:schemeClr val="tx1"/>
                </a:solidFill>
                <a:latin typeface="+mn-lt"/>
                <a:ea typeface="ＭＳ Ｐゴシック" pitchFamily="-106" charset="-128"/>
                <a:cs typeface="ＭＳ Ｐゴシック" pitchFamily="-106" charset="-128"/>
              </a:rPr>
              <a:t>plusieurs</a:t>
            </a:r>
            <a:r>
              <a:rPr lang="en-US" sz="1200" kern="1200" dirty="0" smtClean="0">
                <a:solidFill>
                  <a:schemeClr val="tx1"/>
                </a:solidFill>
                <a:latin typeface="+mn-lt"/>
                <a:ea typeface="ＭＳ Ｐゴシック" pitchFamily="-106" charset="-128"/>
                <a:cs typeface="ＭＳ Ｐゴシック" pitchFamily="-106" charset="-128"/>
              </a:rPr>
              <a:t> services </a:t>
            </a:r>
            <a:r>
              <a:rPr lang="en-US" sz="1200" kern="1200" dirty="0" err="1" smtClean="0">
                <a:solidFill>
                  <a:schemeClr val="tx1"/>
                </a:solidFill>
                <a:latin typeface="+mn-lt"/>
                <a:ea typeface="ＭＳ Ｐゴシック" pitchFamily="-106" charset="-128"/>
                <a:cs typeface="ＭＳ Ｐゴシック" pitchFamily="-106" charset="-128"/>
              </a:rPr>
              <a:t>deviendront</a:t>
            </a:r>
            <a:r>
              <a:rPr lang="en-US" sz="1200" kern="1200" dirty="0" smtClean="0">
                <a:solidFill>
                  <a:schemeClr val="tx1"/>
                </a:solidFill>
                <a:latin typeface="+mn-lt"/>
                <a:ea typeface="ＭＳ Ｐゴシック" pitchFamily="-106" charset="-128"/>
                <a:cs typeface="ＭＳ Ｐゴシック" pitchFamily="-106" charset="-128"/>
              </a:rPr>
              <a:t> des </a:t>
            </a:r>
            <a:r>
              <a:rPr lang="en-US" sz="1200" kern="1200" dirty="0" err="1" smtClean="0">
                <a:solidFill>
                  <a:schemeClr val="tx1"/>
                </a:solidFill>
                <a:latin typeface="+mn-lt"/>
                <a:ea typeface="ＭＳ Ｐゴシック" pitchFamily="-106" charset="-128"/>
                <a:cs typeface="ＭＳ Ｐゴシック" pitchFamily="-106" charset="-128"/>
              </a:rPr>
              <a:t>commodités</a:t>
            </a:r>
            <a:r>
              <a:rPr lang="en-US" sz="1200" kern="1200" dirty="0" smtClean="0">
                <a:solidFill>
                  <a:schemeClr val="tx1"/>
                </a:solidFill>
                <a:latin typeface="+mn-lt"/>
                <a:ea typeface="ＭＳ Ｐゴシック" pitchFamily="-106" charset="-128"/>
                <a:cs typeface="ＭＳ Ｐゴシック" pitchFamily="-106" charset="-128"/>
              </a:rPr>
              <a:t> sans </a:t>
            </a:r>
            <a:r>
              <a:rPr lang="en-US" sz="1200" kern="1200" dirty="0" err="1" smtClean="0">
                <a:solidFill>
                  <a:schemeClr val="tx1"/>
                </a:solidFill>
                <a:latin typeface="+mn-lt"/>
                <a:ea typeface="ＭＳ Ｐゴシック" pitchFamily="-106" charset="-128"/>
                <a:cs typeface="ＭＳ Ｐゴシック" pitchFamily="-106" charset="-128"/>
              </a:rPr>
              <a:t>valeur</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ajoutée</a:t>
            </a:r>
            <a:r>
              <a:rPr lang="en-US" sz="1200" kern="1200" dirty="0" smtClean="0">
                <a:solidFill>
                  <a:schemeClr val="tx1"/>
                </a:solidFill>
                <a:latin typeface="+mn-lt"/>
                <a:ea typeface="ＭＳ Ｐゴシック" pitchFamily="-106" charset="-128"/>
                <a:cs typeface="ＭＳ Ｐゴシック" pitchFamily="-106" charset="-128"/>
              </a:rPr>
              <a:t> pour les clients et les </a:t>
            </a:r>
            <a:r>
              <a:rPr lang="en-US" sz="1200" kern="1200" dirty="0" err="1" smtClean="0">
                <a:solidFill>
                  <a:schemeClr val="tx1"/>
                </a:solidFill>
                <a:latin typeface="+mn-lt"/>
                <a:ea typeface="ＭＳ Ｐゴシック" pitchFamily="-106" charset="-128"/>
                <a:cs typeface="ＭＳ Ｐゴシック" pitchFamily="-106" charset="-128"/>
              </a:rPr>
              <a:t>employés</a:t>
            </a:r>
            <a:r>
              <a:rPr lang="en-US" sz="1200" kern="1200" dirty="0" smtClean="0">
                <a:solidFill>
                  <a:schemeClr val="tx1"/>
                </a:solidFill>
                <a:latin typeface="+mn-lt"/>
                <a:ea typeface="ＭＳ Ｐゴシック" pitchFamily="-106" charset="-128"/>
                <a:cs typeface="ＭＳ Ｐゴシック" pitchFamily="-106" charset="-128"/>
              </a:rPr>
              <a:t>. </a:t>
            </a:r>
          </a:p>
          <a:p>
            <a:r>
              <a:rPr lang="en-US" sz="1200" kern="1200" dirty="0" err="1" smtClean="0">
                <a:solidFill>
                  <a:schemeClr val="tx1"/>
                </a:solidFill>
                <a:latin typeface="+mn-lt"/>
                <a:ea typeface="ＭＳ Ｐゴシック" pitchFamily="-106" charset="-128"/>
                <a:cs typeface="ＭＳ Ｐゴシック" pitchFamily="-106" charset="-128"/>
              </a:rPr>
              <a:t>D’autre</a:t>
            </a:r>
            <a:r>
              <a:rPr lang="en-US" sz="1200" kern="1200" dirty="0" smtClean="0">
                <a:solidFill>
                  <a:schemeClr val="tx1"/>
                </a:solidFill>
                <a:latin typeface="+mn-lt"/>
                <a:ea typeface="ＭＳ Ｐゴシック" pitchFamily="-106" charset="-128"/>
                <a:cs typeface="ＭＳ Ｐゴシック" pitchFamily="-106" charset="-128"/>
              </a:rPr>
              <a:t> part, les </a:t>
            </a:r>
            <a:r>
              <a:rPr lang="en-US" sz="1200" kern="1200" dirty="0" err="1" smtClean="0">
                <a:solidFill>
                  <a:schemeClr val="tx1"/>
                </a:solidFill>
                <a:latin typeface="+mn-lt"/>
                <a:ea typeface="ＭＳ Ｐゴシック" pitchFamily="-106" charset="-128"/>
                <a:cs typeface="ＭＳ Ｐゴシック" pitchFamily="-106" charset="-128"/>
              </a:rPr>
              <a:t>marges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bénéficiaires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rétrécissent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continuellement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peinant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à</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apporter</a:t>
            </a:r>
            <a:r>
              <a:rPr lang="en-US" sz="1200" kern="1200" dirty="0" smtClean="0">
                <a:solidFill>
                  <a:schemeClr val="tx1"/>
                </a:solidFill>
                <a:latin typeface="+mn-lt"/>
                <a:ea typeface="ＭＳ Ｐゴシック" pitchFamily="-106" charset="-128"/>
                <a:cs typeface="ＭＳ Ｐゴシック" pitchFamily="-106" charset="-128"/>
              </a:rPr>
              <a:t> de la </a:t>
            </a:r>
            <a:r>
              <a:rPr lang="en-US" sz="1200" kern="1200" dirty="0" err="1" smtClean="0">
                <a:solidFill>
                  <a:schemeClr val="tx1"/>
                </a:solidFill>
                <a:latin typeface="+mn-lt"/>
                <a:ea typeface="ＭＳ Ｐゴシック" pitchFamily="-106" charset="-128"/>
                <a:cs typeface="ＭＳ Ｐゴシック" pitchFamily="-106" charset="-128"/>
              </a:rPr>
              <a:t>valeur</a:t>
            </a:r>
            <a:r>
              <a:rPr lang="en-US" sz="1200" kern="1200" dirty="0" smtClean="0">
                <a:solidFill>
                  <a:schemeClr val="tx1"/>
                </a:solidFill>
                <a:latin typeface="+mn-lt"/>
                <a:ea typeface="ＭＳ Ｐゴシック" pitchFamily="-106" charset="-128"/>
                <a:cs typeface="ＭＳ Ｐゴシック" pitchFamily="-106" charset="-128"/>
              </a:rPr>
              <a:t> aux </a:t>
            </a:r>
            <a:r>
              <a:rPr lang="en-US" sz="1200" kern="1200" dirty="0" err="1" smtClean="0">
                <a:solidFill>
                  <a:schemeClr val="tx1"/>
                </a:solidFill>
                <a:latin typeface="+mn-lt"/>
                <a:ea typeface="ＭＳ Ｐゴシック" pitchFamily="-106" charset="-128"/>
                <a:cs typeface="ＭＳ Ｐゴシック" pitchFamily="-106" charset="-128"/>
              </a:rPr>
              <a:t>actionnaires</a:t>
            </a:r>
            <a:r>
              <a:rPr lang="en-US" sz="1200" kern="1200" dirty="0" smtClean="0">
                <a:solidFill>
                  <a:schemeClr val="tx1"/>
                </a:solidFill>
                <a:latin typeface="+mn-lt"/>
                <a:ea typeface="ＭＳ Ｐゴシック" pitchFamily="-106" charset="-128"/>
                <a:cs typeface="ＭＳ Ｐゴシック" pitchFamily="-106" charset="-128"/>
              </a:rPr>
              <a:t>. En </a:t>
            </a:r>
            <a:r>
              <a:rPr lang="en-US" sz="1200" kern="1200" dirty="0" err="1" smtClean="0">
                <a:solidFill>
                  <a:schemeClr val="tx1"/>
                </a:solidFill>
                <a:latin typeface="+mn-lt"/>
                <a:ea typeface="ＭＳ Ｐゴシック" pitchFamily="-106" charset="-128"/>
                <a:cs typeface="ＭＳ Ｐゴシック" pitchFamily="-106" charset="-128"/>
              </a:rPr>
              <a:t>moyenne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dans</a:t>
            </a:r>
            <a:r>
              <a:rPr lang="en-US" sz="1200" kern="1200" dirty="0" smtClean="0">
                <a:solidFill>
                  <a:schemeClr val="tx1"/>
                </a:solidFill>
                <a:latin typeface="+mn-lt"/>
                <a:ea typeface="ＭＳ Ｐゴシック" pitchFamily="-106" charset="-128"/>
                <a:cs typeface="ＭＳ Ｐゴシック" pitchFamily="-106" charset="-128"/>
              </a:rPr>
              <a:t> le monde, les </a:t>
            </a:r>
            <a:r>
              <a:rPr lang="en-US" sz="1200" kern="1200" dirty="0" err="1" smtClean="0">
                <a:solidFill>
                  <a:schemeClr val="tx1"/>
                </a:solidFill>
                <a:latin typeface="+mn-lt"/>
                <a:ea typeface="ＭＳ Ｐゴシック" pitchFamily="-106" charset="-128"/>
                <a:cs typeface="ＭＳ Ｐゴシック" pitchFamily="-106" charset="-128"/>
              </a:rPr>
              <a:t>marges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ont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fondu</a:t>
            </a:r>
            <a:r>
              <a:rPr lang="en-US" sz="1200" kern="1200" dirty="0" smtClean="0">
                <a:solidFill>
                  <a:schemeClr val="tx1"/>
                </a:solidFill>
                <a:latin typeface="+mn-lt"/>
                <a:ea typeface="ＭＳ Ｐゴシック" pitchFamily="-106" charset="-128"/>
                <a:cs typeface="ＭＳ Ｐゴシック" pitchFamily="-106" charset="-128"/>
              </a:rPr>
              <a:t> de </a:t>
            </a:r>
            <a:r>
              <a:rPr lang="en-US" sz="1200" kern="1200" dirty="0" err="1" smtClean="0">
                <a:solidFill>
                  <a:schemeClr val="tx1"/>
                </a:solidFill>
                <a:latin typeface="+mn-lt"/>
                <a:ea typeface="ＭＳ Ｐゴシック" pitchFamily="-106" charset="-128"/>
                <a:cs typeface="ＭＳ Ｐゴシック" pitchFamily="-106" charset="-128"/>
              </a:rPr>
              <a:t>quatre</a:t>
            </a:r>
            <a:r>
              <a:rPr lang="en-US" sz="1200" kern="1200" dirty="0" smtClean="0">
                <a:solidFill>
                  <a:schemeClr val="tx1"/>
                </a:solidFill>
                <a:latin typeface="+mn-lt"/>
                <a:ea typeface="ＭＳ Ｐゴシック" pitchFamily="-106" charset="-128"/>
                <a:cs typeface="ＭＳ Ｐゴシック" pitchFamily="-106" charset="-128"/>
              </a:rPr>
              <a:t> points de </a:t>
            </a:r>
            <a:r>
              <a:rPr lang="en-US" sz="1200" kern="1200" dirty="0" err="1" smtClean="0">
                <a:solidFill>
                  <a:schemeClr val="tx1"/>
                </a:solidFill>
                <a:latin typeface="+mn-lt"/>
                <a:ea typeface="ＭＳ Ｐゴシック" pitchFamily="-106" charset="-128"/>
                <a:cs typeface="ＭＳ Ｐゴシック" pitchFamily="-106" charset="-128"/>
              </a:rPr>
              <a:t>pourcentage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deux</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dernières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années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C’est</a:t>
            </a:r>
            <a:r>
              <a:rPr lang="en-US" sz="1200" kern="1200" dirty="0" smtClean="0">
                <a:solidFill>
                  <a:schemeClr val="tx1"/>
                </a:solidFill>
                <a:latin typeface="+mn-lt"/>
                <a:ea typeface="ＭＳ Ｐゴシック" pitchFamily="-106" charset="-128"/>
                <a:cs typeface="ＭＳ Ｐゴシック" pitchFamily="-106" charset="-128"/>
              </a:rPr>
              <a:t> important. </a:t>
            </a:r>
            <a:r>
              <a:rPr lang="en-US" sz="1200" kern="1200" dirty="0" err="1" smtClean="0">
                <a:solidFill>
                  <a:schemeClr val="tx1"/>
                </a:solidFill>
                <a:latin typeface="+mn-lt"/>
                <a:ea typeface="ＭＳ Ｐゴシック" pitchFamily="-106" charset="-128"/>
                <a:cs typeface="ＭＳ Ｐゴシック" pitchFamily="-106" charset="-128"/>
              </a:rPr>
              <a:t>Cela</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dit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n’est</a:t>
            </a:r>
            <a:r>
              <a:rPr lang="en-US" sz="1200" kern="1200" dirty="0" smtClean="0">
                <a:solidFill>
                  <a:schemeClr val="tx1"/>
                </a:solidFill>
                <a:latin typeface="+mn-lt"/>
                <a:ea typeface="ＭＳ Ｐゴシック" pitchFamily="-106" charset="-128"/>
                <a:cs typeface="ＭＳ Ｐゴシック" pitchFamily="-106" charset="-128"/>
              </a:rPr>
              <a:t> pas unique </a:t>
            </a:r>
            <a:r>
              <a:rPr lang="en-US" sz="1200" kern="1200" dirty="0" err="1" smtClean="0">
                <a:solidFill>
                  <a:schemeClr val="tx1"/>
                </a:solidFill>
                <a:latin typeface="+mn-lt"/>
                <a:ea typeface="ＭＳ Ｐゴシック" pitchFamily="-106" charset="-128"/>
                <a:cs typeface="ＭＳ Ｐゴシック" pitchFamily="-106" charset="-128"/>
              </a:rPr>
              <a:t>à</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notre</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industrie</a:t>
            </a:r>
            <a:r>
              <a:rPr lang="en-US" sz="1200" kern="1200" dirty="0" smtClean="0">
                <a:solidFill>
                  <a:schemeClr val="tx1"/>
                </a:solidFill>
                <a:latin typeface="+mn-lt"/>
                <a:ea typeface="ＭＳ Ｐゴシック" pitchFamily="-106" charset="-128"/>
                <a:cs typeface="ＭＳ Ｐゴシック" pitchFamily="-106" charset="-128"/>
              </a:rPr>
              <a:t>. La </a:t>
            </a:r>
            <a:r>
              <a:rPr lang="en-US" sz="1200" kern="1200" dirty="0" err="1" smtClean="0">
                <a:solidFill>
                  <a:schemeClr val="tx1"/>
                </a:solidFill>
                <a:latin typeface="+mn-lt"/>
                <a:ea typeface="ＭＳ Ｐゴシック" pitchFamily="-106" charset="-128"/>
                <a:cs typeface="ＭＳ Ｐゴシック" pitchFamily="-106" charset="-128"/>
              </a:rPr>
              <a:t>pression</a:t>
            </a:r>
            <a:r>
              <a:rPr lang="en-US" sz="1200" kern="1200" dirty="0" smtClean="0">
                <a:solidFill>
                  <a:schemeClr val="tx1"/>
                </a:solidFill>
                <a:latin typeface="+mn-lt"/>
                <a:ea typeface="ＭＳ Ｐゴシック" pitchFamily="-106" charset="-128"/>
                <a:cs typeface="ＭＳ Ｐゴシック" pitchFamily="-106" charset="-128"/>
              </a:rPr>
              <a:t> des </a:t>
            </a:r>
            <a:r>
              <a:rPr lang="en-US" sz="1200" kern="1200" dirty="0" err="1" smtClean="0">
                <a:solidFill>
                  <a:schemeClr val="tx1"/>
                </a:solidFill>
                <a:latin typeface="+mn-lt"/>
                <a:ea typeface="ＭＳ Ｐゴシック" pitchFamily="-106" charset="-128"/>
                <a:cs typeface="ＭＳ Ｐゴシック" pitchFamily="-106" charset="-128"/>
              </a:rPr>
              <a:t>marchés</a:t>
            </a:r>
            <a:r>
              <a:rPr lang="en-US" sz="1200" kern="1200" dirty="0" smtClean="0">
                <a:solidFill>
                  <a:schemeClr val="tx1"/>
                </a:solidFill>
                <a:latin typeface="+mn-lt"/>
                <a:ea typeface="ＭＳ Ｐゴシック" pitchFamily="-106" charset="-128"/>
                <a:cs typeface="ＭＳ Ｐゴシック" pitchFamily="-106" charset="-128"/>
              </a:rPr>
              <a:t> financiers </a:t>
            </a:r>
            <a:r>
              <a:rPr lang="en-US" sz="1200" kern="1200" dirty="0" err="1" smtClean="0">
                <a:solidFill>
                  <a:schemeClr val="tx1"/>
                </a:solidFill>
                <a:latin typeface="+mn-lt"/>
                <a:ea typeface="ＭＳ Ｐゴシック" pitchFamily="-106" charset="-128"/>
                <a:cs typeface="ＭＳ Ｐゴシック" pitchFamily="-106" charset="-128"/>
              </a:rPr>
              <a:t>sur</a:t>
            </a:r>
            <a:r>
              <a:rPr lang="en-US" sz="1200" kern="1200" dirty="0" smtClean="0">
                <a:solidFill>
                  <a:schemeClr val="tx1"/>
                </a:solidFill>
                <a:latin typeface="+mn-lt"/>
                <a:ea typeface="ＭＳ Ｐゴシック" pitchFamily="-106" charset="-128"/>
                <a:cs typeface="ＭＳ Ｐゴシック" pitchFamily="-106" charset="-128"/>
              </a:rPr>
              <a:t> les </a:t>
            </a:r>
            <a:r>
              <a:rPr lang="en-US" sz="1200" kern="1200" dirty="0" err="1" smtClean="0">
                <a:solidFill>
                  <a:schemeClr val="tx1"/>
                </a:solidFill>
                <a:latin typeface="+mn-lt"/>
                <a:ea typeface="ＭＳ Ｐゴシック" pitchFamily="-106" charset="-128"/>
                <a:cs typeface="ＭＳ Ｐゴシック" pitchFamily="-106" charset="-128"/>
              </a:rPr>
              <a:t>marges</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à</a:t>
            </a:r>
            <a:r>
              <a:rPr lang="en-US" sz="1200" kern="1200" dirty="0" smtClean="0">
                <a:solidFill>
                  <a:schemeClr val="tx1"/>
                </a:solidFill>
                <a:latin typeface="+mn-lt"/>
                <a:ea typeface="ＭＳ Ｐゴシック" pitchFamily="-106" charset="-128"/>
                <a:cs typeface="ＭＳ Ｐゴシック" pitchFamily="-106" charset="-128"/>
              </a:rPr>
              <a:t> un impact important </a:t>
            </a:r>
            <a:r>
              <a:rPr lang="en-US" sz="1200" kern="1200" dirty="0" err="1" smtClean="0">
                <a:solidFill>
                  <a:schemeClr val="tx1"/>
                </a:solidFill>
                <a:latin typeface="+mn-lt"/>
                <a:ea typeface="ＭＳ Ｐゴシック" pitchFamily="-106" charset="-128"/>
                <a:cs typeface="ＭＳ Ｐゴシック" pitchFamily="-106" charset="-128"/>
              </a:rPr>
              <a:t>sur</a:t>
            </a:r>
            <a:r>
              <a:rPr lang="en-US" sz="1200" kern="1200" dirty="0" smtClean="0">
                <a:solidFill>
                  <a:schemeClr val="tx1"/>
                </a:solidFill>
                <a:latin typeface="+mn-lt"/>
                <a:ea typeface="ＭＳ Ｐゴシック" pitchFamily="-106" charset="-128"/>
                <a:cs typeface="ＭＳ Ｐゴシック" pitchFamily="-106" charset="-128"/>
              </a:rPr>
              <a:t> les agents, </a:t>
            </a:r>
            <a:r>
              <a:rPr lang="en-US" sz="1200" kern="1200" dirty="0" err="1" smtClean="0">
                <a:solidFill>
                  <a:schemeClr val="tx1"/>
                </a:solidFill>
                <a:latin typeface="+mn-lt"/>
                <a:ea typeface="ＭＳ Ｐゴシック" pitchFamily="-106" charset="-128"/>
                <a:cs typeface="ＭＳ Ｐゴシック" pitchFamily="-106" charset="-128"/>
              </a:rPr>
              <a:t>tant</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ceux</a:t>
            </a:r>
            <a:r>
              <a:rPr lang="en-US" sz="1200" kern="1200" dirty="0" smtClean="0">
                <a:solidFill>
                  <a:schemeClr val="tx1"/>
                </a:solidFill>
                <a:latin typeface="+mn-lt"/>
                <a:ea typeface="ＭＳ Ｐゴシック" pitchFamily="-106" charset="-128"/>
                <a:cs typeface="ＭＳ Ｐゴシック" pitchFamily="-106" charset="-128"/>
              </a:rPr>
              <a:t> qui </a:t>
            </a:r>
            <a:r>
              <a:rPr lang="en-US" sz="1200" kern="1200" dirty="0" err="1" smtClean="0">
                <a:solidFill>
                  <a:schemeClr val="tx1"/>
                </a:solidFill>
                <a:latin typeface="+mn-lt"/>
                <a:ea typeface="ＭＳ Ｐゴシック" pitchFamily="-106" charset="-128"/>
                <a:cs typeface="ＭＳ Ｐゴシック" pitchFamily="-106" charset="-128"/>
              </a:rPr>
              <a:t>oeuvrent</a:t>
            </a:r>
            <a:r>
              <a:rPr lang="en-US" sz="1200" kern="1200" dirty="0" smtClean="0">
                <a:solidFill>
                  <a:schemeClr val="tx1"/>
                </a:solidFill>
                <a:latin typeface="+mn-lt"/>
                <a:ea typeface="ＭＳ Ｐゴシック" pitchFamily="-106" charset="-128"/>
                <a:cs typeface="ＭＳ Ｐゴシック" pitchFamily="-106" charset="-128"/>
              </a:rPr>
              <a:t> en distribution </a:t>
            </a:r>
            <a:r>
              <a:rPr lang="en-US" sz="1200" kern="1200" dirty="0" err="1" smtClean="0">
                <a:solidFill>
                  <a:schemeClr val="tx1"/>
                </a:solidFill>
                <a:latin typeface="+mn-lt"/>
                <a:ea typeface="ＭＳ Ｐゴシック" pitchFamily="-106" charset="-128"/>
                <a:cs typeface="ＭＳ Ｐゴシック" pitchFamily="-106" charset="-128"/>
              </a:rPr>
              <a:t>qu’en</a:t>
            </a:r>
            <a:r>
              <a:rPr lang="en-US" sz="1200" kern="1200" dirty="0" smtClean="0">
                <a:solidFill>
                  <a:schemeClr val="tx1"/>
                </a:solidFill>
                <a:latin typeface="+mn-lt"/>
                <a:ea typeface="ＭＳ Ｐゴシック" pitchFamily="-106" charset="-128"/>
                <a:cs typeface="ＭＳ Ｐゴシック" pitchFamily="-106" charset="-128"/>
              </a:rPr>
              <a:t> pub, en finance </a:t>
            </a:r>
            <a:r>
              <a:rPr lang="en-US" sz="1200" kern="1200" dirty="0" err="1" smtClean="0">
                <a:solidFill>
                  <a:schemeClr val="tx1"/>
                </a:solidFill>
                <a:latin typeface="+mn-lt"/>
                <a:ea typeface="ＭＳ Ｐゴシック" pitchFamily="-106" charset="-128"/>
                <a:cs typeface="ＭＳ Ｐゴシック" pitchFamily="-106" charset="-128"/>
              </a:rPr>
              <a:t>ou</a:t>
            </a:r>
            <a:r>
              <a:rPr lang="en-US" sz="1200" kern="1200" dirty="0" smtClean="0">
                <a:solidFill>
                  <a:schemeClr val="tx1"/>
                </a:solidFill>
                <a:latin typeface="+mn-lt"/>
                <a:ea typeface="ＭＳ Ｐゴシック" pitchFamily="-106" charset="-128"/>
                <a:cs typeface="ＭＳ Ｐゴシック" pitchFamily="-106" charset="-128"/>
              </a:rPr>
              <a:t> en voyage.</a:t>
            </a:r>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3</a:t>
            </a:fld>
            <a:endParaRPr lang="en-US"/>
          </a:p>
        </p:txBody>
      </p:sp>
    </p:spTree>
    <p:extLst>
      <p:ext uri="{BB962C8B-B14F-4D97-AF65-F5344CB8AC3E}">
        <p14:creationId xmlns:p14="http://schemas.microsoft.com/office/powerpoint/2010/main" val="3582433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32" y="149349"/>
            <a:ext cx="2702768" cy="2026604"/>
          </a:xfrm>
        </p:spPr>
      </p:sp>
      <p:sp>
        <p:nvSpPr>
          <p:cNvPr id="3" name="Espace réservé des commentaires 2"/>
          <p:cNvSpPr>
            <a:spLocks noGrp="1"/>
          </p:cNvSpPr>
          <p:nvPr>
            <p:ph type="body" idx="1"/>
          </p:nvPr>
        </p:nvSpPr>
        <p:spPr>
          <a:xfrm>
            <a:off x="76200" y="2255837"/>
            <a:ext cx="6665168" cy="6678488"/>
          </a:xfrm>
        </p:spPr>
        <p:txBody>
          <a:bodyPr>
            <a:normAutofit fontScale="85000" lnSpcReduction="20000"/>
          </a:bodyPr>
          <a:lstStyle/>
          <a:p>
            <a:r>
              <a:rPr lang="en-CA" dirty="0"/>
              <a:t>Next Big Thing: Phoning it in – Sep.1</a:t>
            </a:r>
            <a:r>
              <a:rPr lang="en-CA" baseline="30000" dirty="0"/>
              <a:t>st</a:t>
            </a:r>
            <a:r>
              <a:rPr lang="en-CA" dirty="0"/>
              <a:t>, 2011</a:t>
            </a:r>
          </a:p>
          <a:p>
            <a:r>
              <a:rPr lang="en-CA" dirty="0"/>
              <a:t>http://www.adobomagazine.com/cannes/wp-content/uploads/2011/06/Direct-Gold-KR.jpg</a:t>
            </a:r>
          </a:p>
          <a:p>
            <a:r>
              <a:rPr lang="en-CA" dirty="0">
                <a:hlinkClick r:id="rId3"/>
              </a:rPr>
              <a:t>http://strategyonline.ca/2011/08/31/next-big-thing-phoning-it-in/</a:t>
            </a:r>
            <a:endParaRPr lang="en-CA" dirty="0"/>
          </a:p>
          <a:p>
            <a:r>
              <a:rPr lang="en-CA" dirty="0"/>
              <a:t>In South Korea, a consumer scans the grocery store aisle, pausing in front of a product. They reach forward, and click, it’s purchased. But this consumer isn’t in a grocery store, they’re on a </a:t>
            </a:r>
            <a:r>
              <a:rPr lang="en-CA" b="1" dirty="0"/>
              <a:t>subway platform</a:t>
            </a:r>
            <a:r>
              <a:rPr lang="en-CA" dirty="0"/>
              <a:t>, and the </a:t>
            </a:r>
            <a:r>
              <a:rPr lang="en-CA" b="1" dirty="0"/>
              <a:t>product in front of them is just an image with a QR code beneath it</a:t>
            </a:r>
            <a:r>
              <a:rPr lang="en-CA" dirty="0"/>
              <a:t>. But no matter, the product will be delivered to their door by the time they’ve returned home after a long commute.</a:t>
            </a:r>
          </a:p>
          <a:p>
            <a:r>
              <a:rPr lang="en-CA" dirty="0"/>
              <a:t>This execution, by U.K.-based grocery retailer Tesco’s Korean chain </a:t>
            </a:r>
            <a:r>
              <a:rPr lang="en-CA" dirty="0" err="1"/>
              <a:t>Homeplus</a:t>
            </a:r>
            <a:r>
              <a:rPr lang="en-CA" dirty="0"/>
              <a:t>, </a:t>
            </a:r>
            <a:r>
              <a:rPr lang="en-CA" b="1" dirty="0"/>
              <a:t>won the Media Grand Prix at Cannes this year</a:t>
            </a:r>
            <a:r>
              <a:rPr lang="en-CA" dirty="0"/>
              <a:t>, and Tesco claims it can attribute over </a:t>
            </a:r>
            <a:r>
              <a:rPr lang="en-CA" dirty="0" smtClean="0"/>
              <a:t>10k visitors </a:t>
            </a:r>
            <a:r>
              <a:rPr lang="en-CA" dirty="0"/>
              <a:t>to its online </a:t>
            </a:r>
            <a:r>
              <a:rPr lang="en-CA" dirty="0" err="1"/>
              <a:t>Homeplus</a:t>
            </a:r>
            <a:r>
              <a:rPr lang="en-CA" dirty="0"/>
              <a:t> mall to the subway execution.</a:t>
            </a:r>
          </a:p>
          <a:p>
            <a:r>
              <a:rPr lang="en-CA" dirty="0"/>
              <a:t>However, an execution like this hinges on several things going right – namely that consumers will take the time to engage with it, and the </a:t>
            </a:r>
            <a:r>
              <a:rPr lang="en-CA" dirty="0" err="1" smtClean="0"/>
              <a:t>techwill</a:t>
            </a:r>
            <a:r>
              <a:rPr lang="en-CA" dirty="0" smtClean="0"/>
              <a:t> </a:t>
            </a:r>
            <a:r>
              <a:rPr lang="en-CA" dirty="0"/>
              <a:t>cooperate (getting URLs to work underground isn’t always an option).</a:t>
            </a:r>
          </a:p>
          <a:p>
            <a:r>
              <a:rPr lang="en-CA" dirty="0"/>
              <a:t>“</a:t>
            </a:r>
            <a:r>
              <a:rPr lang="en-CA" b="1" dirty="0"/>
              <a:t>QR codes are, in my opinion, dying a quick death </a:t>
            </a:r>
            <a:r>
              <a:rPr lang="en-CA" dirty="0"/>
              <a:t>and thank goodness they are, because they’re not useful at all to consumers</a:t>
            </a:r>
            <a:r>
              <a:rPr lang="en-CA" dirty="0" smtClean="0"/>
              <a:t>,”, </a:t>
            </a:r>
            <a:r>
              <a:rPr lang="en-CA" dirty="0"/>
              <a:t>noting that “</a:t>
            </a:r>
            <a:r>
              <a:rPr lang="en-CA" b="1" dirty="0"/>
              <a:t>most consumers don’t care about most messages they see,” so asking them to engage with them is often fruitless, and the mechanics behind QR codes – taking a picture with a camera, which sends to a link to visit a web page – is just too cumbersome for most.</a:t>
            </a:r>
          </a:p>
          <a:p>
            <a:r>
              <a:rPr lang="en-CA" dirty="0" smtClean="0"/>
              <a:t> </a:t>
            </a:r>
            <a:r>
              <a:rPr lang="en-CA" b="1" dirty="0"/>
              <a:t>next evolution is almost here: Near Field Communications (NFC), </a:t>
            </a:r>
            <a:r>
              <a:rPr lang="en-CA" dirty="0"/>
              <a:t>a concept that has been around for several years and adopted in various forms globally, but has yet to reach its full potential, especially here in Canada. For those unfamiliar, </a:t>
            </a:r>
            <a:r>
              <a:rPr lang="en-CA" b="1" dirty="0"/>
              <a:t>NFC </a:t>
            </a:r>
            <a:r>
              <a:rPr lang="en-CA" b="1" dirty="0" smtClean="0"/>
              <a:t>tech </a:t>
            </a:r>
            <a:r>
              <a:rPr lang="en-CA" b="1" dirty="0"/>
              <a:t>works through a chip inside a device (such as a smartphone), that allows for transactions between NFC-enabled devices. One of the most anticipated uses of this is essentially turning your mobile into a credit card, allowing you to pay with the swipe of your smartphone (the wallet-making industry should brace itself).</a:t>
            </a:r>
          </a:p>
          <a:p>
            <a:r>
              <a:rPr lang="en-CA" b="1" dirty="0" smtClean="0"/>
              <a:t>Android </a:t>
            </a:r>
            <a:r>
              <a:rPr lang="en-CA" b="1" dirty="0"/>
              <a:t>devices are already being made with NFC technology, and the newest wave of BlackBerrys will have it as well.</a:t>
            </a:r>
          </a:p>
          <a:p>
            <a:r>
              <a:rPr lang="en-CA" dirty="0"/>
              <a:t>“The </a:t>
            </a:r>
            <a:r>
              <a:rPr lang="en-CA" dirty="0" err="1" smtClean="0"/>
              <a:t>techis</a:t>
            </a:r>
            <a:r>
              <a:rPr lang="en-CA" dirty="0" smtClean="0"/>
              <a:t> </a:t>
            </a:r>
            <a:r>
              <a:rPr lang="en-CA" dirty="0"/>
              <a:t>there, it’s actually been there for a while,” says Gupta, “</a:t>
            </a:r>
            <a:r>
              <a:rPr lang="en-CA" b="1" dirty="0"/>
              <a:t>The </a:t>
            </a:r>
            <a:r>
              <a:rPr lang="en-CA" b="1" dirty="0" smtClean="0"/>
              <a:t>tech </a:t>
            </a:r>
            <a:r>
              <a:rPr lang="en-CA" b="1" dirty="0"/>
              <a:t>is not necessarily the challenge, it’s more the consumer behaviour, training and education on how to use it for a better user experience</a:t>
            </a:r>
            <a:r>
              <a:rPr lang="en-CA" dirty="0"/>
              <a:t>.”</a:t>
            </a:r>
          </a:p>
          <a:p>
            <a:r>
              <a:rPr lang="en-CA" dirty="0"/>
              <a:t>The future of commerce, according to Gupta, is a world where consumers’ payment identities consolidate. Whereas now we have identities in the form of cash, credit cards, an iTunes account, etc., “those identities will become more digital. [And] people will let you use your digital identity to buy physical goods.”</a:t>
            </a:r>
          </a:p>
          <a:p>
            <a:r>
              <a:rPr lang="en-CA" dirty="0"/>
              <a:t>The process has already begun. Last year in the U.S., Isis, a joint venture between Verizon, AT&amp;T and T-Mobile, was created to build a mobile payment network, reportedly in an attempt to maintain independence from the financial companies so that users would keep accounts with the mobile </a:t>
            </a:r>
            <a:r>
              <a:rPr lang="en-CA" dirty="0" err="1"/>
              <a:t>cos</a:t>
            </a:r>
            <a:r>
              <a:rPr lang="en-CA" dirty="0"/>
              <a:t>, but in July, Visa, MasterCard, Discover and American Express joined on. “That’s what’s going to make this thing tangible this year,” </a:t>
            </a:r>
            <a:r>
              <a:rPr lang="en-CA" dirty="0" smtClean="0"/>
              <a:t> </a:t>
            </a:r>
            <a:r>
              <a:rPr lang="en-CA" b="1" dirty="0" smtClean="0"/>
              <a:t>NFC tech will </a:t>
            </a:r>
            <a:r>
              <a:rPr lang="en-CA" b="1" dirty="0"/>
              <a:t>also allow location-based marketing </a:t>
            </a:r>
            <a:r>
              <a:rPr lang="en-CA" dirty="0"/>
              <a:t>to further evolve, with </a:t>
            </a:r>
            <a:r>
              <a:rPr lang="en-CA" b="1" dirty="0"/>
              <a:t>messages being sent to smartphones, such as deals, based on where the customer is inside the store, for instance. It will be hyper-geo location without a GPS.</a:t>
            </a:r>
          </a:p>
          <a:p>
            <a:r>
              <a:rPr lang="en-CA" dirty="0"/>
              <a:t>But before that can happen, implementation of NFC will require changes to infrastructure, relying on adoption by major retailers, which </a:t>
            </a:r>
            <a:r>
              <a:rPr lang="en-CA" dirty="0" err="1"/>
              <a:t>Barbuto</a:t>
            </a:r>
            <a:r>
              <a:rPr lang="en-CA" dirty="0"/>
              <a:t> expects we will see within the next </a:t>
            </a:r>
            <a:r>
              <a:rPr lang="en-CA" dirty="0" smtClean="0"/>
              <a:t>5 years</a:t>
            </a:r>
            <a:r>
              <a:rPr lang="en-CA" dirty="0"/>
              <a:t>.</a:t>
            </a:r>
          </a:p>
          <a:p>
            <a:r>
              <a:rPr lang="en-CA" dirty="0"/>
              <a:t>The message to marketers, echoed by </a:t>
            </a:r>
            <a:r>
              <a:rPr lang="en-CA" dirty="0" err="1"/>
              <a:t>Barbuto</a:t>
            </a:r>
            <a:r>
              <a:rPr lang="en-CA" dirty="0"/>
              <a:t> and Gupta, is to educate yourself on this </a:t>
            </a:r>
            <a:r>
              <a:rPr lang="en-CA" dirty="0" smtClean="0"/>
              <a:t>tech and </a:t>
            </a:r>
            <a:r>
              <a:rPr lang="en-CA" dirty="0"/>
              <a:t>how your </a:t>
            </a:r>
            <a:r>
              <a:rPr lang="en-CA" dirty="0" smtClean="0"/>
              <a:t>org.  </a:t>
            </a:r>
            <a:r>
              <a:rPr lang="en-CA" dirty="0"/>
              <a:t>might take advantage of it, because it’s coming fast. In a country where we’re generally slow to adopt new payment methods (we still use tokens for Toronto transit) and mobile developments (Canadian-born mobile apps for retailers are few and far between), NFC provides an opportunity to get ahead of the game.</a:t>
            </a:r>
          </a:p>
          <a:p>
            <a:r>
              <a:rPr lang="en-CA" dirty="0"/>
              <a:t>“</a:t>
            </a:r>
            <a:r>
              <a:rPr lang="en-CA" b="1" dirty="0"/>
              <a:t>If you don’t start to embrace digital platforms in your culture, especially within your marketing culture, you’re going to start to lose touch with the next generation of consumers,” says Gupta. “[They’re] using </a:t>
            </a:r>
            <a:r>
              <a:rPr lang="en-CA" dirty="0"/>
              <a:t>digital, using mobile, using social networks to influence the way they buy, the way they date, the way they talk, everything</a:t>
            </a:r>
            <a:r>
              <a:rPr lang="en-CA" dirty="0" smtClean="0"/>
              <a:t>.”</a:t>
            </a:r>
            <a:endParaRPr lang="en-CA" dirty="0"/>
          </a:p>
          <a:p>
            <a:endParaRPr lang="en-CA" dirty="0"/>
          </a:p>
          <a:p>
            <a:r>
              <a:rPr lang="en-CA" dirty="0"/>
              <a:t>Read more: http://strategyonline.ca/2011/08/31/next-big-thing-phoning-it-in/#ixzz1XC8cwTMk</a:t>
            </a:r>
          </a:p>
          <a:p>
            <a:endParaRPr lang="fr-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43</a:t>
            </a:fld>
            <a:endParaRPr lang="en-US"/>
          </a:p>
        </p:txBody>
      </p:sp>
    </p:spTree>
    <p:extLst>
      <p:ext uri="{BB962C8B-B14F-4D97-AF65-F5344CB8AC3E}">
        <p14:creationId xmlns:p14="http://schemas.microsoft.com/office/powerpoint/2010/main" val="235188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0000" lnSpcReduction="20000"/>
          </a:bodyPr>
          <a:lstStyle/>
          <a:p>
            <a:r>
              <a:rPr lang="fr-CA" dirty="0" err="1"/>
              <a:t>Coming</a:t>
            </a:r>
            <a:r>
              <a:rPr lang="fr-CA" dirty="0"/>
              <a:t> </a:t>
            </a:r>
            <a:r>
              <a:rPr lang="fr-CA" dirty="0" err="1"/>
              <a:t>Soon</a:t>
            </a:r>
            <a:r>
              <a:rPr lang="fr-CA" dirty="0"/>
              <a:t>: </a:t>
            </a:r>
            <a:r>
              <a:rPr lang="fr-CA" dirty="0" err="1"/>
              <a:t>Instantly</a:t>
            </a:r>
            <a:r>
              <a:rPr lang="fr-CA" dirty="0"/>
              <a:t> </a:t>
            </a:r>
            <a:r>
              <a:rPr lang="fr-CA" dirty="0" err="1"/>
              <a:t>Shoppable</a:t>
            </a:r>
            <a:r>
              <a:rPr lang="fr-CA" dirty="0"/>
              <a:t> Radio, </a:t>
            </a:r>
            <a:r>
              <a:rPr lang="fr-CA" dirty="0" err="1"/>
              <a:t>Outdoor</a:t>
            </a:r>
            <a:r>
              <a:rPr lang="fr-CA" dirty="0"/>
              <a:t> and In-Store </a:t>
            </a:r>
            <a:r>
              <a:rPr lang="fr-CA" dirty="0" err="1"/>
              <a:t>Ads</a:t>
            </a:r>
            <a:endParaRPr lang="fr-CA" dirty="0"/>
          </a:p>
          <a:p>
            <a:r>
              <a:rPr lang="fr-CA" dirty="0" err="1"/>
              <a:t>PowaTag</a:t>
            </a:r>
            <a:r>
              <a:rPr lang="fr-CA" dirty="0"/>
              <a:t> </a:t>
            </a:r>
            <a:r>
              <a:rPr lang="fr-CA" dirty="0" err="1"/>
              <a:t>Aims</a:t>
            </a:r>
            <a:r>
              <a:rPr lang="fr-CA" dirty="0"/>
              <a:t> to </a:t>
            </a:r>
            <a:r>
              <a:rPr lang="fr-CA" dirty="0" err="1"/>
              <a:t>be</a:t>
            </a:r>
            <a:r>
              <a:rPr lang="fr-CA" dirty="0"/>
              <a:t> </a:t>
            </a:r>
            <a:r>
              <a:rPr lang="fr-CA" dirty="0" err="1"/>
              <a:t>Marketing's</a:t>
            </a:r>
            <a:r>
              <a:rPr lang="fr-CA" dirty="0"/>
              <a:t> </a:t>
            </a:r>
            <a:r>
              <a:rPr lang="fr-CA" dirty="0" err="1"/>
              <a:t>Middleman</a:t>
            </a:r>
            <a:r>
              <a:rPr lang="fr-CA" dirty="0"/>
              <a:t>, </a:t>
            </a:r>
            <a:r>
              <a:rPr lang="fr-CA" dirty="0" err="1"/>
              <a:t>Collecting</a:t>
            </a:r>
            <a:r>
              <a:rPr lang="fr-CA" dirty="0"/>
              <a:t> </a:t>
            </a:r>
            <a:r>
              <a:rPr lang="fr-CA" dirty="0" err="1"/>
              <a:t>Tolls</a:t>
            </a:r>
            <a:r>
              <a:rPr lang="fr-CA" dirty="0"/>
              <a:t> Along the </a:t>
            </a:r>
            <a:r>
              <a:rPr lang="fr-CA" dirty="0" err="1" smtClean="0"/>
              <a:t>Way</a:t>
            </a:r>
            <a:endParaRPr lang="fr-CA" dirty="0" smtClean="0"/>
          </a:p>
          <a:p>
            <a:r>
              <a:rPr lang="fr-CA" dirty="0">
                <a:hlinkClick r:id="rId3"/>
              </a:rPr>
              <a:t>http://adage.com/article/advertising/coming-instantly-shoppable-radio-print-store-ads/298824/?utm_source=daily_email&amp;utm_medium=newsletter&amp;utm_campaign=adage&amp;ttl=</a:t>
            </a:r>
            <a:r>
              <a:rPr lang="fr-CA" dirty="0" smtClean="0">
                <a:hlinkClick r:id="rId3"/>
              </a:rPr>
              <a:t>1433911133</a:t>
            </a:r>
            <a:endParaRPr lang="fr-CA" dirty="0" smtClean="0"/>
          </a:p>
          <a:p>
            <a:endParaRPr lang="fr-CA" dirty="0"/>
          </a:p>
          <a:p>
            <a:r>
              <a:rPr lang="fr-CA" dirty="0"/>
              <a:t>Dan Wagner </a:t>
            </a:r>
            <a:r>
              <a:rPr lang="fr-CA" dirty="0" err="1"/>
              <a:t>is</a:t>
            </a:r>
            <a:r>
              <a:rPr lang="fr-CA" dirty="0"/>
              <a:t> out to change </a:t>
            </a:r>
            <a:r>
              <a:rPr lang="fr-CA" dirty="0" err="1"/>
              <a:t>advertising</a:t>
            </a:r>
            <a:r>
              <a:rPr lang="fr-CA" dirty="0"/>
              <a:t> and e-commerce by </a:t>
            </a:r>
            <a:r>
              <a:rPr lang="fr-CA" dirty="0" err="1"/>
              <a:t>making</a:t>
            </a:r>
            <a:r>
              <a:rPr lang="fr-CA" dirty="0"/>
              <a:t> </a:t>
            </a:r>
            <a:r>
              <a:rPr lang="fr-CA" dirty="0" err="1"/>
              <a:t>even</a:t>
            </a:r>
            <a:r>
              <a:rPr lang="fr-CA" dirty="0"/>
              <a:t> </a:t>
            </a:r>
            <a:r>
              <a:rPr lang="fr-CA" dirty="0" err="1"/>
              <a:t>old</a:t>
            </a:r>
            <a:r>
              <a:rPr lang="fr-CA" dirty="0"/>
              <a:t>-media </a:t>
            </a:r>
            <a:r>
              <a:rPr lang="fr-CA" dirty="0" err="1"/>
              <a:t>ads</a:t>
            </a:r>
            <a:r>
              <a:rPr lang="fr-CA" dirty="0"/>
              <a:t> </a:t>
            </a:r>
            <a:r>
              <a:rPr lang="fr-CA" dirty="0" err="1"/>
              <a:t>like</a:t>
            </a:r>
            <a:r>
              <a:rPr lang="fr-CA" dirty="0"/>
              <a:t> </a:t>
            </a:r>
            <a:r>
              <a:rPr lang="fr-CA" dirty="0" err="1"/>
              <a:t>print</a:t>
            </a:r>
            <a:r>
              <a:rPr lang="fr-CA" dirty="0"/>
              <a:t>, radio and </a:t>
            </a:r>
            <a:r>
              <a:rPr lang="fr-CA" dirty="0" err="1"/>
              <a:t>outdoor</a:t>
            </a:r>
            <a:r>
              <a:rPr lang="fr-CA" dirty="0"/>
              <a:t> </a:t>
            </a:r>
            <a:r>
              <a:rPr lang="fr-CA" dirty="0" err="1"/>
              <a:t>instantly</a:t>
            </a:r>
            <a:r>
              <a:rPr lang="fr-CA" dirty="0"/>
              <a:t> </a:t>
            </a:r>
            <a:r>
              <a:rPr lang="fr-CA" dirty="0" err="1"/>
              <a:t>clickable</a:t>
            </a:r>
            <a:r>
              <a:rPr lang="fr-CA" dirty="0"/>
              <a:t> and </a:t>
            </a:r>
            <a:r>
              <a:rPr lang="fr-CA" dirty="0" err="1"/>
              <a:t>shoppable</a:t>
            </a:r>
            <a:r>
              <a:rPr lang="fr-CA" dirty="0"/>
              <a:t>. And </a:t>
            </a:r>
            <a:r>
              <a:rPr lang="fr-CA" dirty="0" err="1"/>
              <a:t>he's</a:t>
            </a:r>
            <a:r>
              <a:rPr lang="fr-CA" dirty="0"/>
              <a:t> close to </a:t>
            </a:r>
            <a:r>
              <a:rPr lang="fr-CA" dirty="0" err="1"/>
              <a:t>pulling</a:t>
            </a:r>
            <a:r>
              <a:rPr lang="fr-CA" dirty="0"/>
              <a:t> </a:t>
            </a:r>
            <a:r>
              <a:rPr lang="fr-CA" dirty="0" err="1"/>
              <a:t>it</a:t>
            </a:r>
            <a:r>
              <a:rPr lang="fr-CA" dirty="0"/>
              <a:t> off.</a:t>
            </a:r>
          </a:p>
          <a:p>
            <a:r>
              <a:rPr lang="fr-CA" dirty="0"/>
              <a:t>The CEO of U.K.-</a:t>
            </a:r>
            <a:r>
              <a:rPr lang="fr-CA" dirty="0" err="1"/>
              <a:t>based</a:t>
            </a:r>
            <a:r>
              <a:rPr lang="fr-CA" dirty="0"/>
              <a:t> </a:t>
            </a:r>
            <a:r>
              <a:rPr lang="fr-CA" dirty="0" err="1"/>
              <a:t>Powa</a:t>
            </a:r>
            <a:r>
              <a:rPr lang="fr-CA" dirty="0"/>
              <a:t> Technologies </a:t>
            </a:r>
            <a:r>
              <a:rPr lang="fr-CA" dirty="0" err="1"/>
              <a:t>says</a:t>
            </a:r>
            <a:r>
              <a:rPr lang="fr-CA" dirty="0"/>
              <a:t> </a:t>
            </a:r>
            <a:r>
              <a:rPr lang="fr-CA" dirty="0" err="1"/>
              <a:t>he</a:t>
            </a:r>
            <a:r>
              <a:rPr lang="fr-CA" dirty="0"/>
              <a:t> has 1,200 brands in </a:t>
            </a:r>
            <a:r>
              <a:rPr lang="fr-CA" dirty="0" err="1"/>
              <a:t>North</a:t>
            </a:r>
            <a:r>
              <a:rPr lang="fr-CA" dirty="0"/>
              <a:t> </a:t>
            </a:r>
            <a:r>
              <a:rPr lang="fr-CA" dirty="0" err="1"/>
              <a:t>America</a:t>
            </a:r>
            <a:r>
              <a:rPr lang="fr-CA" dirty="0"/>
              <a:t>, Western Europe and South </a:t>
            </a:r>
            <a:r>
              <a:rPr lang="fr-CA" dirty="0" err="1"/>
              <a:t>Africa</a:t>
            </a:r>
            <a:r>
              <a:rPr lang="fr-CA" dirty="0"/>
              <a:t> </a:t>
            </a:r>
            <a:r>
              <a:rPr lang="fr-CA" dirty="0" err="1"/>
              <a:t>poised</a:t>
            </a:r>
            <a:r>
              <a:rPr lang="fr-CA" dirty="0"/>
              <a:t> to use </a:t>
            </a:r>
            <a:r>
              <a:rPr lang="fr-CA" dirty="0" err="1"/>
              <a:t>his</a:t>
            </a:r>
            <a:r>
              <a:rPr lang="fr-CA" dirty="0"/>
              <a:t> </a:t>
            </a:r>
            <a:r>
              <a:rPr lang="fr-CA" dirty="0" err="1"/>
              <a:t>PowaTags</a:t>
            </a:r>
            <a:r>
              <a:rPr lang="fr-CA" dirty="0"/>
              <a:t> in </a:t>
            </a:r>
            <a:r>
              <a:rPr lang="fr-CA" dirty="0" err="1"/>
              <a:t>ads</a:t>
            </a:r>
            <a:r>
              <a:rPr lang="fr-CA" dirty="0"/>
              <a:t> </a:t>
            </a:r>
            <a:r>
              <a:rPr lang="fr-CA" dirty="0" err="1"/>
              <a:t>starting</a:t>
            </a:r>
            <a:r>
              <a:rPr lang="fr-CA" dirty="0"/>
              <a:t> </a:t>
            </a:r>
            <a:r>
              <a:rPr lang="fr-CA" dirty="0" err="1"/>
              <a:t>this</a:t>
            </a:r>
            <a:r>
              <a:rPr lang="fr-CA" dirty="0"/>
              <a:t> </a:t>
            </a:r>
            <a:r>
              <a:rPr lang="fr-CA" dirty="0" err="1"/>
              <a:t>summer</a:t>
            </a:r>
            <a:r>
              <a:rPr lang="fr-CA" dirty="0"/>
              <a:t>. The tags are QR-code-</a:t>
            </a:r>
            <a:r>
              <a:rPr lang="fr-CA" dirty="0" err="1"/>
              <a:t>like</a:t>
            </a:r>
            <a:r>
              <a:rPr lang="fr-CA" dirty="0"/>
              <a:t> images </a:t>
            </a:r>
            <a:r>
              <a:rPr lang="fr-CA" dirty="0" err="1"/>
              <a:t>embedded</a:t>
            </a:r>
            <a:r>
              <a:rPr lang="fr-CA" dirty="0"/>
              <a:t> on magazine, </a:t>
            </a:r>
            <a:r>
              <a:rPr lang="fr-CA" dirty="0" err="1"/>
              <a:t>outdoor</a:t>
            </a:r>
            <a:r>
              <a:rPr lang="fr-CA" dirty="0"/>
              <a:t> or in-store </a:t>
            </a:r>
            <a:r>
              <a:rPr lang="fr-CA" dirty="0" err="1"/>
              <a:t>ads</a:t>
            </a:r>
            <a:r>
              <a:rPr lang="fr-CA" dirty="0"/>
              <a:t> (or inaudible audio </a:t>
            </a:r>
            <a:r>
              <a:rPr lang="fr-CA" dirty="0" err="1"/>
              <a:t>signals</a:t>
            </a:r>
            <a:r>
              <a:rPr lang="fr-CA" dirty="0"/>
              <a:t> in TV and radio </a:t>
            </a:r>
            <a:r>
              <a:rPr lang="fr-CA" dirty="0" err="1"/>
              <a:t>ads</a:t>
            </a:r>
            <a:r>
              <a:rPr lang="fr-CA" dirty="0"/>
              <a:t>) </a:t>
            </a:r>
            <a:r>
              <a:rPr lang="fr-CA" dirty="0" err="1"/>
              <a:t>accessed</a:t>
            </a:r>
            <a:r>
              <a:rPr lang="fr-CA" dirty="0"/>
              <a:t> by mobile </a:t>
            </a:r>
            <a:r>
              <a:rPr lang="fr-CA" dirty="0" err="1"/>
              <a:t>apps</a:t>
            </a:r>
            <a:r>
              <a:rPr lang="fr-CA" dirty="0"/>
              <a:t> </a:t>
            </a:r>
            <a:r>
              <a:rPr lang="fr-CA" dirty="0" err="1"/>
              <a:t>that</a:t>
            </a:r>
            <a:r>
              <a:rPr lang="fr-CA" dirty="0"/>
              <a:t> </a:t>
            </a:r>
            <a:r>
              <a:rPr lang="fr-CA" dirty="0" err="1"/>
              <a:t>instantly</a:t>
            </a:r>
            <a:r>
              <a:rPr lang="fr-CA" dirty="0"/>
              <a:t> place </a:t>
            </a:r>
            <a:r>
              <a:rPr lang="fr-CA" dirty="0" err="1"/>
              <a:t>advertised</a:t>
            </a:r>
            <a:r>
              <a:rPr lang="fr-CA" dirty="0"/>
              <a:t> items in shopping </a:t>
            </a:r>
            <a:r>
              <a:rPr lang="fr-CA" dirty="0" err="1"/>
              <a:t>carts</a:t>
            </a:r>
            <a:r>
              <a:rPr lang="fr-CA" dirty="0"/>
              <a:t> for </a:t>
            </a:r>
            <a:r>
              <a:rPr lang="fr-CA" dirty="0" err="1"/>
              <a:t>checkout</a:t>
            </a:r>
            <a:r>
              <a:rPr lang="fr-CA" dirty="0"/>
              <a:t>.</a:t>
            </a:r>
          </a:p>
          <a:p>
            <a:r>
              <a:rPr lang="fr-CA" dirty="0"/>
              <a:t>The </a:t>
            </a:r>
            <a:r>
              <a:rPr lang="fr-CA" dirty="0" err="1"/>
              <a:t>PowaTag</a:t>
            </a:r>
            <a:r>
              <a:rPr lang="fr-CA" dirty="0"/>
              <a:t> </a:t>
            </a:r>
            <a:r>
              <a:rPr lang="fr-CA" dirty="0" err="1"/>
              <a:t>app</a:t>
            </a:r>
            <a:r>
              <a:rPr lang="fr-CA" dirty="0"/>
              <a:t> </a:t>
            </a:r>
            <a:r>
              <a:rPr lang="fr-CA" dirty="0" err="1"/>
              <a:t>also</a:t>
            </a:r>
            <a:r>
              <a:rPr lang="fr-CA" dirty="0"/>
              <a:t> stores </a:t>
            </a:r>
            <a:r>
              <a:rPr lang="fr-CA" dirty="0" err="1"/>
              <a:t>payment</a:t>
            </a:r>
            <a:r>
              <a:rPr lang="fr-CA" dirty="0"/>
              <a:t> information, </a:t>
            </a:r>
            <a:r>
              <a:rPr lang="fr-CA" dirty="0" err="1"/>
              <a:t>addresses</a:t>
            </a:r>
            <a:r>
              <a:rPr lang="fr-CA" dirty="0"/>
              <a:t> and </a:t>
            </a:r>
            <a:r>
              <a:rPr lang="fr-CA" dirty="0" err="1"/>
              <a:t>other</a:t>
            </a:r>
            <a:r>
              <a:rPr lang="fr-CA" dirty="0"/>
              <a:t> contact </a:t>
            </a:r>
            <a:r>
              <a:rPr lang="fr-CA" dirty="0" err="1"/>
              <a:t>details</a:t>
            </a:r>
            <a:r>
              <a:rPr lang="fr-CA" dirty="0"/>
              <a:t>. So </a:t>
            </a:r>
            <a:r>
              <a:rPr lang="fr-CA" dirty="0" err="1"/>
              <a:t>while</a:t>
            </a:r>
            <a:r>
              <a:rPr lang="fr-CA" dirty="0"/>
              <a:t> </a:t>
            </a:r>
            <a:r>
              <a:rPr lang="fr-CA" dirty="0" err="1"/>
              <a:t>Powa</a:t>
            </a:r>
            <a:r>
              <a:rPr lang="fr-CA" dirty="0"/>
              <a:t> </a:t>
            </a:r>
            <a:r>
              <a:rPr lang="fr-CA" dirty="0" err="1"/>
              <a:t>sometimes</a:t>
            </a:r>
            <a:r>
              <a:rPr lang="fr-CA" dirty="0"/>
              <a:t> </a:t>
            </a:r>
            <a:r>
              <a:rPr lang="fr-CA" dirty="0" err="1"/>
              <a:t>gets</a:t>
            </a:r>
            <a:r>
              <a:rPr lang="fr-CA" dirty="0"/>
              <a:t> </a:t>
            </a:r>
            <a:r>
              <a:rPr lang="fr-CA" dirty="0" err="1"/>
              <a:t>pigeonholed</a:t>
            </a:r>
            <a:r>
              <a:rPr lang="fr-CA" dirty="0"/>
              <a:t> as a mobile </a:t>
            </a:r>
            <a:r>
              <a:rPr lang="fr-CA" dirty="0" err="1"/>
              <a:t>wallet</a:t>
            </a:r>
            <a:r>
              <a:rPr lang="fr-CA" dirty="0"/>
              <a:t>, </a:t>
            </a:r>
            <a:r>
              <a:rPr lang="fr-CA" dirty="0" err="1"/>
              <a:t>it's</a:t>
            </a:r>
            <a:r>
              <a:rPr lang="fr-CA" dirty="0"/>
              <a:t> </a:t>
            </a:r>
            <a:r>
              <a:rPr lang="fr-CA" dirty="0" err="1"/>
              <a:t>also</a:t>
            </a:r>
            <a:r>
              <a:rPr lang="fr-CA" dirty="0"/>
              <a:t> ad-</a:t>
            </a:r>
            <a:r>
              <a:rPr lang="fr-CA" dirty="0" err="1"/>
              <a:t>tech</a:t>
            </a:r>
            <a:r>
              <a:rPr lang="fr-CA" dirty="0"/>
              <a:t> and a </a:t>
            </a:r>
            <a:r>
              <a:rPr lang="fr-CA" dirty="0" err="1"/>
              <a:t>universal</a:t>
            </a:r>
            <a:r>
              <a:rPr lang="fr-CA" dirty="0"/>
              <a:t> shopping </a:t>
            </a:r>
            <a:r>
              <a:rPr lang="fr-CA" dirty="0" err="1"/>
              <a:t>cart</a:t>
            </a:r>
            <a:r>
              <a:rPr lang="fr-CA" dirty="0"/>
              <a:t>. The </a:t>
            </a:r>
            <a:r>
              <a:rPr lang="fr-CA" dirty="0" err="1"/>
              <a:t>technology</a:t>
            </a:r>
            <a:r>
              <a:rPr lang="fr-CA" dirty="0"/>
              <a:t> </a:t>
            </a:r>
            <a:r>
              <a:rPr lang="fr-CA" dirty="0" err="1"/>
              <a:t>could</a:t>
            </a:r>
            <a:r>
              <a:rPr lang="fr-CA" dirty="0"/>
              <a:t> </a:t>
            </a:r>
            <a:r>
              <a:rPr lang="fr-CA" dirty="0" err="1"/>
              <a:t>make</a:t>
            </a:r>
            <a:r>
              <a:rPr lang="fr-CA" dirty="0"/>
              <a:t> </a:t>
            </a:r>
            <a:r>
              <a:rPr lang="fr-CA" dirty="0" err="1"/>
              <a:t>Powa</a:t>
            </a:r>
            <a:r>
              <a:rPr lang="fr-CA" dirty="0"/>
              <a:t> the </a:t>
            </a:r>
            <a:r>
              <a:rPr lang="fr-CA" dirty="0" err="1"/>
              <a:t>middleman</a:t>
            </a:r>
            <a:r>
              <a:rPr lang="fr-CA" dirty="0"/>
              <a:t> for the </a:t>
            </a:r>
            <a:r>
              <a:rPr lang="fr-CA" dirty="0" err="1"/>
              <a:t>entire</a:t>
            </a:r>
            <a:r>
              <a:rPr lang="fr-CA" dirty="0"/>
              <a:t> marketing world-</a:t>
            </a:r>
            <a:r>
              <a:rPr lang="fr-CA" dirty="0" err="1"/>
              <a:t>linking</a:t>
            </a:r>
            <a:r>
              <a:rPr lang="fr-CA" dirty="0"/>
              <a:t> </a:t>
            </a:r>
            <a:r>
              <a:rPr lang="fr-CA" dirty="0" err="1"/>
              <a:t>marketers</a:t>
            </a:r>
            <a:r>
              <a:rPr lang="fr-CA" dirty="0"/>
              <a:t>, media, </a:t>
            </a:r>
            <a:r>
              <a:rPr lang="fr-CA" dirty="0" err="1"/>
              <a:t>retailers</a:t>
            </a:r>
            <a:r>
              <a:rPr lang="fr-CA" dirty="0"/>
              <a:t> and </a:t>
            </a:r>
            <a:r>
              <a:rPr lang="fr-CA" dirty="0" err="1"/>
              <a:t>consumers</a:t>
            </a:r>
            <a:r>
              <a:rPr lang="fr-CA" dirty="0"/>
              <a:t>-and </a:t>
            </a:r>
            <a:r>
              <a:rPr lang="fr-CA" dirty="0" err="1"/>
              <a:t>allow</a:t>
            </a:r>
            <a:r>
              <a:rPr lang="fr-CA" dirty="0"/>
              <a:t> </a:t>
            </a:r>
            <a:r>
              <a:rPr lang="fr-CA" dirty="0" err="1"/>
              <a:t>it</a:t>
            </a:r>
            <a:r>
              <a:rPr lang="fr-CA" dirty="0"/>
              <a:t> to </a:t>
            </a:r>
            <a:r>
              <a:rPr lang="fr-CA" dirty="0" err="1"/>
              <a:t>collect</a:t>
            </a:r>
            <a:r>
              <a:rPr lang="fr-CA" dirty="0"/>
              <a:t> </a:t>
            </a:r>
            <a:r>
              <a:rPr lang="fr-CA" dirty="0" err="1"/>
              <a:t>small</a:t>
            </a:r>
            <a:r>
              <a:rPr lang="fr-CA" dirty="0"/>
              <a:t> </a:t>
            </a:r>
            <a:r>
              <a:rPr lang="fr-CA" dirty="0" err="1"/>
              <a:t>tolls</a:t>
            </a:r>
            <a:r>
              <a:rPr lang="fr-CA" dirty="0"/>
              <a:t> </a:t>
            </a:r>
            <a:r>
              <a:rPr lang="fr-CA" dirty="0" err="1"/>
              <a:t>from</a:t>
            </a:r>
            <a:r>
              <a:rPr lang="fr-CA" dirty="0"/>
              <a:t> </a:t>
            </a:r>
            <a:r>
              <a:rPr lang="fr-CA" dirty="0" err="1"/>
              <a:t>advertisers</a:t>
            </a:r>
            <a:r>
              <a:rPr lang="fr-CA" dirty="0"/>
              <a:t> and brands </a:t>
            </a:r>
            <a:r>
              <a:rPr lang="fr-CA" dirty="0" err="1"/>
              <a:t>along</a:t>
            </a:r>
            <a:r>
              <a:rPr lang="fr-CA" dirty="0"/>
              <a:t> the </a:t>
            </a:r>
            <a:r>
              <a:rPr lang="fr-CA" dirty="0" err="1"/>
              <a:t>way</a:t>
            </a:r>
            <a:r>
              <a:rPr lang="fr-CA" dirty="0"/>
              <a:t>.</a:t>
            </a:r>
          </a:p>
          <a:p>
            <a:r>
              <a:rPr lang="fr-CA" dirty="0"/>
              <a:t>"</a:t>
            </a:r>
            <a:r>
              <a:rPr lang="fr-CA" dirty="0" err="1"/>
              <a:t>We're</a:t>
            </a:r>
            <a:r>
              <a:rPr lang="fr-CA" dirty="0"/>
              <a:t> the </a:t>
            </a:r>
            <a:r>
              <a:rPr lang="fr-CA" dirty="0" err="1"/>
              <a:t>veneer</a:t>
            </a:r>
            <a:r>
              <a:rPr lang="fr-CA" dirty="0"/>
              <a:t> </a:t>
            </a:r>
            <a:r>
              <a:rPr lang="fr-CA" dirty="0" err="1"/>
              <a:t>that</a:t>
            </a:r>
            <a:r>
              <a:rPr lang="fr-CA" dirty="0"/>
              <a:t> </a:t>
            </a:r>
            <a:r>
              <a:rPr lang="fr-CA" dirty="0" err="1"/>
              <a:t>fits</a:t>
            </a:r>
            <a:r>
              <a:rPr lang="fr-CA" dirty="0"/>
              <a:t> </a:t>
            </a:r>
            <a:r>
              <a:rPr lang="fr-CA" dirty="0" err="1"/>
              <a:t>between</a:t>
            </a:r>
            <a:r>
              <a:rPr lang="fr-CA" dirty="0"/>
              <a:t> the consumer and the brand and the </a:t>
            </a:r>
            <a:r>
              <a:rPr lang="fr-CA" dirty="0" err="1"/>
              <a:t>retailer</a:t>
            </a:r>
            <a:r>
              <a:rPr lang="fr-CA" dirty="0"/>
              <a:t> and </a:t>
            </a:r>
            <a:r>
              <a:rPr lang="fr-CA" dirty="0" err="1"/>
              <a:t>makes</a:t>
            </a:r>
            <a:r>
              <a:rPr lang="fr-CA" dirty="0"/>
              <a:t> </a:t>
            </a:r>
            <a:r>
              <a:rPr lang="fr-CA" dirty="0" err="1"/>
              <a:t>things</a:t>
            </a:r>
            <a:r>
              <a:rPr lang="fr-CA" dirty="0"/>
              <a:t> </a:t>
            </a:r>
            <a:r>
              <a:rPr lang="fr-CA" dirty="0" err="1"/>
              <a:t>easier</a:t>
            </a:r>
            <a:r>
              <a:rPr lang="fr-CA" dirty="0"/>
              <a:t>," Mr. Wagner </a:t>
            </a:r>
            <a:r>
              <a:rPr lang="fr-CA" dirty="0" err="1"/>
              <a:t>said</a:t>
            </a:r>
            <a:r>
              <a:rPr lang="fr-CA" dirty="0"/>
              <a:t>. "If </a:t>
            </a:r>
            <a:r>
              <a:rPr lang="fr-CA" dirty="0" err="1"/>
              <a:t>we</a:t>
            </a:r>
            <a:r>
              <a:rPr lang="fr-CA" dirty="0"/>
              <a:t> </a:t>
            </a:r>
            <a:r>
              <a:rPr lang="fr-CA" dirty="0" err="1"/>
              <a:t>can</a:t>
            </a:r>
            <a:r>
              <a:rPr lang="fr-CA" dirty="0"/>
              <a:t> do </a:t>
            </a:r>
            <a:r>
              <a:rPr lang="fr-CA" dirty="0" err="1"/>
              <a:t>that</a:t>
            </a:r>
            <a:r>
              <a:rPr lang="fr-CA" dirty="0"/>
              <a:t> </a:t>
            </a:r>
            <a:r>
              <a:rPr lang="fr-CA" dirty="0" err="1"/>
              <a:t>at</a:t>
            </a:r>
            <a:r>
              <a:rPr lang="fr-CA" dirty="0"/>
              <a:t> </a:t>
            </a:r>
            <a:r>
              <a:rPr lang="fr-CA" dirty="0" err="1"/>
              <a:t>hardly</a:t>
            </a:r>
            <a:r>
              <a:rPr lang="fr-CA" dirty="0"/>
              <a:t> </a:t>
            </a:r>
            <a:r>
              <a:rPr lang="fr-CA" dirty="0" err="1"/>
              <a:t>any</a:t>
            </a:r>
            <a:r>
              <a:rPr lang="fr-CA" dirty="0"/>
              <a:t> </a:t>
            </a:r>
            <a:r>
              <a:rPr lang="fr-CA" dirty="0" err="1"/>
              <a:t>cost</a:t>
            </a:r>
            <a:r>
              <a:rPr lang="fr-CA" dirty="0"/>
              <a:t> to the </a:t>
            </a:r>
            <a:r>
              <a:rPr lang="fr-CA" dirty="0" err="1"/>
              <a:t>advertiser</a:t>
            </a:r>
            <a:r>
              <a:rPr lang="fr-CA" dirty="0"/>
              <a:t>, </a:t>
            </a:r>
            <a:r>
              <a:rPr lang="fr-CA" dirty="0" err="1"/>
              <a:t>then</a:t>
            </a:r>
            <a:r>
              <a:rPr lang="fr-CA" dirty="0"/>
              <a:t> </a:t>
            </a:r>
            <a:r>
              <a:rPr lang="fr-CA" dirty="0" err="1"/>
              <a:t>there's</a:t>
            </a:r>
            <a:r>
              <a:rPr lang="fr-CA" dirty="0"/>
              <a:t> </a:t>
            </a:r>
            <a:r>
              <a:rPr lang="fr-CA" dirty="0" err="1"/>
              <a:t>nothing</a:t>
            </a:r>
            <a:r>
              <a:rPr lang="fr-CA" dirty="0"/>
              <a:t> to stand in the </a:t>
            </a:r>
            <a:r>
              <a:rPr lang="fr-CA" dirty="0" err="1"/>
              <a:t>way</a:t>
            </a:r>
            <a:r>
              <a:rPr lang="fr-CA" dirty="0"/>
              <a:t> of adoption. The </a:t>
            </a:r>
            <a:r>
              <a:rPr lang="fr-CA" dirty="0" err="1"/>
              <a:t>credit</a:t>
            </a:r>
            <a:r>
              <a:rPr lang="fr-CA" dirty="0"/>
              <a:t> </a:t>
            </a:r>
            <a:r>
              <a:rPr lang="fr-CA" dirty="0" err="1"/>
              <a:t>card</a:t>
            </a:r>
            <a:r>
              <a:rPr lang="fr-CA" dirty="0"/>
              <a:t> </a:t>
            </a:r>
            <a:r>
              <a:rPr lang="fr-CA" dirty="0" err="1"/>
              <a:t>firms</a:t>
            </a:r>
            <a:r>
              <a:rPr lang="fr-CA" dirty="0"/>
              <a:t> </a:t>
            </a:r>
            <a:r>
              <a:rPr lang="fr-CA" dirty="0" err="1"/>
              <a:t>like</a:t>
            </a:r>
            <a:r>
              <a:rPr lang="fr-CA" dirty="0"/>
              <a:t> </a:t>
            </a:r>
            <a:r>
              <a:rPr lang="fr-CA" dirty="0" err="1"/>
              <a:t>it</a:t>
            </a:r>
            <a:r>
              <a:rPr lang="fr-CA" dirty="0"/>
              <a:t>. The </a:t>
            </a:r>
            <a:r>
              <a:rPr lang="fr-CA" dirty="0" err="1"/>
              <a:t>banks</a:t>
            </a:r>
            <a:r>
              <a:rPr lang="fr-CA" dirty="0"/>
              <a:t> </a:t>
            </a:r>
            <a:r>
              <a:rPr lang="fr-CA" dirty="0" err="1"/>
              <a:t>like</a:t>
            </a:r>
            <a:r>
              <a:rPr lang="fr-CA" dirty="0"/>
              <a:t> </a:t>
            </a:r>
            <a:r>
              <a:rPr lang="fr-CA" dirty="0" err="1"/>
              <a:t>it</a:t>
            </a:r>
            <a:r>
              <a:rPr lang="fr-CA" dirty="0"/>
              <a:t>. The </a:t>
            </a:r>
            <a:r>
              <a:rPr lang="fr-CA" dirty="0" err="1"/>
              <a:t>retailers</a:t>
            </a:r>
            <a:r>
              <a:rPr lang="fr-CA" dirty="0"/>
              <a:t> </a:t>
            </a:r>
            <a:r>
              <a:rPr lang="fr-CA" dirty="0" err="1"/>
              <a:t>like</a:t>
            </a:r>
            <a:r>
              <a:rPr lang="fr-CA" dirty="0"/>
              <a:t> </a:t>
            </a:r>
            <a:r>
              <a:rPr lang="fr-CA" dirty="0" err="1"/>
              <a:t>it</a:t>
            </a:r>
            <a:r>
              <a:rPr lang="fr-CA" dirty="0"/>
              <a:t>. The brands </a:t>
            </a:r>
            <a:r>
              <a:rPr lang="fr-CA" dirty="0" err="1"/>
              <a:t>like</a:t>
            </a:r>
            <a:r>
              <a:rPr lang="fr-CA" dirty="0"/>
              <a:t> </a:t>
            </a:r>
            <a:r>
              <a:rPr lang="fr-CA" dirty="0" err="1"/>
              <a:t>it</a:t>
            </a:r>
            <a:r>
              <a:rPr lang="fr-CA" dirty="0"/>
              <a:t>. And the media </a:t>
            </a:r>
            <a:r>
              <a:rPr lang="fr-CA" dirty="0" err="1"/>
              <a:t>owners</a:t>
            </a:r>
            <a:r>
              <a:rPr lang="fr-CA" dirty="0"/>
              <a:t> love </a:t>
            </a:r>
            <a:r>
              <a:rPr lang="fr-CA" dirty="0" err="1"/>
              <a:t>it</a:t>
            </a:r>
            <a:r>
              <a:rPr lang="fr-CA" dirty="0"/>
              <a:t>."</a:t>
            </a:r>
          </a:p>
          <a:p>
            <a:r>
              <a:rPr lang="fr-CA" dirty="0"/>
              <a:t>So </a:t>
            </a:r>
            <a:r>
              <a:rPr lang="fr-CA" dirty="0" err="1"/>
              <a:t>does</a:t>
            </a:r>
            <a:r>
              <a:rPr lang="fr-CA" dirty="0"/>
              <a:t> </a:t>
            </a:r>
            <a:r>
              <a:rPr lang="fr-CA" dirty="0" err="1"/>
              <a:t>investment</a:t>
            </a:r>
            <a:r>
              <a:rPr lang="fr-CA" dirty="0"/>
              <a:t> </a:t>
            </a:r>
            <a:r>
              <a:rPr lang="fr-CA" dirty="0" err="1"/>
              <a:t>firm</a:t>
            </a:r>
            <a:r>
              <a:rPr lang="fr-CA" dirty="0"/>
              <a:t> Wellington Management, </a:t>
            </a:r>
            <a:r>
              <a:rPr lang="fr-CA" dirty="0" err="1"/>
              <a:t>whose</a:t>
            </a:r>
            <a:r>
              <a:rPr lang="fr-CA" dirty="0"/>
              <a:t> </a:t>
            </a:r>
            <a:r>
              <a:rPr lang="fr-CA" dirty="0" err="1"/>
              <a:t>nearly</a:t>
            </a:r>
            <a:r>
              <a:rPr lang="fr-CA" dirty="0"/>
              <a:t> $160 million of </a:t>
            </a:r>
            <a:r>
              <a:rPr lang="fr-CA" dirty="0" err="1"/>
              <a:t>funding</a:t>
            </a:r>
            <a:r>
              <a:rPr lang="fr-CA" dirty="0"/>
              <a:t> has </a:t>
            </a:r>
            <a:r>
              <a:rPr lang="fr-CA" dirty="0" err="1"/>
              <a:t>given</a:t>
            </a:r>
            <a:r>
              <a:rPr lang="fr-CA" dirty="0"/>
              <a:t> </a:t>
            </a:r>
            <a:r>
              <a:rPr lang="fr-CA" dirty="0" err="1"/>
              <a:t>Powa</a:t>
            </a:r>
            <a:r>
              <a:rPr lang="fr-CA" dirty="0"/>
              <a:t> a $2.7 billion </a:t>
            </a:r>
            <a:r>
              <a:rPr lang="fr-CA" dirty="0" err="1"/>
              <a:t>valuation</a:t>
            </a:r>
            <a:r>
              <a:rPr lang="fr-CA" dirty="0"/>
              <a:t>. One </a:t>
            </a:r>
            <a:r>
              <a:rPr lang="fr-CA" dirty="0" err="1"/>
              <a:t>big</a:t>
            </a:r>
            <a:r>
              <a:rPr lang="fr-CA" dirty="0"/>
              <a:t> </a:t>
            </a:r>
            <a:r>
              <a:rPr lang="fr-CA" dirty="0" err="1"/>
              <a:t>advertiser</a:t>
            </a:r>
            <a:r>
              <a:rPr lang="fr-CA" dirty="0"/>
              <a:t>, L'Oréal USA, has </a:t>
            </a:r>
            <a:r>
              <a:rPr lang="fr-CA" dirty="0" err="1"/>
              <a:t>publicly</a:t>
            </a:r>
            <a:r>
              <a:rPr lang="fr-CA" dirty="0"/>
              <a:t> </a:t>
            </a:r>
            <a:r>
              <a:rPr lang="fr-CA" dirty="0" err="1"/>
              <a:t>said</a:t>
            </a:r>
            <a:r>
              <a:rPr lang="fr-CA" dirty="0"/>
              <a:t> </a:t>
            </a:r>
            <a:r>
              <a:rPr lang="fr-CA" dirty="0" err="1"/>
              <a:t>it</a:t>
            </a:r>
            <a:r>
              <a:rPr lang="fr-CA" dirty="0"/>
              <a:t> </a:t>
            </a:r>
            <a:r>
              <a:rPr lang="fr-CA" dirty="0" err="1"/>
              <a:t>will</a:t>
            </a:r>
            <a:r>
              <a:rPr lang="fr-CA" dirty="0"/>
              <a:t> </a:t>
            </a:r>
            <a:r>
              <a:rPr lang="fr-CA" dirty="0" err="1"/>
              <a:t>try</a:t>
            </a:r>
            <a:r>
              <a:rPr lang="fr-CA" dirty="0"/>
              <a:t> </a:t>
            </a:r>
            <a:r>
              <a:rPr lang="fr-CA" dirty="0" err="1"/>
              <a:t>PowaTag</a:t>
            </a:r>
            <a:r>
              <a:rPr lang="fr-CA" dirty="0"/>
              <a:t>, </a:t>
            </a:r>
            <a:r>
              <a:rPr lang="fr-CA" dirty="0" err="1"/>
              <a:t>though</a:t>
            </a:r>
            <a:r>
              <a:rPr lang="fr-CA" dirty="0"/>
              <a:t> </a:t>
            </a:r>
            <a:r>
              <a:rPr lang="fr-CA" dirty="0" err="1"/>
              <a:t>it's</a:t>
            </a:r>
            <a:r>
              <a:rPr lang="fr-CA" dirty="0"/>
              <a:t> </a:t>
            </a:r>
            <a:r>
              <a:rPr lang="fr-CA" dirty="0" err="1"/>
              <a:t>yet</a:t>
            </a:r>
            <a:r>
              <a:rPr lang="fr-CA" dirty="0"/>
              <a:t> to </a:t>
            </a:r>
            <a:r>
              <a:rPr lang="fr-CA" dirty="0" err="1"/>
              <a:t>reveal</a:t>
            </a:r>
            <a:r>
              <a:rPr lang="fr-CA" dirty="0"/>
              <a:t> </a:t>
            </a:r>
            <a:r>
              <a:rPr lang="fr-CA" dirty="0" err="1"/>
              <a:t>exactly</a:t>
            </a:r>
            <a:r>
              <a:rPr lang="fr-CA" dirty="0"/>
              <a:t> how.</a:t>
            </a:r>
          </a:p>
          <a:p>
            <a:r>
              <a:rPr lang="fr-CA" dirty="0"/>
              <a:t>But to </a:t>
            </a:r>
            <a:r>
              <a:rPr lang="fr-CA" dirty="0" err="1"/>
              <a:t>succeed</a:t>
            </a:r>
            <a:r>
              <a:rPr lang="fr-CA" dirty="0"/>
              <a:t> Mr. Wagner </a:t>
            </a:r>
            <a:r>
              <a:rPr lang="fr-CA" dirty="0" err="1"/>
              <a:t>will</a:t>
            </a:r>
            <a:r>
              <a:rPr lang="fr-CA" dirty="0"/>
              <a:t> </a:t>
            </a:r>
            <a:r>
              <a:rPr lang="fr-CA" dirty="0" err="1"/>
              <a:t>need</a:t>
            </a:r>
            <a:r>
              <a:rPr lang="fr-CA" dirty="0"/>
              <a:t> to change consumer </a:t>
            </a:r>
            <a:r>
              <a:rPr lang="fr-CA" dirty="0" err="1"/>
              <a:t>behavior</a:t>
            </a:r>
            <a:r>
              <a:rPr lang="fr-CA" dirty="0"/>
              <a:t> and </a:t>
            </a:r>
            <a:r>
              <a:rPr lang="fr-CA" dirty="0" err="1"/>
              <a:t>scale</a:t>
            </a:r>
            <a:r>
              <a:rPr lang="fr-CA" dirty="0"/>
              <a:t> a </a:t>
            </a:r>
            <a:r>
              <a:rPr lang="fr-CA" dirty="0" err="1"/>
              <a:t>wall</a:t>
            </a:r>
            <a:r>
              <a:rPr lang="fr-CA" dirty="0"/>
              <a:t> of </a:t>
            </a:r>
            <a:r>
              <a:rPr lang="fr-CA" dirty="0" err="1"/>
              <a:t>doubt</a:t>
            </a:r>
            <a:r>
              <a:rPr lang="fr-CA" dirty="0"/>
              <a:t> </a:t>
            </a:r>
            <a:r>
              <a:rPr lang="fr-CA" dirty="0" err="1"/>
              <a:t>built</a:t>
            </a:r>
            <a:r>
              <a:rPr lang="fr-CA" dirty="0"/>
              <a:t> by </a:t>
            </a:r>
            <a:r>
              <a:rPr lang="fr-CA" dirty="0" err="1"/>
              <a:t>decades</a:t>
            </a:r>
            <a:r>
              <a:rPr lang="fr-CA" dirty="0"/>
              <a:t> of </a:t>
            </a:r>
            <a:r>
              <a:rPr lang="fr-CA" dirty="0" err="1"/>
              <a:t>ambitious</a:t>
            </a:r>
            <a:r>
              <a:rPr lang="fr-CA" dirty="0"/>
              <a:t> interactive </a:t>
            </a:r>
            <a:r>
              <a:rPr lang="fr-CA" dirty="0" err="1"/>
              <a:t>advertising</a:t>
            </a:r>
            <a:r>
              <a:rPr lang="fr-CA" dirty="0"/>
              <a:t> </a:t>
            </a:r>
            <a:r>
              <a:rPr lang="fr-CA" dirty="0" err="1"/>
              <a:t>schemes</a:t>
            </a:r>
            <a:r>
              <a:rPr lang="fr-CA" dirty="0"/>
              <a:t> </a:t>
            </a:r>
            <a:r>
              <a:rPr lang="fr-CA" dirty="0" err="1"/>
              <a:t>that</a:t>
            </a:r>
            <a:r>
              <a:rPr lang="fr-CA" dirty="0"/>
              <a:t> </a:t>
            </a:r>
            <a:r>
              <a:rPr lang="fr-CA" dirty="0" err="1"/>
              <a:t>never</a:t>
            </a:r>
            <a:r>
              <a:rPr lang="fr-CA" dirty="0"/>
              <a:t> </a:t>
            </a:r>
            <a:r>
              <a:rPr lang="fr-CA" dirty="0" err="1"/>
              <a:t>quite</a:t>
            </a:r>
            <a:r>
              <a:rPr lang="fr-CA" dirty="0"/>
              <a:t> </a:t>
            </a:r>
            <a:r>
              <a:rPr lang="fr-CA" dirty="0" err="1"/>
              <a:t>lived</a:t>
            </a:r>
            <a:r>
              <a:rPr lang="fr-CA" dirty="0"/>
              <a:t> up to the </a:t>
            </a:r>
            <a:r>
              <a:rPr lang="fr-CA" dirty="0" err="1"/>
              <a:t>hype</a:t>
            </a:r>
            <a:r>
              <a:rPr lang="fr-CA" dirty="0"/>
              <a:t>. </a:t>
            </a:r>
            <a:r>
              <a:rPr lang="fr-CA" dirty="0" err="1"/>
              <a:t>Remember</a:t>
            </a:r>
            <a:r>
              <a:rPr lang="fr-CA" dirty="0"/>
              <a:t> </a:t>
            </a:r>
            <a:r>
              <a:rPr lang="fr-CA" dirty="0" err="1"/>
              <a:t>those</a:t>
            </a:r>
            <a:r>
              <a:rPr lang="fr-CA" dirty="0"/>
              <a:t> once-</a:t>
            </a:r>
            <a:r>
              <a:rPr lang="fr-CA" dirty="0" err="1"/>
              <a:t>ubiquitous</a:t>
            </a:r>
            <a:r>
              <a:rPr lang="fr-CA" dirty="0"/>
              <a:t> QR codes? Or </a:t>
            </a:r>
            <a:r>
              <a:rPr lang="fr-CA" dirty="0" err="1"/>
              <a:t>Canoe</a:t>
            </a:r>
            <a:r>
              <a:rPr lang="fr-CA" dirty="0"/>
              <a:t>, the interactive TV ad venture </a:t>
            </a:r>
            <a:r>
              <a:rPr lang="fr-CA" dirty="0" err="1"/>
              <a:t>joined</a:t>
            </a:r>
            <a:r>
              <a:rPr lang="fr-CA" dirty="0"/>
              <a:t> by six </a:t>
            </a:r>
            <a:r>
              <a:rPr lang="fr-CA" dirty="0" err="1"/>
              <a:t>leading</a:t>
            </a:r>
            <a:r>
              <a:rPr lang="fr-CA" dirty="0"/>
              <a:t> </a:t>
            </a:r>
            <a:r>
              <a:rPr lang="fr-CA" dirty="0" err="1"/>
              <a:t>cable</a:t>
            </a:r>
            <a:r>
              <a:rPr lang="fr-CA" dirty="0"/>
              <a:t> </a:t>
            </a:r>
            <a:r>
              <a:rPr lang="fr-CA" dirty="0" err="1"/>
              <a:t>companies</a:t>
            </a:r>
            <a:r>
              <a:rPr lang="fr-CA" dirty="0"/>
              <a:t> </a:t>
            </a:r>
            <a:r>
              <a:rPr lang="fr-CA" dirty="0" err="1"/>
              <a:t>that</a:t>
            </a:r>
            <a:r>
              <a:rPr lang="fr-CA" dirty="0"/>
              <a:t> </a:t>
            </a:r>
            <a:r>
              <a:rPr lang="fr-CA" dirty="0" err="1"/>
              <a:t>never</a:t>
            </a:r>
            <a:r>
              <a:rPr lang="fr-CA" dirty="0"/>
              <a:t> </a:t>
            </a:r>
            <a:r>
              <a:rPr lang="fr-CA" dirty="0" err="1"/>
              <a:t>quite</a:t>
            </a:r>
            <a:r>
              <a:rPr lang="fr-CA" dirty="0"/>
              <a:t> </a:t>
            </a:r>
            <a:r>
              <a:rPr lang="fr-CA" dirty="0" err="1"/>
              <a:t>convinced</a:t>
            </a:r>
            <a:r>
              <a:rPr lang="fr-CA" dirty="0"/>
              <a:t> people to </a:t>
            </a:r>
            <a:r>
              <a:rPr lang="fr-CA" dirty="0" err="1"/>
              <a:t>actually</a:t>
            </a:r>
            <a:r>
              <a:rPr lang="fr-CA" dirty="0"/>
              <a:t> </a:t>
            </a:r>
            <a:r>
              <a:rPr lang="fr-CA" dirty="0" err="1"/>
              <a:t>interact</a:t>
            </a:r>
            <a:r>
              <a:rPr lang="fr-CA" dirty="0"/>
              <a:t> </a:t>
            </a:r>
            <a:r>
              <a:rPr lang="fr-CA" dirty="0" err="1"/>
              <a:t>with</a:t>
            </a:r>
            <a:r>
              <a:rPr lang="fr-CA" dirty="0"/>
              <a:t> </a:t>
            </a:r>
            <a:r>
              <a:rPr lang="fr-CA" dirty="0" err="1"/>
              <a:t>ads</a:t>
            </a:r>
            <a:r>
              <a:rPr lang="fr-CA" dirty="0"/>
              <a:t>?</a:t>
            </a:r>
          </a:p>
          <a:p>
            <a:r>
              <a:rPr lang="fr-CA" dirty="0" err="1"/>
              <a:t>Powa</a:t>
            </a:r>
            <a:r>
              <a:rPr lang="fr-CA" dirty="0"/>
              <a:t> </a:t>
            </a:r>
            <a:r>
              <a:rPr lang="fr-CA" dirty="0" err="1"/>
              <a:t>is</a:t>
            </a:r>
            <a:r>
              <a:rPr lang="fr-CA" dirty="0"/>
              <a:t> </a:t>
            </a:r>
            <a:r>
              <a:rPr lang="fr-CA" dirty="0" err="1"/>
              <a:t>different</a:t>
            </a:r>
            <a:r>
              <a:rPr lang="fr-CA" dirty="0"/>
              <a:t>, as Mr. Wagner </a:t>
            </a:r>
            <a:r>
              <a:rPr lang="fr-CA" dirty="0" err="1"/>
              <a:t>sees</a:t>
            </a:r>
            <a:r>
              <a:rPr lang="fr-CA" dirty="0"/>
              <a:t> </a:t>
            </a:r>
            <a:r>
              <a:rPr lang="fr-CA" dirty="0" err="1"/>
              <a:t>it</a:t>
            </a:r>
            <a:r>
              <a:rPr lang="fr-CA" dirty="0"/>
              <a:t>.</a:t>
            </a:r>
          </a:p>
          <a:p>
            <a:r>
              <a:rPr lang="fr-CA" dirty="0"/>
              <a:t>"</a:t>
            </a:r>
            <a:r>
              <a:rPr lang="fr-CA" dirty="0" err="1"/>
              <a:t>When</a:t>
            </a:r>
            <a:r>
              <a:rPr lang="fr-CA" dirty="0"/>
              <a:t> </a:t>
            </a:r>
            <a:r>
              <a:rPr lang="fr-CA" dirty="0" err="1"/>
              <a:t>you</a:t>
            </a:r>
            <a:r>
              <a:rPr lang="fr-CA" dirty="0"/>
              <a:t> </a:t>
            </a:r>
            <a:r>
              <a:rPr lang="fr-CA" dirty="0" err="1"/>
              <a:t>wake</a:t>
            </a:r>
            <a:r>
              <a:rPr lang="fr-CA" dirty="0"/>
              <a:t> up one </a:t>
            </a:r>
            <a:r>
              <a:rPr lang="fr-CA" dirty="0" err="1"/>
              <a:t>morning</a:t>
            </a:r>
            <a:r>
              <a:rPr lang="fr-CA" dirty="0"/>
              <a:t> and open </a:t>
            </a:r>
            <a:r>
              <a:rPr lang="fr-CA" dirty="0" err="1"/>
              <a:t>your</a:t>
            </a:r>
            <a:r>
              <a:rPr lang="fr-CA" dirty="0"/>
              <a:t> magazine and </a:t>
            </a:r>
            <a:r>
              <a:rPr lang="fr-CA" dirty="0" err="1"/>
              <a:t>see</a:t>
            </a:r>
            <a:r>
              <a:rPr lang="fr-CA" dirty="0"/>
              <a:t> </a:t>
            </a:r>
            <a:r>
              <a:rPr lang="fr-CA" dirty="0" err="1"/>
              <a:t>PowaTags</a:t>
            </a:r>
            <a:r>
              <a:rPr lang="fr-CA" dirty="0"/>
              <a:t> on the </a:t>
            </a:r>
            <a:r>
              <a:rPr lang="fr-CA" dirty="0" err="1"/>
              <a:t>ads</a:t>
            </a:r>
            <a:r>
              <a:rPr lang="fr-CA" dirty="0"/>
              <a:t>, or </a:t>
            </a:r>
            <a:r>
              <a:rPr lang="fr-CA" dirty="0" err="1"/>
              <a:t>walk</a:t>
            </a:r>
            <a:r>
              <a:rPr lang="fr-CA" dirty="0"/>
              <a:t> </a:t>
            </a:r>
            <a:r>
              <a:rPr lang="fr-CA" dirty="0" err="1"/>
              <a:t>into</a:t>
            </a:r>
            <a:r>
              <a:rPr lang="fr-CA" dirty="0"/>
              <a:t> the </a:t>
            </a:r>
            <a:r>
              <a:rPr lang="fr-CA" dirty="0" err="1"/>
              <a:t>street</a:t>
            </a:r>
            <a:r>
              <a:rPr lang="fr-CA" dirty="0"/>
              <a:t> and </a:t>
            </a:r>
            <a:r>
              <a:rPr lang="fr-CA" dirty="0" err="1"/>
              <a:t>see</a:t>
            </a:r>
            <a:r>
              <a:rPr lang="fr-CA" dirty="0"/>
              <a:t> </a:t>
            </a:r>
            <a:r>
              <a:rPr lang="fr-CA" dirty="0" err="1"/>
              <a:t>them</a:t>
            </a:r>
            <a:r>
              <a:rPr lang="fr-CA" dirty="0"/>
              <a:t> on posters, or </a:t>
            </a:r>
            <a:r>
              <a:rPr lang="fr-CA" dirty="0" err="1"/>
              <a:t>watch</a:t>
            </a:r>
            <a:r>
              <a:rPr lang="fr-CA" dirty="0"/>
              <a:t> TV and </a:t>
            </a:r>
            <a:r>
              <a:rPr lang="fr-CA" dirty="0" err="1"/>
              <a:t>see</a:t>
            </a:r>
            <a:r>
              <a:rPr lang="fr-CA" dirty="0"/>
              <a:t> </a:t>
            </a:r>
            <a:r>
              <a:rPr lang="fr-CA" dirty="0" err="1"/>
              <a:t>it</a:t>
            </a:r>
            <a:r>
              <a:rPr lang="fr-CA" dirty="0"/>
              <a:t> has </a:t>
            </a:r>
            <a:r>
              <a:rPr lang="fr-CA" dirty="0" err="1"/>
              <a:t>PowaTag</a:t>
            </a:r>
            <a:r>
              <a:rPr lang="fr-CA" dirty="0"/>
              <a:t> audio to </a:t>
            </a:r>
            <a:r>
              <a:rPr lang="fr-CA" dirty="0" err="1"/>
              <a:t>get</a:t>
            </a:r>
            <a:r>
              <a:rPr lang="fr-CA" dirty="0"/>
              <a:t> </a:t>
            </a:r>
            <a:r>
              <a:rPr lang="fr-CA" dirty="0" err="1"/>
              <a:t>special</a:t>
            </a:r>
            <a:r>
              <a:rPr lang="fr-CA" dirty="0"/>
              <a:t> </a:t>
            </a:r>
            <a:r>
              <a:rPr lang="fr-CA" dirty="0" err="1"/>
              <a:t>offers</a:t>
            </a:r>
            <a:r>
              <a:rPr lang="fr-CA" dirty="0"/>
              <a:t> to </a:t>
            </a:r>
            <a:r>
              <a:rPr lang="fr-CA" dirty="0" err="1"/>
              <a:t>buy</a:t>
            </a:r>
            <a:r>
              <a:rPr lang="fr-CA" dirty="0"/>
              <a:t>, or </a:t>
            </a:r>
            <a:r>
              <a:rPr lang="fr-CA" dirty="0" err="1"/>
              <a:t>walk</a:t>
            </a:r>
            <a:r>
              <a:rPr lang="fr-CA" dirty="0"/>
              <a:t> </a:t>
            </a:r>
            <a:r>
              <a:rPr lang="fr-CA" dirty="0" err="1"/>
              <a:t>into</a:t>
            </a:r>
            <a:r>
              <a:rPr lang="fr-CA" dirty="0"/>
              <a:t> a </a:t>
            </a:r>
            <a:r>
              <a:rPr lang="fr-CA" dirty="0" err="1"/>
              <a:t>physical</a:t>
            </a:r>
            <a:r>
              <a:rPr lang="fr-CA" dirty="0"/>
              <a:t> store and </a:t>
            </a:r>
            <a:r>
              <a:rPr lang="fr-CA" dirty="0" err="1"/>
              <a:t>see</a:t>
            </a:r>
            <a:r>
              <a:rPr lang="fr-CA" dirty="0"/>
              <a:t> </a:t>
            </a:r>
            <a:r>
              <a:rPr lang="fr-CA" dirty="0" err="1"/>
              <a:t>PowaTags</a:t>
            </a:r>
            <a:r>
              <a:rPr lang="fr-CA" dirty="0"/>
              <a:t> on the </a:t>
            </a:r>
            <a:r>
              <a:rPr lang="fr-CA" dirty="0" err="1"/>
              <a:t>shelves</a:t>
            </a:r>
            <a:r>
              <a:rPr lang="fr-CA" dirty="0"/>
              <a:t>, </a:t>
            </a:r>
            <a:r>
              <a:rPr lang="fr-CA" dirty="0" err="1"/>
              <a:t>then</a:t>
            </a:r>
            <a:r>
              <a:rPr lang="fr-CA" dirty="0"/>
              <a:t> </a:t>
            </a:r>
            <a:r>
              <a:rPr lang="fr-CA" dirty="0" err="1"/>
              <a:t>we've</a:t>
            </a:r>
            <a:r>
              <a:rPr lang="fr-CA" dirty="0"/>
              <a:t> won," Mr. Wagner </a:t>
            </a:r>
            <a:r>
              <a:rPr lang="fr-CA" dirty="0" err="1"/>
              <a:t>said</a:t>
            </a:r>
            <a:r>
              <a:rPr lang="fr-CA" dirty="0"/>
              <a:t>. "This mobile engagement </a:t>
            </a:r>
            <a:r>
              <a:rPr lang="fr-CA" dirty="0" err="1"/>
              <a:t>war</a:t>
            </a:r>
            <a:r>
              <a:rPr lang="fr-CA" dirty="0"/>
              <a:t>, </a:t>
            </a:r>
            <a:r>
              <a:rPr lang="fr-CA" dirty="0" err="1"/>
              <a:t>this</a:t>
            </a:r>
            <a:r>
              <a:rPr lang="fr-CA" dirty="0"/>
              <a:t> </a:t>
            </a:r>
            <a:r>
              <a:rPr lang="fr-CA" dirty="0" err="1"/>
              <a:t>wallet</a:t>
            </a:r>
            <a:r>
              <a:rPr lang="fr-CA" dirty="0"/>
              <a:t> </a:t>
            </a:r>
            <a:r>
              <a:rPr lang="fr-CA" dirty="0" err="1"/>
              <a:t>war</a:t>
            </a:r>
            <a:r>
              <a:rPr lang="fr-CA" dirty="0"/>
              <a:t>, </a:t>
            </a:r>
            <a:r>
              <a:rPr lang="fr-CA" dirty="0" err="1"/>
              <a:t>we've</a:t>
            </a:r>
            <a:r>
              <a:rPr lang="fr-CA" dirty="0"/>
              <a:t> won </a:t>
            </a:r>
            <a:r>
              <a:rPr lang="fr-CA" dirty="0" err="1"/>
              <a:t>it</a:t>
            </a:r>
            <a:r>
              <a:rPr lang="fr-CA" dirty="0"/>
              <a:t>. </a:t>
            </a:r>
            <a:r>
              <a:rPr lang="fr-CA" dirty="0" err="1"/>
              <a:t>When</a:t>
            </a:r>
            <a:r>
              <a:rPr lang="fr-CA" dirty="0"/>
              <a:t> </a:t>
            </a:r>
            <a:r>
              <a:rPr lang="fr-CA" dirty="0" err="1"/>
              <a:t>we</a:t>
            </a:r>
            <a:r>
              <a:rPr lang="fr-CA" dirty="0"/>
              <a:t> go live </a:t>
            </a:r>
            <a:r>
              <a:rPr lang="fr-CA" dirty="0" err="1"/>
              <a:t>this</a:t>
            </a:r>
            <a:r>
              <a:rPr lang="fr-CA" dirty="0"/>
              <a:t> </a:t>
            </a:r>
            <a:r>
              <a:rPr lang="fr-CA" dirty="0" err="1"/>
              <a:t>summer</a:t>
            </a:r>
            <a:r>
              <a:rPr lang="fr-CA" dirty="0"/>
              <a:t> </a:t>
            </a:r>
            <a:r>
              <a:rPr lang="fr-CA" dirty="0" err="1"/>
              <a:t>with</a:t>
            </a:r>
            <a:r>
              <a:rPr lang="fr-CA" dirty="0"/>
              <a:t> over 1,200 brands all over the world, </a:t>
            </a:r>
            <a:r>
              <a:rPr lang="fr-CA" dirty="0" err="1"/>
              <a:t>that's</a:t>
            </a:r>
            <a:r>
              <a:rPr lang="fr-CA" dirty="0"/>
              <a:t> </a:t>
            </a:r>
            <a:r>
              <a:rPr lang="fr-CA" dirty="0" err="1"/>
              <a:t>going</a:t>
            </a:r>
            <a:r>
              <a:rPr lang="fr-CA" dirty="0"/>
              <a:t> to have a </a:t>
            </a:r>
            <a:r>
              <a:rPr lang="fr-CA" dirty="0" err="1"/>
              <a:t>huge</a:t>
            </a:r>
            <a:r>
              <a:rPr lang="fr-CA" dirty="0"/>
              <a:t> impact</a:t>
            </a:r>
            <a:r>
              <a:rPr lang="fr-CA" dirty="0" smtClean="0"/>
              <a:t>. </a:t>
            </a:r>
            <a:r>
              <a:rPr lang="fr-CA" dirty="0"/>
              <a:t>» </a:t>
            </a:r>
            <a:r>
              <a:rPr lang="fr-CA" dirty="0" err="1"/>
              <a:t>Less</a:t>
            </a:r>
            <a:r>
              <a:rPr lang="fr-CA" dirty="0"/>
              <a:t> </a:t>
            </a:r>
            <a:r>
              <a:rPr lang="fr-CA" dirty="0" err="1"/>
              <a:t>dramatically</a:t>
            </a:r>
            <a:r>
              <a:rPr lang="fr-CA" dirty="0"/>
              <a:t>, people </a:t>
            </a:r>
            <a:r>
              <a:rPr lang="fr-CA" dirty="0" err="1"/>
              <a:t>woke</a:t>
            </a:r>
            <a:r>
              <a:rPr lang="fr-CA" dirty="0"/>
              <a:t> up one </a:t>
            </a:r>
            <a:r>
              <a:rPr lang="fr-CA" dirty="0" err="1"/>
              <a:t>morning</a:t>
            </a:r>
            <a:r>
              <a:rPr lang="fr-CA" dirty="0"/>
              <a:t> in April and </a:t>
            </a:r>
            <a:r>
              <a:rPr lang="fr-CA" dirty="0" err="1"/>
              <a:t>found</a:t>
            </a:r>
            <a:r>
              <a:rPr lang="fr-CA" dirty="0"/>
              <a:t> an ad in the May issue of </a:t>
            </a:r>
            <a:r>
              <a:rPr lang="fr-CA" dirty="0" err="1"/>
              <a:t>Cosmopolitan</a:t>
            </a:r>
            <a:r>
              <a:rPr lang="fr-CA" dirty="0"/>
              <a:t> for </a:t>
            </a:r>
            <a:r>
              <a:rPr lang="fr-CA" dirty="0" err="1"/>
              <a:t>BigSexyHair</a:t>
            </a:r>
            <a:r>
              <a:rPr lang="fr-CA" dirty="0"/>
              <a:t> </a:t>
            </a:r>
            <a:r>
              <a:rPr lang="fr-CA" dirty="0" err="1"/>
              <a:t>hair</a:t>
            </a:r>
            <a:r>
              <a:rPr lang="fr-CA" dirty="0"/>
              <a:t> spray </a:t>
            </a:r>
            <a:r>
              <a:rPr lang="fr-CA" dirty="0" err="1"/>
              <a:t>with</a:t>
            </a:r>
            <a:r>
              <a:rPr lang="fr-CA" dirty="0"/>
              <a:t> a "Scan to </a:t>
            </a:r>
            <a:r>
              <a:rPr lang="fr-CA" dirty="0" err="1"/>
              <a:t>Buy</a:t>
            </a:r>
            <a:r>
              <a:rPr lang="fr-CA" dirty="0"/>
              <a:t>" </a:t>
            </a:r>
            <a:r>
              <a:rPr lang="fr-CA" dirty="0" err="1"/>
              <a:t>PowaTag</a:t>
            </a:r>
            <a:r>
              <a:rPr lang="fr-CA" dirty="0"/>
              <a:t> </a:t>
            </a:r>
            <a:r>
              <a:rPr lang="fr-CA" dirty="0" err="1"/>
              <a:t>that</a:t>
            </a:r>
            <a:r>
              <a:rPr lang="fr-CA" dirty="0"/>
              <a:t> let </a:t>
            </a:r>
            <a:r>
              <a:rPr lang="fr-CA" dirty="0" err="1"/>
              <a:t>them</a:t>
            </a:r>
            <a:r>
              <a:rPr lang="fr-CA" dirty="0"/>
              <a:t> </a:t>
            </a:r>
            <a:r>
              <a:rPr lang="fr-CA" dirty="0" err="1"/>
              <a:t>instantly</a:t>
            </a:r>
            <a:r>
              <a:rPr lang="fr-CA" dirty="0"/>
              <a:t> </a:t>
            </a:r>
            <a:r>
              <a:rPr lang="fr-CA" dirty="0" err="1"/>
              <a:t>purchase</a:t>
            </a:r>
            <a:r>
              <a:rPr lang="fr-CA" dirty="0"/>
              <a:t> the </a:t>
            </a:r>
            <a:r>
              <a:rPr lang="fr-CA" dirty="0" err="1"/>
              <a:t>product</a:t>
            </a:r>
            <a:r>
              <a:rPr lang="fr-CA" dirty="0"/>
              <a:t> and </a:t>
            </a:r>
            <a:r>
              <a:rPr lang="fr-CA" dirty="0" err="1"/>
              <a:t>get</a:t>
            </a:r>
            <a:r>
              <a:rPr lang="fr-CA" dirty="0"/>
              <a:t> a free mini </a:t>
            </a:r>
            <a:r>
              <a:rPr lang="fr-CA" dirty="0" err="1"/>
              <a:t>can</a:t>
            </a:r>
            <a:r>
              <a:rPr lang="fr-CA" dirty="0"/>
              <a:t> for </a:t>
            </a:r>
            <a:r>
              <a:rPr lang="fr-CA" dirty="0" err="1"/>
              <a:t>their</a:t>
            </a:r>
            <a:r>
              <a:rPr lang="fr-CA" dirty="0"/>
              <a:t> trouble.</a:t>
            </a:r>
          </a:p>
          <a:p>
            <a:r>
              <a:rPr lang="fr-CA" dirty="0"/>
              <a:t>"</a:t>
            </a:r>
            <a:r>
              <a:rPr lang="fr-CA" dirty="0" err="1"/>
              <a:t>We</a:t>
            </a:r>
            <a:r>
              <a:rPr lang="fr-CA" dirty="0"/>
              <a:t> </a:t>
            </a:r>
            <a:r>
              <a:rPr lang="fr-CA" dirty="0" err="1"/>
              <a:t>got</a:t>
            </a:r>
            <a:r>
              <a:rPr lang="fr-CA" dirty="0"/>
              <a:t> a few </a:t>
            </a:r>
            <a:r>
              <a:rPr lang="fr-CA" dirty="0" err="1"/>
              <a:t>orders</a:t>
            </a:r>
            <a:r>
              <a:rPr lang="fr-CA" dirty="0"/>
              <a:t>," </a:t>
            </a:r>
            <a:r>
              <a:rPr lang="fr-CA" dirty="0" err="1"/>
              <a:t>said</a:t>
            </a:r>
            <a:r>
              <a:rPr lang="fr-CA" dirty="0"/>
              <a:t> Jennifer </a:t>
            </a:r>
            <a:r>
              <a:rPr lang="fr-CA" dirty="0" err="1"/>
              <a:t>Weiderman</a:t>
            </a:r>
            <a:r>
              <a:rPr lang="fr-CA" dirty="0"/>
              <a:t>, VP-marketing and </a:t>
            </a:r>
            <a:r>
              <a:rPr lang="fr-CA" dirty="0" err="1"/>
              <a:t>education</a:t>
            </a:r>
            <a:r>
              <a:rPr lang="fr-CA" dirty="0"/>
              <a:t> of Sexy </a:t>
            </a:r>
            <a:r>
              <a:rPr lang="fr-CA" dirty="0" err="1"/>
              <a:t>Hair</a:t>
            </a:r>
            <a:r>
              <a:rPr lang="fr-CA" dirty="0"/>
              <a:t>. Part of the </a:t>
            </a:r>
            <a:r>
              <a:rPr lang="fr-CA" dirty="0" err="1"/>
              <a:t>hurdle</a:t>
            </a:r>
            <a:r>
              <a:rPr lang="fr-CA" dirty="0"/>
              <a:t> </a:t>
            </a:r>
            <a:r>
              <a:rPr lang="fr-CA" dirty="0" err="1"/>
              <a:t>is</a:t>
            </a:r>
            <a:r>
              <a:rPr lang="fr-CA" dirty="0"/>
              <a:t> the </a:t>
            </a:r>
            <a:r>
              <a:rPr lang="fr-CA" dirty="0" err="1"/>
              <a:t>education</a:t>
            </a:r>
            <a:r>
              <a:rPr lang="fr-CA" dirty="0"/>
              <a:t> aspect of </a:t>
            </a:r>
            <a:r>
              <a:rPr lang="fr-CA" dirty="0" err="1"/>
              <a:t>her</a:t>
            </a:r>
            <a:r>
              <a:rPr lang="fr-CA" dirty="0"/>
              <a:t> job: People </a:t>
            </a:r>
            <a:r>
              <a:rPr lang="fr-CA" dirty="0" err="1"/>
              <a:t>need</a:t>
            </a:r>
            <a:r>
              <a:rPr lang="fr-CA" dirty="0"/>
              <a:t> to </a:t>
            </a:r>
            <a:r>
              <a:rPr lang="fr-CA" dirty="0" err="1"/>
              <a:t>learn</a:t>
            </a:r>
            <a:r>
              <a:rPr lang="fr-CA" dirty="0"/>
              <a:t> about and </a:t>
            </a:r>
            <a:r>
              <a:rPr lang="fr-CA" dirty="0" err="1"/>
              <a:t>download</a:t>
            </a:r>
            <a:r>
              <a:rPr lang="fr-CA" dirty="0"/>
              <a:t> the </a:t>
            </a:r>
            <a:r>
              <a:rPr lang="fr-CA" dirty="0" err="1"/>
              <a:t>app</a:t>
            </a:r>
            <a:r>
              <a:rPr lang="fr-CA" dirty="0"/>
              <a:t> </a:t>
            </a:r>
            <a:r>
              <a:rPr lang="fr-CA" dirty="0" err="1"/>
              <a:t>before</a:t>
            </a:r>
            <a:r>
              <a:rPr lang="fr-CA" dirty="0"/>
              <a:t> </a:t>
            </a:r>
            <a:r>
              <a:rPr lang="fr-CA" dirty="0" err="1"/>
              <a:t>they</a:t>
            </a:r>
            <a:r>
              <a:rPr lang="fr-CA" dirty="0"/>
              <a:t> </a:t>
            </a:r>
            <a:r>
              <a:rPr lang="fr-CA" dirty="0" err="1"/>
              <a:t>can</a:t>
            </a:r>
            <a:r>
              <a:rPr lang="fr-CA" dirty="0"/>
              <a:t> place </a:t>
            </a:r>
            <a:r>
              <a:rPr lang="fr-CA" dirty="0" err="1"/>
              <a:t>orders</a:t>
            </a:r>
            <a:r>
              <a:rPr lang="fr-CA" dirty="0"/>
              <a:t> </a:t>
            </a:r>
            <a:r>
              <a:rPr lang="fr-CA" dirty="0" err="1"/>
              <a:t>at</a:t>
            </a:r>
            <a:r>
              <a:rPr lang="fr-CA" dirty="0"/>
              <a:t> </a:t>
            </a:r>
            <a:r>
              <a:rPr lang="fr-CA" dirty="0" err="1"/>
              <a:t>SexyHair.com</a:t>
            </a:r>
            <a:r>
              <a:rPr lang="fr-CA" dirty="0"/>
              <a:t>. "I </a:t>
            </a:r>
            <a:r>
              <a:rPr lang="fr-CA" dirty="0" err="1"/>
              <a:t>think</a:t>
            </a:r>
            <a:r>
              <a:rPr lang="fr-CA" dirty="0"/>
              <a:t> </a:t>
            </a:r>
            <a:r>
              <a:rPr lang="fr-CA" dirty="0" err="1"/>
              <a:t>it's</a:t>
            </a:r>
            <a:r>
              <a:rPr lang="fr-CA" dirty="0"/>
              <a:t> </a:t>
            </a:r>
            <a:r>
              <a:rPr lang="fr-CA" dirty="0" err="1"/>
              <a:t>only</a:t>
            </a:r>
            <a:r>
              <a:rPr lang="fr-CA" dirty="0"/>
              <a:t> </a:t>
            </a:r>
            <a:r>
              <a:rPr lang="fr-CA" dirty="0" err="1"/>
              <a:t>going</a:t>
            </a:r>
            <a:r>
              <a:rPr lang="fr-CA" dirty="0"/>
              <a:t> to </a:t>
            </a:r>
            <a:r>
              <a:rPr lang="fr-CA" dirty="0" err="1"/>
              <a:t>get</a:t>
            </a:r>
            <a:r>
              <a:rPr lang="fr-CA" dirty="0"/>
              <a:t> </a:t>
            </a:r>
            <a:r>
              <a:rPr lang="fr-CA" dirty="0" err="1"/>
              <a:t>bigger</a:t>
            </a:r>
            <a:r>
              <a:rPr lang="fr-CA" dirty="0"/>
              <a:t>," Ms. </a:t>
            </a:r>
            <a:r>
              <a:rPr lang="fr-CA" dirty="0" err="1"/>
              <a:t>Weiderman</a:t>
            </a:r>
            <a:r>
              <a:rPr lang="fr-CA" dirty="0"/>
              <a:t> </a:t>
            </a:r>
            <a:r>
              <a:rPr lang="fr-CA" dirty="0" err="1"/>
              <a:t>added</a:t>
            </a:r>
            <a:r>
              <a:rPr lang="fr-CA" dirty="0"/>
              <a:t>, and </a:t>
            </a:r>
            <a:r>
              <a:rPr lang="fr-CA" dirty="0" err="1"/>
              <a:t>she</a:t>
            </a:r>
            <a:r>
              <a:rPr lang="fr-CA" dirty="0"/>
              <a:t> plans to </a:t>
            </a:r>
            <a:r>
              <a:rPr lang="fr-CA" dirty="0" err="1"/>
              <a:t>give</a:t>
            </a:r>
            <a:r>
              <a:rPr lang="fr-CA" dirty="0"/>
              <a:t> the </a:t>
            </a:r>
            <a:r>
              <a:rPr lang="fr-CA" dirty="0" err="1"/>
              <a:t>technology</a:t>
            </a:r>
            <a:r>
              <a:rPr lang="fr-CA" dirty="0"/>
              <a:t> </a:t>
            </a:r>
            <a:r>
              <a:rPr lang="fr-CA" dirty="0" err="1"/>
              <a:t>another</a:t>
            </a:r>
            <a:r>
              <a:rPr lang="fr-CA" dirty="0"/>
              <a:t> </a:t>
            </a:r>
            <a:r>
              <a:rPr lang="fr-CA" dirty="0" err="1"/>
              <a:t>try</a:t>
            </a:r>
            <a:r>
              <a:rPr lang="fr-CA" dirty="0"/>
              <a:t> down the road.</a:t>
            </a:r>
          </a:p>
          <a:p>
            <a:r>
              <a:rPr lang="fr-CA" dirty="0" err="1"/>
              <a:t>Print</a:t>
            </a:r>
            <a:r>
              <a:rPr lang="fr-CA" dirty="0"/>
              <a:t> and radio, </a:t>
            </a:r>
            <a:r>
              <a:rPr lang="fr-CA" dirty="0" err="1"/>
              <a:t>which</a:t>
            </a:r>
            <a:r>
              <a:rPr lang="fr-CA" dirty="0"/>
              <a:t> </a:t>
            </a:r>
            <a:r>
              <a:rPr lang="fr-CA" dirty="0" err="1"/>
              <a:t>never</a:t>
            </a:r>
            <a:r>
              <a:rPr lang="fr-CA" dirty="0"/>
              <a:t> </a:t>
            </a:r>
            <a:r>
              <a:rPr lang="fr-CA" dirty="0" err="1"/>
              <a:t>had</a:t>
            </a:r>
            <a:r>
              <a:rPr lang="fr-CA" dirty="0"/>
              <a:t> </a:t>
            </a:r>
            <a:r>
              <a:rPr lang="fr-CA" dirty="0" err="1"/>
              <a:t>similar</a:t>
            </a:r>
            <a:r>
              <a:rPr lang="fr-CA" dirty="0"/>
              <a:t> </a:t>
            </a:r>
            <a:r>
              <a:rPr lang="fr-CA" dirty="0" err="1"/>
              <a:t>capabilities</a:t>
            </a:r>
            <a:r>
              <a:rPr lang="fr-CA" dirty="0"/>
              <a:t>, </a:t>
            </a:r>
            <a:r>
              <a:rPr lang="fr-CA" dirty="0" err="1"/>
              <a:t>could</a:t>
            </a:r>
            <a:r>
              <a:rPr lang="fr-CA" dirty="0"/>
              <a:t> </a:t>
            </a:r>
            <a:r>
              <a:rPr lang="fr-CA" dirty="0" err="1"/>
              <a:t>be</a:t>
            </a:r>
            <a:r>
              <a:rPr lang="fr-CA" dirty="0"/>
              <a:t> </a:t>
            </a:r>
            <a:r>
              <a:rPr lang="fr-CA" dirty="0" err="1"/>
              <a:t>among</a:t>
            </a:r>
            <a:r>
              <a:rPr lang="fr-CA" dirty="0"/>
              <a:t> the areas </a:t>
            </a:r>
            <a:r>
              <a:rPr lang="fr-CA" dirty="0" err="1"/>
              <a:t>most</a:t>
            </a:r>
            <a:r>
              <a:rPr lang="fr-CA" dirty="0"/>
              <a:t> </a:t>
            </a:r>
            <a:r>
              <a:rPr lang="fr-CA" dirty="0" err="1"/>
              <a:t>affected</a:t>
            </a:r>
            <a:r>
              <a:rPr lang="fr-CA" dirty="0"/>
              <a:t> by </a:t>
            </a:r>
            <a:r>
              <a:rPr lang="fr-CA" dirty="0" err="1"/>
              <a:t>PowaTag</a:t>
            </a:r>
            <a:r>
              <a:rPr lang="fr-CA" dirty="0"/>
              <a:t>. </a:t>
            </a:r>
            <a:r>
              <a:rPr lang="fr-CA" dirty="0" err="1"/>
              <a:t>Even</a:t>
            </a:r>
            <a:r>
              <a:rPr lang="fr-CA" dirty="0"/>
              <a:t> </a:t>
            </a:r>
            <a:r>
              <a:rPr lang="fr-CA" dirty="0" err="1"/>
              <a:t>print</a:t>
            </a:r>
            <a:r>
              <a:rPr lang="fr-CA" dirty="0"/>
              <a:t> </a:t>
            </a:r>
            <a:r>
              <a:rPr lang="fr-CA" dirty="0" err="1"/>
              <a:t>catalogs</a:t>
            </a:r>
            <a:r>
              <a:rPr lang="fr-CA" dirty="0"/>
              <a:t> or brochures </a:t>
            </a:r>
            <a:r>
              <a:rPr lang="fr-CA" dirty="0" err="1"/>
              <a:t>can</a:t>
            </a:r>
            <a:r>
              <a:rPr lang="fr-CA" dirty="0"/>
              <a:t> </a:t>
            </a:r>
            <a:r>
              <a:rPr lang="fr-CA" dirty="0" err="1"/>
              <a:t>offer</a:t>
            </a:r>
            <a:r>
              <a:rPr lang="fr-CA" dirty="0"/>
              <a:t> instant-</a:t>
            </a:r>
            <a:r>
              <a:rPr lang="fr-CA" dirty="0" err="1"/>
              <a:t>ordering</a:t>
            </a:r>
            <a:r>
              <a:rPr lang="fr-CA" dirty="0"/>
              <a:t> </a:t>
            </a:r>
            <a:r>
              <a:rPr lang="fr-CA" dirty="0" err="1"/>
              <a:t>capabilities</a:t>
            </a:r>
            <a:r>
              <a:rPr lang="fr-CA" dirty="0"/>
              <a:t>. </a:t>
            </a:r>
            <a:r>
              <a:rPr lang="fr-CA" dirty="0" err="1"/>
              <a:t>PowaTag</a:t>
            </a:r>
            <a:r>
              <a:rPr lang="fr-CA" dirty="0"/>
              <a:t> </a:t>
            </a:r>
            <a:r>
              <a:rPr lang="fr-CA" dirty="0" err="1"/>
              <a:t>also</a:t>
            </a:r>
            <a:r>
              <a:rPr lang="fr-CA" dirty="0"/>
              <a:t> </a:t>
            </a:r>
            <a:r>
              <a:rPr lang="fr-CA" dirty="0" err="1"/>
              <a:t>allows</a:t>
            </a:r>
            <a:r>
              <a:rPr lang="fr-CA" dirty="0"/>
              <a:t> the </a:t>
            </a:r>
            <a:r>
              <a:rPr lang="fr-CA" dirty="0" err="1"/>
              <a:t>many</a:t>
            </a:r>
            <a:r>
              <a:rPr lang="fr-CA" dirty="0"/>
              <a:t> e-commerce </a:t>
            </a:r>
            <a:r>
              <a:rPr lang="fr-CA" dirty="0" err="1"/>
              <a:t>players</a:t>
            </a:r>
            <a:r>
              <a:rPr lang="fr-CA" dirty="0"/>
              <a:t> </a:t>
            </a:r>
            <a:r>
              <a:rPr lang="fr-CA" dirty="0" err="1"/>
              <a:t>that</a:t>
            </a:r>
            <a:r>
              <a:rPr lang="fr-CA" dirty="0"/>
              <a:t> </a:t>
            </a:r>
            <a:r>
              <a:rPr lang="fr-CA" dirty="0" err="1"/>
              <a:t>lack</a:t>
            </a:r>
            <a:r>
              <a:rPr lang="fr-CA" dirty="0"/>
              <a:t> </a:t>
            </a:r>
            <a:r>
              <a:rPr lang="fr-CA" dirty="0" err="1"/>
              <a:t>Amazon's</a:t>
            </a:r>
            <a:r>
              <a:rPr lang="fr-CA" dirty="0"/>
              <a:t> </a:t>
            </a:r>
            <a:r>
              <a:rPr lang="fr-CA" dirty="0" err="1"/>
              <a:t>widely</a:t>
            </a:r>
            <a:r>
              <a:rPr lang="fr-CA" dirty="0"/>
              <a:t> </a:t>
            </a:r>
            <a:r>
              <a:rPr lang="fr-CA" dirty="0" err="1"/>
              <a:t>used</a:t>
            </a:r>
            <a:r>
              <a:rPr lang="fr-CA" dirty="0"/>
              <a:t> mobile </a:t>
            </a:r>
            <a:r>
              <a:rPr lang="fr-CA" dirty="0" err="1"/>
              <a:t>app</a:t>
            </a:r>
            <a:r>
              <a:rPr lang="fr-CA" dirty="0"/>
              <a:t> a </a:t>
            </a:r>
            <a:r>
              <a:rPr lang="fr-CA" dirty="0" err="1"/>
              <a:t>universal</a:t>
            </a:r>
            <a:r>
              <a:rPr lang="fr-CA" dirty="0"/>
              <a:t> shopping </a:t>
            </a:r>
            <a:r>
              <a:rPr lang="fr-CA" dirty="0" err="1"/>
              <a:t>cart</a:t>
            </a:r>
            <a:r>
              <a:rPr lang="fr-CA" dirty="0"/>
              <a:t> and instant-</a:t>
            </a:r>
            <a:r>
              <a:rPr lang="fr-CA" dirty="0" err="1"/>
              <a:t>order</a:t>
            </a:r>
            <a:r>
              <a:rPr lang="fr-CA" dirty="0"/>
              <a:t> </a:t>
            </a:r>
            <a:r>
              <a:rPr lang="fr-CA" dirty="0" err="1"/>
              <a:t>capability</a:t>
            </a:r>
            <a:r>
              <a:rPr lang="fr-CA" dirty="0"/>
              <a:t>, </a:t>
            </a:r>
            <a:r>
              <a:rPr lang="fr-CA" dirty="0" err="1"/>
              <a:t>helping</a:t>
            </a:r>
            <a:r>
              <a:rPr lang="fr-CA" dirty="0"/>
              <a:t> </a:t>
            </a:r>
            <a:r>
              <a:rPr lang="fr-CA" dirty="0" err="1"/>
              <a:t>level</a:t>
            </a:r>
            <a:r>
              <a:rPr lang="fr-CA" dirty="0"/>
              <a:t> the </a:t>
            </a:r>
            <a:r>
              <a:rPr lang="fr-CA" dirty="0" err="1"/>
              <a:t>playing</a:t>
            </a:r>
            <a:r>
              <a:rPr lang="fr-CA" dirty="0"/>
              <a:t> </a:t>
            </a:r>
            <a:r>
              <a:rPr lang="fr-CA" dirty="0" err="1"/>
              <a:t>field</a:t>
            </a:r>
            <a:r>
              <a:rPr lang="fr-CA" dirty="0"/>
              <a:t>, Mr. Wagner </a:t>
            </a:r>
            <a:r>
              <a:rPr lang="fr-CA" dirty="0" err="1"/>
              <a:t>said</a:t>
            </a:r>
            <a:r>
              <a:rPr lang="fr-CA" dirty="0"/>
              <a:t>.</a:t>
            </a:r>
          </a:p>
          <a:p>
            <a:r>
              <a:rPr lang="fr-CA" dirty="0"/>
              <a:t>Of course, the basic question </a:t>
            </a:r>
            <a:r>
              <a:rPr lang="fr-CA" dirty="0" err="1"/>
              <a:t>is</a:t>
            </a:r>
            <a:r>
              <a:rPr lang="fr-CA" dirty="0"/>
              <a:t> </a:t>
            </a:r>
            <a:r>
              <a:rPr lang="fr-CA" dirty="0" err="1"/>
              <a:t>whether</a:t>
            </a:r>
            <a:r>
              <a:rPr lang="fr-CA" dirty="0"/>
              <a:t> people </a:t>
            </a:r>
            <a:r>
              <a:rPr lang="fr-CA" dirty="0" err="1"/>
              <a:t>will</a:t>
            </a:r>
            <a:r>
              <a:rPr lang="fr-CA" dirty="0"/>
              <a:t> click. </a:t>
            </a:r>
            <a:r>
              <a:rPr lang="fr-CA" dirty="0" err="1"/>
              <a:t>Tepid</a:t>
            </a:r>
            <a:r>
              <a:rPr lang="fr-CA" dirty="0"/>
              <a:t> </a:t>
            </a:r>
            <a:r>
              <a:rPr lang="fr-CA" dirty="0" err="1"/>
              <a:t>receptions</a:t>
            </a:r>
            <a:r>
              <a:rPr lang="fr-CA" dirty="0"/>
              <a:t> for QR codes and interactive TV </a:t>
            </a:r>
            <a:r>
              <a:rPr lang="fr-CA" dirty="0" err="1"/>
              <a:t>ads</a:t>
            </a:r>
            <a:r>
              <a:rPr lang="fr-CA" dirty="0"/>
              <a:t> are </a:t>
            </a:r>
            <a:r>
              <a:rPr lang="fr-CA" dirty="0" err="1"/>
              <a:t>cautionary</a:t>
            </a:r>
            <a:r>
              <a:rPr lang="fr-CA" dirty="0"/>
              <a:t> tales, and </a:t>
            </a:r>
            <a:r>
              <a:rPr lang="fr-CA" dirty="0" err="1"/>
              <a:t>after</a:t>
            </a:r>
            <a:r>
              <a:rPr lang="fr-CA" dirty="0"/>
              <a:t> </a:t>
            </a:r>
            <a:r>
              <a:rPr lang="fr-CA" dirty="0" err="1"/>
              <a:t>two</a:t>
            </a:r>
            <a:r>
              <a:rPr lang="fr-CA" dirty="0"/>
              <a:t> </a:t>
            </a:r>
            <a:r>
              <a:rPr lang="fr-CA" dirty="0" err="1"/>
              <a:t>decades</a:t>
            </a:r>
            <a:r>
              <a:rPr lang="fr-CA" dirty="0"/>
              <a:t> of </a:t>
            </a:r>
            <a:r>
              <a:rPr lang="fr-CA" dirty="0" err="1"/>
              <a:t>readily</a:t>
            </a:r>
            <a:r>
              <a:rPr lang="fr-CA" dirty="0"/>
              <a:t> </a:t>
            </a:r>
            <a:r>
              <a:rPr lang="fr-CA" dirty="0" err="1"/>
              <a:t>clickable</a:t>
            </a:r>
            <a:r>
              <a:rPr lang="fr-CA" dirty="0"/>
              <a:t> digital banner </a:t>
            </a:r>
            <a:r>
              <a:rPr lang="fr-CA" dirty="0" err="1"/>
              <a:t>ads</a:t>
            </a:r>
            <a:r>
              <a:rPr lang="fr-CA" dirty="0"/>
              <a:t>, people </a:t>
            </a:r>
            <a:r>
              <a:rPr lang="fr-CA" dirty="0" err="1"/>
              <a:t>still</a:t>
            </a:r>
            <a:r>
              <a:rPr lang="fr-CA" dirty="0"/>
              <a:t> click </a:t>
            </a:r>
            <a:r>
              <a:rPr lang="fr-CA" dirty="0" err="1"/>
              <a:t>less</a:t>
            </a:r>
            <a:r>
              <a:rPr lang="fr-CA" dirty="0"/>
              <a:t> </a:t>
            </a:r>
            <a:r>
              <a:rPr lang="fr-CA" dirty="0" err="1"/>
              <a:t>than</a:t>
            </a:r>
            <a:r>
              <a:rPr lang="fr-CA" dirty="0"/>
              <a:t> 0.2% of the time, per </a:t>
            </a:r>
            <a:r>
              <a:rPr lang="fr-CA" dirty="0" err="1"/>
              <a:t>DoubleClick</a:t>
            </a:r>
            <a:r>
              <a:rPr lang="fr-CA" dirty="0"/>
              <a:t> data.</a:t>
            </a:r>
          </a:p>
          <a:p>
            <a:r>
              <a:rPr lang="fr-CA" dirty="0" err="1"/>
              <a:t>Powa</a:t>
            </a:r>
            <a:r>
              <a:rPr lang="fr-CA" dirty="0"/>
              <a:t> </a:t>
            </a:r>
            <a:r>
              <a:rPr lang="fr-CA" dirty="0" err="1"/>
              <a:t>does</a:t>
            </a:r>
            <a:r>
              <a:rPr lang="fr-CA" dirty="0"/>
              <a:t> </a:t>
            </a:r>
            <a:r>
              <a:rPr lang="fr-CA" dirty="0" err="1"/>
              <a:t>offer</a:t>
            </a:r>
            <a:r>
              <a:rPr lang="fr-CA" dirty="0"/>
              <a:t> </a:t>
            </a:r>
            <a:r>
              <a:rPr lang="fr-CA" dirty="0" err="1"/>
              <a:t>something</a:t>
            </a:r>
            <a:r>
              <a:rPr lang="fr-CA" dirty="0"/>
              <a:t> </a:t>
            </a:r>
            <a:r>
              <a:rPr lang="fr-CA" dirty="0" err="1"/>
              <a:t>those</a:t>
            </a:r>
            <a:r>
              <a:rPr lang="fr-CA" dirty="0"/>
              <a:t> </a:t>
            </a:r>
            <a:r>
              <a:rPr lang="fr-CA" dirty="0" err="1"/>
              <a:t>other</a:t>
            </a:r>
            <a:r>
              <a:rPr lang="fr-CA" dirty="0"/>
              <a:t> clicks </a:t>
            </a:r>
            <a:r>
              <a:rPr lang="fr-CA" dirty="0" err="1"/>
              <a:t>don't</a:t>
            </a:r>
            <a:r>
              <a:rPr lang="fr-CA" dirty="0"/>
              <a:t>-a single </a:t>
            </a:r>
            <a:r>
              <a:rPr lang="fr-CA" dirty="0" err="1"/>
              <a:t>app</a:t>
            </a:r>
            <a:r>
              <a:rPr lang="fr-CA" dirty="0"/>
              <a:t> </a:t>
            </a:r>
            <a:r>
              <a:rPr lang="fr-CA" dirty="0" err="1"/>
              <a:t>that</a:t>
            </a:r>
            <a:r>
              <a:rPr lang="fr-CA" dirty="0"/>
              <a:t> </a:t>
            </a:r>
            <a:r>
              <a:rPr lang="fr-CA" dirty="0" err="1"/>
              <a:t>lets</a:t>
            </a:r>
            <a:r>
              <a:rPr lang="fr-CA" dirty="0"/>
              <a:t> people </a:t>
            </a:r>
            <a:r>
              <a:rPr lang="fr-CA" dirty="0" err="1"/>
              <a:t>instantly</a:t>
            </a:r>
            <a:r>
              <a:rPr lang="fr-CA" dirty="0"/>
              <a:t> </a:t>
            </a:r>
            <a:r>
              <a:rPr lang="fr-CA" dirty="0" err="1"/>
              <a:t>buy</a:t>
            </a:r>
            <a:r>
              <a:rPr lang="fr-CA" dirty="0"/>
              <a:t> and </a:t>
            </a:r>
            <a:r>
              <a:rPr lang="fr-CA" dirty="0" err="1"/>
              <a:t>pay</a:t>
            </a:r>
            <a:r>
              <a:rPr lang="fr-CA" dirty="0"/>
              <a:t> for </a:t>
            </a:r>
            <a:r>
              <a:rPr lang="fr-CA" dirty="0" err="1"/>
              <a:t>what</a:t>
            </a:r>
            <a:r>
              <a:rPr lang="fr-CA" dirty="0"/>
              <a:t> </a:t>
            </a:r>
            <a:r>
              <a:rPr lang="fr-CA" dirty="0" err="1"/>
              <a:t>they</a:t>
            </a:r>
            <a:r>
              <a:rPr lang="fr-CA" dirty="0"/>
              <a:t> </a:t>
            </a:r>
            <a:r>
              <a:rPr lang="fr-CA" dirty="0" err="1"/>
              <a:t>see</a:t>
            </a:r>
            <a:r>
              <a:rPr lang="fr-CA" dirty="0"/>
              <a:t> </a:t>
            </a:r>
            <a:r>
              <a:rPr lang="fr-CA" dirty="0" err="1"/>
              <a:t>at</a:t>
            </a:r>
            <a:r>
              <a:rPr lang="fr-CA" dirty="0"/>
              <a:t> </a:t>
            </a:r>
            <a:r>
              <a:rPr lang="fr-CA" dirty="0" err="1"/>
              <a:t>any</a:t>
            </a:r>
            <a:r>
              <a:rPr lang="fr-CA" dirty="0"/>
              <a:t> </a:t>
            </a:r>
            <a:r>
              <a:rPr lang="fr-CA" dirty="0" err="1"/>
              <a:t>participating</a:t>
            </a:r>
            <a:r>
              <a:rPr lang="fr-CA" dirty="0"/>
              <a:t> </a:t>
            </a:r>
            <a:r>
              <a:rPr lang="fr-CA" dirty="0" err="1"/>
              <a:t>retailer</a:t>
            </a:r>
            <a:r>
              <a:rPr lang="fr-CA" dirty="0"/>
              <a:t>, </a:t>
            </a:r>
            <a:r>
              <a:rPr lang="fr-CA" dirty="0" err="1"/>
              <a:t>get</a:t>
            </a:r>
            <a:r>
              <a:rPr lang="fr-CA" dirty="0"/>
              <a:t> more information or </a:t>
            </a:r>
            <a:r>
              <a:rPr lang="fr-CA" dirty="0" err="1"/>
              <a:t>offers</a:t>
            </a:r>
            <a:r>
              <a:rPr lang="fr-CA" dirty="0"/>
              <a:t>, or </a:t>
            </a:r>
            <a:r>
              <a:rPr lang="fr-CA" dirty="0" err="1"/>
              <a:t>register</a:t>
            </a:r>
            <a:r>
              <a:rPr lang="fr-CA" dirty="0"/>
              <a:t> </a:t>
            </a:r>
            <a:r>
              <a:rPr lang="fr-CA" dirty="0" err="1"/>
              <a:t>warranties</a:t>
            </a:r>
            <a:r>
              <a:rPr lang="fr-CA" dirty="0"/>
              <a:t>.</a:t>
            </a:r>
          </a:p>
          <a:p>
            <a:r>
              <a:rPr lang="fr-CA" dirty="0"/>
              <a:t>"</a:t>
            </a:r>
            <a:r>
              <a:rPr lang="fr-CA" dirty="0" err="1"/>
              <a:t>We</a:t>
            </a:r>
            <a:r>
              <a:rPr lang="fr-CA" dirty="0"/>
              <a:t> </a:t>
            </a:r>
            <a:r>
              <a:rPr lang="fr-CA" dirty="0" err="1"/>
              <a:t>haven't</a:t>
            </a:r>
            <a:r>
              <a:rPr lang="fr-CA" dirty="0"/>
              <a:t> </a:t>
            </a:r>
            <a:r>
              <a:rPr lang="fr-CA" dirty="0" err="1"/>
              <a:t>seen</a:t>
            </a:r>
            <a:r>
              <a:rPr lang="fr-CA" dirty="0"/>
              <a:t> </a:t>
            </a:r>
            <a:r>
              <a:rPr lang="fr-CA" dirty="0" err="1"/>
              <a:t>any</a:t>
            </a:r>
            <a:r>
              <a:rPr lang="fr-CA" dirty="0"/>
              <a:t> second-</a:t>
            </a:r>
            <a:r>
              <a:rPr lang="fr-CA" dirty="0" err="1"/>
              <a:t>screen</a:t>
            </a:r>
            <a:r>
              <a:rPr lang="fr-CA" dirty="0"/>
              <a:t> </a:t>
            </a:r>
            <a:r>
              <a:rPr lang="fr-CA" dirty="0" err="1"/>
              <a:t>stuff</a:t>
            </a:r>
            <a:r>
              <a:rPr lang="fr-CA" dirty="0"/>
              <a:t> </a:t>
            </a:r>
            <a:r>
              <a:rPr lang="fr-CA" dirty="0" err="1"/>
              <a:t>work</a:t>
            </a:r>
            <a:r>
              <a:rPr lang="fr-CA" dirty="0"/>
              <a:t> </a:t>
            </a:r>
            <a:r>
              <a:rPr lang="fr-CA" dirty="0" err="1"/>
              <a:t>yet</a:t>
            </a:r>
            <a:r>
              <a:rPr lang="fr-CA" dirty="0"/>
              <a:t>" as an </a:t>
            </a:r>
            <a:r>
              <a:rPr lang="fr-CA" dirty="0" err="1"/>
              <a:t>advertising</a:t>
            </a:r>
            <a:r>
              <a:rPr lang="fr-CA" dirty="0"/>
              <a:t> back </a:t>
            </a:r>
            <a:r>
              <a:rPr lang="fr-CA" dirty="0" err="1"/>
              <a:t>channel</a:t>
            </a:r>
            <a:r>
              <a:rPr lang="fr-CA" dirty="0"/>
              <a:t>, </a:t>
            </a:r>
            <a:r>
              <a:rPr lang="fr-CA" dirty="0" err="1"/>
              <a:t>said</a:t>
            </a:r>
            <a:r>
              <a:rPr lang="fr-CA" dirty="0"/>
              <a:t> Mitch Oscar, </a:t>
            </a:r>
            <a:r>
              <a:rPr lang="fr-CA" dirty="0" err="1"/>
              <a:t>president</a:t>
            </a:r>
            <a:r>
              <a:rPr lang="fr-CA" dirty="0"/>
              <a:t> of media </a:t>
            </a:r>
            <a:r>
              <a:rPr lang="fr-CA" dirty="0" err="1"/>
              <a:t>consultancy</a:t>
            </a:r>
            <a:r>
              <a:rPr lang="fr-CA" dirty="0"/>
              <a:t> </a:t>
            </a:r>
            <a:r>
              <a:rPr lang="fr-CA" dirty="0" err="1"/>
              <a:t>HocusFocus</a:t>
            </a:r>
            <a:r>
              <a:rPr lang="fr-CA" dirty="0"/>
              <a:t> and </a:t>
            </a:r>
            <a:r>
              <a:rPr lang="fr-CA" dirty="0" err="1"/>
              <a:t>veteran</a:t>
            </a:r>
            <a:r>
              <a:rPr lang="fr-CA" dirty="0"/>
              <a:t> of Carat. </a:t>
            </a:r>
            <a:r>
              <a:rPr lang="fr-CA" dirty="0" err="1"/>
              <a:t>After</a:t>
            </a:r>
            <a:r>
              <a:rPr lang="fr-CA" dirty="0"/>
              <a:t> </a:t>
            </a:r>
            <a:r>
              <a:rPr lang="fr-CA" dirty="0" err="1"/>
              <a:t>disappointment</a:t>
            </a:r>
            <a:r>
              <a:rPr lang="fr-CA" dirty="0"/>
              <a:t> </a:t>
            </a:r>
            <a:r>
              <a:rPr lang="fr-CA" dirty="0" err="1"/>
              <a:t>with</a:t>
            </a:r>
            <a:r>
              <a:rPr lang="fr-CA" dirty="0"/>
              <a:t> interactive ad system </a:t>
            </a:r>
            <a:r>
              <a:rPr lang="fr-CA" dirty="0" err="1"/>
              <a:t>Canoe</a:t>
            </a:r>
            <a:r>
              <a:rPr lang="fr-CA" dirty="0"/>
              <a:t>, </a:t>
            </a:r>
            <a:r>
              <a:rPr lang="fr-CA" dirty="0" err="1"/>
              <a:t>cable</a:t>
            </a:r>
            <a:r>
              <a:rPr lang="fr-CA" dirty="0"/>
              <a:t> and satellite </a:t>
            </a:r>
            <a:r>
              <a:rPr lang="fr-CA" dirty="0" err="1"/>
              <a:t>operators</a:t>
            </a:r>
            <a:r>
              <a:rPr lang="fr-CA" dirty="0"/>
              <a:t> are more </a:t>
            </a:r>
            <a:r>
              <a:rPr lang="fr-CA" dirty="0" err="1"/>
              <a:t>focused</a:t>
            </a:r>
            <a:r>
              <a:rPr lang="fr-CA" dirty="0"/>
              <a:t> on </a:t>
            </a:r>
            <a:r>
              <a:rPr lang="fr-CA" dirty="0" err="1"/>
              <a:t>programmatic</a:t>
            </a:r>
            <a:r>
              <a:rPr lang="fr-CA" dirty="0"/>
              <a:t> </a:t>
            </a:r>
            <a:r>
              <a:rPr lang="fr-CA" dirty="0" err="1"/>
              <a:t>trading</a:t>
            </a:r>
            <a:r>
              <a:rPr lang="fr-CA" dirty="0"/>
              <a:t>, </a:t>
            </a:r>
            <a:r>
              <a:rPr lang="fr-CA" dirty="0" err="1"/>
              <a:t>he</a:t>
            </a:r>
            <a:r>
              <a:rPr lang="fr-CA" dirty="0"/>
              <a:t> </a:t>
            </a:r>
            <a:r>
              <a:rPr lang="fr-CA" dirty="0" err="1"/>
              <a:t>said</a:t>
            </a:r>
            <a:r>
              <a:rPr lang="fr-CA" dirty="0"/>
              <a:t>.</a:t>
            </a:r>
          </a:p>
          <a:p>
            <a:r>
              <a:rPr lang="fr-CA" dirty="0" err="1"/>
              <a:t>Even</a:t>
            </a:r>
            <a:r>
              <a:rPr lang="fr-CA" dirty="0"/>
              <a:t> </a:t>
            </a:r>
            <a:r>
              <a:rPr lang="fr-CA" dirty="0" err="1"/>
              <a:t>when</a:t>
            </a:r>
            <a:r>
              <a:rPr lang="fr-CA" dirty="0"/>
              <a:t> interactive TV </a:t>
            </a:r>
            <a:r>
              <a:rPr lang="fr-CA" dirty="0" err="1"/>
              <a:t>ads</a:t>
            </a:r>
            <a:r>
              <a:rPr lang="fr-CA" dirty="0"/>
              <a:t> </a:t>
            </a:r>
            <a:r>
              <a:rPr lang="fr-CA" dirty="0" err="1"/>
              <a:t>work</a:t>
            </a:r>
            <a:r>
              <a:rPr lang="fr-CA" dirty="0"/>
              <a:t>, </a:t>
            </a:r>
            <a:r>
              <a:rPr lang="fr-CA" dirty="0" err="1"/>
              <a:t>some</a:t>
            </a:r>
            <a:r>
              <a:rPr lang="fr-CA" dirty="0"/>
              <a:t> </a:t>
            </a:r>
            <a:r>
              <a:rPr lang="fr-CA" dirty="0" err="1"/>
              <a:t>advertisers</a:t>
            </a:r>
            <a:r>
              <a:rPr lang="fr-CA" dirty="0"/>
              <a:t> </a:t>
            </a:r>
            <a:r>
              <a:rPr lang="fr-CA" dirty="0" err="1"/>
              <a:t>aren't</a:t>
            </a:r>
            <a:r>
              <a:rPr lang="fr-CA" dirty="0"/>
              <a:t> happy, Mr. Oscar </a:t>
            </a:r>
            <a:r>
              <a:rPr lang="fr-CA" dirty="0" err="1"/>
              <a:t>added</a:t>
            </a:r>
            <a:r>
              <a:rPr lang="fr-CA" dirty="0"/>
              <a:t>.</a:t>
            </a:r>
          </a:p>
          <a:p>
            <a:r>
              <a:rPr lang="fr-CA" dirty="0"/>
              <a:t>"People </a:t>
            </a:r>
            <a:r>
              <a:rPr lang="fr-CA" dirty="0" err="1"/>
              <a:t>who</a:t>
            </a:r>
            <a:r>
              <a:rPr lang="fr-CA" dirty="0"/>
              <a:t> </a:t>
            </a:r>
            <a:r>
              <a:rPr lang="fr-CA" dirty="0" err="1"/>
              <a:t>own</a:t>
            </a:r>
            <a:r>
              <a:rPr lang="fr-CA" dirty="0"/>
              <a:t> the TV </a:t>
            </a:r>
            <a:r>
              <a:rPr lang="fr-CA" dirty="0" err="1"/>
              <a:t>commercials</a:t>
            </a:r>
            <a:r>
              <a:rPr lang="fr-CA" dirty="0"/>
              <a:t> </a:t>
            </a:r>
            <a:r>
              <a:rPr lang="fr-CA" dirty="0" err="1"/>
              <a:t>don't</a:t>
            </a:r>
            <a:r>
              <a:rPr lang="fr-CA" dirty="0"/>
              <a:t> </a:t>
            </a:r>
            <a:r>
              <a:rPr lang="fr-CA" dirty="0" err="1"/>
              <a:t>want</a:t>
            </a:r>
            <a:r>
              <a:rPr lang="fr-CA" dirty="0"/>
              <a:t> the </a:t>
            </a:r>
            <a:r>
              <a:rPr lang="fr-CA" dirty="0" err="1"/>
              <a:t>experience</a:t>
            </a:r>
            <a:r>
              <a:rPr lang="fr-CA" dirty="0"/>
              <a:t> of one commercial </a:t>
            </a:r>
            <a:r>
              <a:rPr lang="fr-CA" dirty="0" err="1"/>
              <a:t>bleeding</a:t>
            </a:r>
            <a:r>
              <a:rPr lang="fr-CA" dirty="0"/>
              <a:t> </a:t>
            </a:r>
            <a:r>
              <a:rPr lang="fr-CA" dirty="0" err="1"/>
              <a:t>into</a:t>
            </a:r>
            <a:r>
              <a:rPr lang="fr-CA" dirty="0"/>
              <a:t> the </a:t>
            </a:r>
            <a:r>
              <a:rPr lang="fr-CA" dirty="0" err="1"/>
              <a:t>other</a:t>
            </a:r>
            <a:r>
              <a:rPr lang="fr-CA" dirty="0"/>
              <a:t>," </a:t>
            </a:r>
            <a:r>
              <a:rPr lang="fr-CA" dirty="0" err="1"/>
              <a:t>he</a:t>
            </a:r>
            <a:r>
              <a:rPr lang="fr-CA" dirty="0"/>
              <a:t> </a:t>
            </a:r>
            <a:r>
              <a:rPr lang="fr-CA" dirty="0" err="1"/>
              <a:t>said</a:t>
            </a:r>
            <a:r>
              <a:rPr lang="fr-CA" dirty="0"/>
              <a:t>. "So if </a:t>
            </a:r>
            <a:r>
              <a:rPr lang="fr-CA" dirty="0" err="1"/>
              <a:t>you</a:t>
            </a:r>
            <a:r>
              <a:rPr lang="fr-CA" dirty="0"/>
              <a:t> </a:t>
            </a:r>
            <a:r>
              <a:rPr lang="fr-CA" dirty="0" err="1"/>
              <a:t>can't</a:t>
            </a:r>
            <a:r>
              <a:rPr lang="fr-CA" dirty="0"/>
              <a:t> do all </a:t>
            </a:r>
            <a:r>
              <a:rPr lang="fr-CA" dirty="0" err="1"/>
              <a:t>this</a:t>
            </a:r>
            <a:r>
              <a:rPr lang="fr-CA" dirty="0"/>
              <a:t> in 30 seconds, </a:t>
            </a:r>
            <a:r>
              <a:rPr lang="fr-CA" dirty="0" err="1"/>
              <a:t>you're</a:t>
            </a:r>
            <a:r>
              <a:rPr lang="fr-CA" dirty="0"/>
              <a:t> </a:t>
            </a:r>
            <a:r>
              <a:rPr lang="fr-CA" dirty="0" err="1"/>
              <a:t>diminishing</a:t>
            </a:r>
            <a:r>
              <a:rPr lang="fr-CA" dirty="0"/>
              <a:t> the </a:t>
            </a:r>
            <a:r>
              <a:rPr lang="fr-CA" dirty="0" err="1"/>
              <a:t>next</a:t>
            </a:r>
            <a:r>
              <a:rPr lang="fr-CA" dirty="0"/>
              <a:t> commercial."</a:t>
            </a:r>
          </a:p>
          <a:p>
            <a:r>
              <a:rPr lang="fr-CA" dirty="0" err="1"/>
              <a:t>Assuming</a:t>
            </a:r>
            <a:r>
              <a:rPr lang="fr-CA" dirty="0"/>
              <a:t> </a:t>
            </a:r>
            <a:r>
              <a:rPr lang="fr-CA" dirty="0" err="1"/>
              <a:t>PowaTag</a:t>
            </a:r>
            <a:r>
              <a:rPr lang="fr-CA" dirty="0"/>
              <a:t> </a:t>
            </a:r>
            <a:r>
              <a:rPr lang="fr-CA" dirty="0" err="1"/>
              <a:t>succeeds</a:t>
            </a:r>
            <a:r>
              <a:rPr lang="fr-CA" dirty="0"/>
              <a:t> on TV and fuels network </a:t>
            </a:r>
            <a:r>
              <a:rPr lang="fr-CA" dirty="0" err="1"/>
              <a:t>ads</a:t>
            </a:r>
            <a:r>
              <a:rPr lang="fr-CA" dirty="0"/>
              <a:t>, </a:t>
            </a:r>
            <a:r>
              <a:rPr lang="fr-CA" dirty="0" err="1"/>
              <a:t>cable</a:t>
            </a:r>
            <a:r>
              <a:rPr lang="fr-CA" dirty="0"/>
              <a:t> and satellite </a:t>
            </a:r>
            <a:r>
              <a:rPr lang="fr-CA" dirty="0" err="1"/>
              <a:t>operators</a:t>
            </a:r>
            <a:r>
              <a:rPr lang="fr-CA" dirty="0"/>
              <a:t> </a:t>
            </a:r>
            <a:r>
              <a:rPr lang="fr-CA" dirty="0" err="1"/>
              <a:t>might</a:t>
            </a:r>
            <a:r>
              <a:rPr lang="fr-CA" dirty="0"/>
              <a:t> block the </a:t>
            </a:r>
            <a:r>
              <a:rPr lang="fr-CA" dirty="0" err="1"/>
              <a:t>auditory</a:t>
            </a:r>
            <a:r>
              <a:rPr lang="fr-CA" dirty="0"/>
              <a:t> </a:t>
            </a:r>
            <a:r>
              <a:rPr lang="fr-CA" dirty="0" err="1"/>
              <a:t>signals</a:t>
            </a:r>
            <a:r>
              <a:rPr lang="fr-CA" dirty="0"/>
              <a:t> if </a:t>
            </a:r>
            <a:r>
              <a:rPr lang="fr-CA" dirty="0" err="1"/>
              <a:t>they</a:t>
            </a:r>
            <a:r>
              <a:rPr lang="fr-CA" dirty="0"/>
              <a:t> </a:t>
            </a:r>
            <a:r>
              <a:rPr lang="fr-CA" dirty="0" err="1"/>
              <a:t>don't</a:t>
            </a:r>
            <a:r>
              <a:rPr lang="fr-CA" dirty="0"/>
              <a:t> </a:t>
            </a:r>
            <a:r>
              <a:rPr lang="fr-CA" dirty="0" err="1"/>
              <a:t>get</a:t>
            </a:r>
            <a:r>
              <a:rPr lang="fr-CA" dirty="0"/>
              <a:t> a </a:t>
            </a:r>
            <a:r>
              <a:rPr lang="fr-CA" dirty="0" err="1"/>
              <a:t>cut</a:t>
            </a:r>
            <a:r>
              <a:rPr lang="fr-CA" dirty="0"/>
              <a:t> of the action, Mr. Oscar </a:t>
            </a:r>
            <a:r>
              <a:rPr lang="fr-CA" dirty="0" err="1"/>
              <a:t>said</a:t>
            </a:r>
            <a:r>
              <a:rPr lang="fr-CA" dirty="0"/>
              <a:t>.</a:t>
            </a:r>
          </a:p>
          <a:p>
            <a:r>
              <a:rPr lang="fr-CA" dirty="0" err="1"/>
              <a:t>Those</a:t>
            </a:r>
            <a:r>
              <a:rPr lang="fr-CA" dirty="0"/>
              <a:t> </a:t>
            </a:r>
            <a:r>
              <a:rPr lang="fr-CA" dirty="0" err="1"/>
              <a:t>operators</a:t>
            </a:r>
            <a:r>
              <a:rPr lang="fr-CA" dirty="0"/>
              <a:t> have </a:t>
            </a:r>
            <a:r>
              <a:rPr lang="fr-CA" dirty="0" err="1"/>
              <a:t>their</a:t>
            </a:r>
            <a:r>
              <a:rPr lang="fr-CA" dirty="0"/>
              <a:t> </a:t>
            </a:r>
            <a:r>
              <a:rPr lang="fr-CA" dirty="0" err="1"/>
              <a:t>own</a:t>
            </a:r>
            <a:r>
              <a:rPr lang="fr-CA" dirty="0"/>
              <a:t> plans. Comcast, for </a:t>
            </a:r>
            <a:r>
              <a:rPr lang="fr-CA" dirty="0" err="1"/>
              <a:t>example</a:t>
            </a:r>
            <a:r>
              <a:rPr lang="fr-CA" dirty="0"/>
              <a:t>, </a:t>
            </a:r>
            <a:r>
              <a:rPr lang="fr-CA" dirty="0" err="1"/>
              <a:t>is</a:t>
            </a:r>
            <a:r>
              <a:rPr lang="fr-CA" dirty="0"/>
              <a:t> </a:t>
            </a:r>
            <a:r>
              <a:rPr lang="fr-CA" dirty="0" err="1"/>
              <a:t>testing</a:t>
            </a:r>
            <a:r>
              <a:rPr lang="fr-CA" dirty="0"/>
              <a:t> an extension of </a:t>
            </a:r>
            <a:r>
              <a:rPr lang="fr-CA" dirty="0" err="1"/>
              <a:t>its</a:t>
            </a:r>
            <a:r>
              <a:rPr lang="fr-CA" dirty="0"/>
              <a:t> X1 service </a:t>
            </a:r>
            <a:r>
              <a:rPr lang="fr-CA" dirty="0" err="1"/>
              <a:t>that</a:t>
            </a:r>
            <a:r>
              <a:rPr lang="fr-CA" dirty="0"/>
              <a:t> </a:t>
            </a:r>
            <a:r>
              <a:rPr lang="fr-CA" dirty="0" err="1"/>
              <a:t>could</a:t>
            </a:r>
            <a:r>
              <a:rPr lang="fr-CA" dirty="0"/>
              <a:t> let people </a:t>
            </a:r>
            <a:r>
              <a:rPr lang="fr-CA" dirty="0" err="1"/>
              <a:t>buy</a:t>
            </a:r>
            <a:r>
              <a:rPr lang="fr-CA" dirty="0"/>
              <a:t> </a:t>
            </a:r>
            <a:r>
              <a:rPr lang="fr-CA" dirty="0" err="1"/>
              <a:t>products</a:t>
            </a:r>
            <a:r>
              <a:rPr lang="fr-CA" dirty="0"/>
              <a:t> </a:t>
            </a:r>
            <a:r>
              <a:rPr lang="fr-CA" dirty="0" err="1"/>
              <a:t>directly</a:t>
            </a:r>
            <a:r>
              <a:rPr lang="fr-CA" dirty="0"/>
              <a:t> </a:t>
            </a:r>
            <a:r>
              <a:rPr lang="fr-CA" dirty="0" err="1"/>
              <a:t>from</a:t>
            </a:r>
            <a:r>
              <a:rPr lang="fr-CA" dirty="0"/>
              <a:t> content providers or </a:t>
            </a:r>
            <a:r>
              <a:rPr lang="fr-CA" dirty="0" err="1"/>
              <a:t>advertisers</a:t>
            </a:r>
            <a:r>
              <a:rPr lang="fr-CA" dirty="0"/>
              <a:t>.</a:t>
            </a:r>
          </a:p>
          <a:p>
            <a:r>
              <a:rPr lang="fr-CA" dirty="0" err="1"/>
              <a:t>Delivery</a:t>
            </a:r>
            <a:r>
              <a:rPr lang="fr-CA" dirty="0"/>
              <a:t> Agent, a </a:t>
            </a:r>
            <a:r>
              <a:rPr lang="fr-CA" dirty="0" err="1"/>
              <a:t>California</a:t>
            </a:r>
            <a:r>
              <a:rPr lang="fr-CA" dirty="0"/>
              <a:t> </a:t>
            </a:r>
            <a:r>
              <a:rPr lang="fr-CA" dirty="0" err="1"/>
              <a:t>tech</a:t>
            </a:r>
            <a:r>
              <a:rPr lang="fr-CA" dirty="0"/>
              <a:t> </a:t>
            </a:r>
            <a:r>
              <a:rPr lang="fr-CA" dirty="0" err="1"/>
              <a:t>company</a:t>
            </a:r>
            <a:r>
              <a:rPr lang="fr-CA" dirty="0"/>
              <a:t> </a:t>
            </a:r>
            <a:r>
              <a:rPr lang="fr-CA" dirty="0" err="1"/>
              <a:t>that</a:t>
            </a:r>
            <a:r>
              <a:rPr lang="fr-CA" dirty="0"/>
              <a:t> </a:t>
            </a:r>
            <a:r>
              <a:rPr lang="fr-CA" dirty="0" err="1"/>
              <a:t>works</a:t>
            </a:r>
            <a:r>
              <a:rPr lang="fr-CA" dirty="0"/>
              <a:t> </a:t>
            </a:r>
            <a:r>
              <a:rPr lang="fr-CA" dirty="0" err="1"/>
              <a:t>with</a:t>
            </a:r>
            <a:r>
              <a:rPr lang="fr-CA" dirty="0"/>
              <a:t> Comcast and </a:t>
            </a:r>
            <a:r>
              <a:rPr lang="fr-CA" dirty="0" err="1"/>
              <a:t>others</a:t>
            </a:r>
            <a:r>
              <a:rPr lang="fr-CA" dirty="0"/>
              <a:t>, uses Samsung </a:t>
            </a:r>
            <a:r>
              <a:rPr lang="fr-CA" dirty="0" err="1"/>
              <a:t>SmartTVs</a:t>
            </a:r>
            <a:r>
              <a:rPr lang="fr-CA" dirty="0"/>
              <a:t>, </a:t>
            </a:r>
            <a:r>
              <a:rPr lang="fr-CA" dirty="0" err="1"/>
              <a:t>Roku</a:t>
            </a:r>
            <a:r>
              <a:rPr lang="fr-CA" dirty="0"/>
              <a:t> and </a:t>
            </a:r>
            <a:r>
              <a:rPr lang="fr-CA" dirty="0" err="1"/>
              <a:t>other</a:t>
            </a:r>
            <a:r>
              <a:rPr lang="fr-CA" dirty="0"/>
              <a:t> </a:t>
            </a:r>
            <a:r>
              <a:rPr lang="fr-CA" dirty="0" err="1"/>
              <a:t>devices</a:t>
            </a:r>
            <a:r>
              <a:rPr lang="fr-CA" dirty="0"/>
              <a:t> to </a:t>
            </a:r>
            <a:r>
              <a:rPr lang="fr-CA" dirty="0" err="1"/>
              <a:t>allow</a:t>
            </a:r>
            <a:r>
              <a:rPr lang="fr-CA" dirty="0"/>
              <a:t> interactive </a:t>
            </a:r>
            <a:r>
              <a:rPr lang="fr-CA" dirty="0" err="1"/>
              <a:t>offers</a:t>
            </a:r>
            <a:r>
              <a:rPr lang="fr-CA" dirty="0"/>
              <a:t> </a:t>
            </a:r>
            <a:r>
              <a:rPr lang="fr-CA" dirty="0" err="1"/>
              <a:t>from</a:t>
            </a:r>
            <a:r>
              <a:rPr lang="fr-CA" dirty="0"/>
              <a:t> TV </a:t>
            </a:r>
            <a:r>
              <a:rPr lang="fr-CA" dirty="0" err="1"/>
              <a:t>ads</a:t>
            </a:r>
            <a:r>
              <a:rPr lang="fr-CA" dirty="0"/>
              <a:t> for brands </a:t>
            </a:r>
            <a:r>
              <a:rPr lang="fr-CA" dirty="0" err="1"/>
              <a:t>that</a:t>
            </a:r>
            <a:r>
              <a:rPr lang="fr-CA" dirty="0"/>
              <a:t> </a:t>
            </a:r>
            <a:r>
              <a:rPr lang="fr-CA" dirty="0" err="1"/>
              <a:t>include</a:t>
            </a:r>
            <a:r>
              <a:rPr lang="fr-CA" dirty="0"/>
              <a:t> Toyota and </a:t>
            </a:r>
            <a:r>
              <a:rPr lang="fr-CA" dirty="0" err="1"/>
              <a:t>Dunkin</a:t>
            </a:r>
            <a:r>
              <a:rPr lang="fr-CA" dirty="0"/>
              <a:t>' </a:t>
            </a:r>
            <a:r>
              <a:rPr lang="fr-CA" dirty="0" err="1"/>
              <a:t>Donuts</a:t>
            </a:r>
            <a:r>
              <a:rPr lang="fr-CA" dirty="0"/>
              <a:t>.</a:t>
            </a:r>
          </a:p>
          <a:p>
            <a:r>
              <a:rPr lang="fr-CA" dirty="0" err="1"/>
              <a:t>Using</a:t>
            </a:r>
            <a:r>
              <a:rPr lang="fr-CA" dirty="0"/>
              <a:t> </a:t>
            </a:r>
            <a:r>
              <a:rPr lang="fr-CA" dirty="0" err="1"/>
              <a:t>their</a:t>
            </a:r>
            <a:r>
              <a:rPr lang="fr-CA" dirty="0"/>
              <a:t> </a:t>
            </a:r>
            <a:r>
              <a:rPr lang="fr-CA" dirty="0" err="1"/>
              <a:t>remotes</a:t>
            </a:r>
            <a:r>
              <a:rPr lang="fr-CA" dirty="0"/>
              <a:t>, people click on </a:t>
            </a:r>
            <a:r>
              <a:rPr lang="fr-CA" dirty="0" err="1"/>
              <a:t>such</a:t>
            </a:r>
            <a:r>
              <a:rPr lang="fr-CA" dirty="0"/>
              <a:t> </a:t>
            </a:r>
            <a:r>
              <a:rPr lang="fr-CA" dirty="0" err="1"/>
              <a:t>ads</a:t>
            </a:r>
            <a:r>
              <a:rPr lang="fr-CA" dirty="0"/>
              <a:t> 0.25% to 7% of the time, </a:t>
            </a:r>
            <a:r>
              <a:rPr lang="fr-CA" dirty="0" err="1"/>
              <a:t>said</a:t>
            </a:r>
            <a:r>
              <a:rPr lang="fr-CA" dirty="0"/>
              <a:t> </a:t>
            </a:r>
            <a:r>
              <a:rPr lang="fr-CA" dirty="0" err="1"/>
              <a:t>Delivery</a:t>
            </a:r>
            <a:r>
              <a:rPr lang="fr-CA" dirty="0"/>
              <a:t> Agent Chairman-CEO Mike </a:t>
            </a:r>
            <a:r>
              <a:rPr lang="fr-CA" dirty="0" err="1"/>
              <a:t>Fitzsimmons</a:t>
            </a:r>
            <a:r>
              <a:rPr lang="fr-CA" dirty="0"/>
              <a:t>, rates comparable to or </a:t>
            </a:r>
            <a:r>
              <a:rPr lang="fr-CA" dirty="0" err="1"/>
              <a:t>better</a:t>
            </a:r>
            <a:r>
              <a:rPr lang="fr-CA" dirty="0"/>
              <a:t> </a:t>
            </a:r>
            <a:r>
              <a:rPr lang="fr-CA" dirty="0" err="1"/>
              <a:t>than</a:t>
            </a:r>
            <a:r>
              <a:rPr lang="fr-CA" dirty="0"/>
              <a:t> </a:t>
            </a:r>
            <a:r>
              <a:rPr lang="fr-CA" dirty="0" err="1"/>
              <a:t>other</a:t>
            </a:r>
            <a:r>
              <a:rPr lang="fr-CA" dirty="0"/>
              <a:t> direct-</a:t>
            </a:r>
            <a:r>
              <a:rPr lang="fr-CA" dirty="0" err="1"/>
              <a:t>response</a:t>
            </a:r>
            <a:r>
              <a:rPr lang="fr-CA" dirty="0"/>
              <a:t> </a:t>
            </a:r>
            <a:r>
              <a:rPr lang="fr-CA" dirty="0" err="1"/>
              <a:t>vehicles</a:t>
            </a:r>
            <a:r>
              <a:rPr lang="fr-CA" dirty="0"/>
              <a:t>.</a:t>
            </a:r>
          </a:p>
          <a:p>
            <a:r>
              <a:rPr lang="fr-CA" dirty="0" err="1"/>
              <a:t>Then</a:t>
            </a:r>
            <a:r>
              <a:rPr lang="fr-CA" dirty="0"/>
              <a:t> </a:t>
            </a:r>
            <a:r>
              <a:rPr lang="fr-CA" dirty="0" err="1"/>
              <a:t>there's</a:t>
            </a:r>
            <a:r>
              <a:rPr lang="fr-CA" dirty="0"/>
              <a:t> plan B: media </a:t>
            </a:r>
            <a:r>
              <a:rPr lang="fr-CA" dirty="0" err="1"/>
              <a:t>research</a:t>
            </a:r>
            <a:r>
              <a:rPr lang="fr-CA" dirty="0"/>
              <a:t>. </a:t>
            </a:r>
            <a:r>
              <a:rPr lang="fr-CA" dirty="0" err="1"/>
              <a:t>Given</a:t>
            </a:r>
            <a:r>
              <a:rPr lang="fr-CA" dirty="0"/>
              <a:t> </a:t>
            </a:r>
            <a:r>
              <a:rPr lang="fr-CA" dirty="0" err="1"/>
              <a:t>that</a:t>
            </a:r>
            <a:r>
              <a:rPr lang="fr-CA" dirty="0"/>
              <a:t> click rates </a:t>
            </a:r>
            <a:r>
              <a:rPr lang="fr-CA" dirty="0" err="1"/>
              <a:t>vary</a:t>
            </a:r>
            <a:r>
              <a:rPr lang="fr-CA" dirty="0"/>
              <a:t> </a:t>
            </a:r>
            <a:r>
              <a:rPr lang="fr-CA" dirty="0" err="1"/>
              <a:t>widely</a:t>
            </a:r>
            <a:r>
              <a:rPr lang="fr-CA" dirty="0"/>
              <a:t> </a:t>
            </a:r>
            <a:r>
              <a:rPr lang="fr-CA" dirty="0" err="1"/>
              <a:t>among</a:t>
            </a:r>
            <a:r>
              <a:rPr lang="fr-CA" dirty="0"/>
              <a:t> programs, Mr. </a:t>
            </a:r>
            <a:r>
              <a:rPr lang="fr-CA" dirty="0" err="1"/>
              <a:t>Fitzsimmons</a:t>
            </a:r>
            <a:r>
              <a:rPr lang="fr-CA" dirty="0"/>
              <a:t> </a:t>
            </a:r>
            <a:r>
              <a:rPr lang="fr-CA" dirty="0" err="1"/>
              <a:t>sees</a:t>
            </a:r>
            <a:r>
              <a:rPr lang="fr-CA" dirty="0"/>
              <a:t> </a:t>
            </a:r>
            <a:r>
              <a:rPr lang="fr-CA" dirty="0" err="1"/>
              <a:t>potential</a:t>
            </a:r>
            <a:r>
              <a:rPr lang="fr-CA" dirty="0"/>
              <a:t> to use </a:t>
            </a:r>
            <a:r>
              <a:rPr lang="fr-CA" dirty="0" err="1"/>
              <a:t>his</a:t>
            </a:r>
            <a:r>
              <a:rPr lang="fr-CA" dirty="0"/>
              <a:t> system for media-</a:t>
            </a:r>
            <a:r>
              <a:rPr lang="fr-CA" dirty="0" err="1"/>
              <a:t>effectiveness</a:t>
            </a:r>
            <a:r>
              <a:rPr lang="fr-CA" dirty="0"/>
              <a:t> </a:t>
            </a:r>
            <a:r>
              <a:rPr lang="fr-CA" dirty="0" err="1"/>
              <a:t>research</a:t>
            </a:r>
            <a:r>
              <a:rPr lang="fr-CA" dirty="0"/>
              <a:t>.</a:t>
            </a:r>
          </a:p>
          <a:p>
            <a:r>
              <a:rPr lang="fr-CA" dirty="0" err="1"/>
              <a:t>Canoe</a:t>
            </a:r>
            <a:r>
              <a:rPr lang="fr-CA" dirty="0"/>
              <a:t> survives and </a:t>
            </a:r>
            <a:r>
              <a:rPr lang="fr-CA" dirty="0" err="1"/>
              <a:t>is</a:t>
            </a:r>
            <a:r>
              <a:rPr lang="fr-CA" dirty="0"/>
              <a:t> </a:t>
            </a:r>
            <a:r>
              <a:rPr lang="fr-CA" dirty="0" err="1"/>
              <a:t>doing</a:t>
            </a:r>
            <a:r>
              <a:rPr lang="fr-CA" dirty="0"/>
              <a:t> </a:t>
            </a:r>
            <a:r>
              <a:rPr lang="fr-CA" dirty="0" err="1"/>
              <a:t>similar</a:t>
            </a:r>
            <a:r>
              <a:rPr lang="fr-CA" dirty="0"/>
              <a:t> </a:t>
            </a:r>
            <a:r>
              <a:rPr lang="fr-CA" dirty="0" err="1"/>
              <a:t>work</a:t>
            </a:r>
            <a:r>
              <a:rPr lang="fr-CA" dirty="0"/>
              <a:t>. Mr. Wagner </a:t>
            </a:r>
            <a:r>
              <a:rPr lang="fr-CA" dirty="0" err="1"/>
              <a:t>believes</a:t>
            </a:r>
            <a:r>
              <a:rPr lang="fr-CA" dirty="0"/>
              <a:t> </a:t>
            </a:r>
            <a:r>
              <a:rPr lang="fr-CA" dirty="0" err="1"/>
              <a:t>PowaTag</a:t>
            </a:r>
            <a:r>
              <a:rPr lang="fr-CA" dirty="0"/>
              <a:t> </a:t>
            </a:r>
            <a:r>
              <a:rPr lang="fr-CA" dirty="0" err="1"/>
              <a:t>could</a:t>
            </a:r>
            <a:r>
              <a:rPr lang="fr-CA" dirty="0"/>
              <a:t> </a:t>
            </a:r>
            <a:r>
              <a:rPr lang="fr-CA" dirty="0" err="1"/>
              <a:t>someday</a:t>
            </a:r>
            <a:r>
              <a:rPr lang="fr-CA" dirty="0"/>
              <a:t> </a:t>
            </a:r>
            <a:r>
              <a:rPr lang="fr-CA" dirty="0" err="1"/>
              <a:t>play</a:t>
            </a:r>
            <a:r>
              <a:rPr lang="fr-CA" dirty="0"/>
              <a:t> a </a:t>
            </a:r>
            <a:r>
              <a:rPr lang="fr-CA" dirty="0" err="1"/>
              <a:t>similar</a:t>
            </a:r>
            <a:r>
              <a:rPr lang="fr-CA" dirty="0"/>
              <a:t> </a:t>
            </a:r>
            <a:r>
              <a:rPr lang="fr-CA" dirty="0" err="1"/>
              <a:t>role</a:t>
            </a:r>
            <a:r>
              <a:rPr lang="fr-CA" dirty="0"/>
              <a:t> </a:t>
            </a:r>
            <a:r>
              <a:rPr lang="fr-CA" dirty="0" err="1"/>
              <a:t>across</a:t>
            </a:r>
            <a:r>
              <a:rPr lang="fr-CA" dirty="0"/>
              <a:t> a </a:t>
            </a:r>
            <a:r>
              <a:rPr lang="fr-CA" dirty="0" err="1"/>
              <a:t>much</a:t>
            </a:r>
            <a:r>
              <a:rPr lang="fr-CA" dirty="0"/>
              <a:t> </a:t>
            </a:r>
            <a:r>
              <a:rPr lang="fr-CA" dirty="0" err="1"/>
              <a:t>wider</a:t>
            </a:r>
            <a:r>
              <a:rPr lang="fr-CA" dirty="0"/>
              <a:t> media </a:t>
            </a:r>
            <a:r>
              <a:rPr lang="fr-CA" dirty="0" err="1"/>
              <a:t>universe-though</a:t>
            </a:r>
            <a:r>
              <a:rPr lang="fr-CA" dirty="0"/>
              <a:t> </a:t>
            </a:r>
            <a:r>
              <a:rPr lang="fr-CA" dirty="0" err="1"/>
              <a:t>changing</a:t>
            </a:r>
            <a:r>
              <a:rPr lang="fr-CA" dirty="0"/>
              <a:t> the </a:t>
            </a:r>
            <a:r>
              <a:rPr lang="fr-CA" dirty="0" err="1"/>
              <a:t>way</a:t>
            </a:r>
            <a:r>
              <a:rPr lang="fr-CA" dirty="0"/>
              <a:t> people </a:t>
            </a:r>
            <a:r>
              <a:rPr lang="fr-CA" dirty="0" err="1"/>
              <a:t>respond</a:t>
            </a:r>
            <a:r>
              <a:rPr lang="fr-CA" dirty="0"/>
              <a:t> to </a:t>
            </a:r>
            <a:r>
              <a:rPr lang="fr-CA" dirty="0" err="1"/>
              <a:t>ads</a:t>
            </a:r>
            <a:r>
              <a:rPr lang="fr-CA" dirty="0"/>
              <a:t> </a:t>
            </a:r>
            <a:r>
              <a:rPr lang="fr-CA" dirty="0" err="1"/>
              <a:t>is</a:t>
            </a:r>
            <a:r>
              <a:rPr lang="fr-CA" dirty="0"/>
              <a:t> </a:t>
            </a:r>
            <a:r>
              <a:rPr lang="fr-CA" dirty="0" err="1"/>
              <a:t>still</a:t>
            </a:r>
            <a:r>
              <a:rPr lang="fr-CA" dirty="0"/>
              <a:t> first on the agenda.</a:t>
            </a:r>
          </a:p>
          <a:p>
            <a:endParaRPr lang="fr-CA"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44</a:t>
            </a:fld>
            <a:endParaRPr lang="en-US"/>
          </a:p>
        </p:txBody>
      </p:sp>
    </p:spTree>
    <p:extLst>
      <p:ext uri="{BB962C8B-B14F-4D97-AF65-F5344CB8AC3E}">
        <p14:creationId xmlns:p14="http://schemas.microsoft.com/office/powerpoint/2010/main" val="1859804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200" y="25400"/>
            <a:ext cx="1219200" cy="914400"/>
          </a:xfrm>
        </p:spPr>
      </p:sp>
      <p:sp>
        <p:nvSpPr>
          <p:cNvPr id="3" name="Espace réservé des commentaires 2"/>
          <p:cNvSpPr>
            <a:spLocks noGrp="1"/>
          </p:cNvSpPr>
          <p:nvPr>
            <p:ph type="body" idx="1"/>
          </p:nvPr>
        </p:nvSpPr>
        <p:spPr>
          <a:xfrm>
            <a:off x="0" y="960437"/>
            <a:ext cx="6780213" cy="8123238"/>
          </a:xfrm>
        </p:spPr>
        <p:txBody>
          <a:bodyPr>
            <a:normAutofit lnSpcReduction="10000"/>
          </a:bodyPr>
          <a:lstStyle/>
          <a:p>
            <a:r>
              <a:rPr lang="en-US" dirty="0" smtClean="0"/>
              <a:t>NOW THAT SHAZAM HAS YOUR EAR, IT WANTS YOUR EYES, TOO</a:t>
            </a:r>
          </a:p>
          <a:p>
            <a:r>
              <a:rPr lang="en-US" dirty="0" err="1" smtClean="0"/>
              <a:t>Shazam</a:t>
            </a:r>
            <a:r>
              <a:rPr lang="en-US" dirty="0" smtClean="0"/>
              <a:t> IS EXPANDING BEYOND MUSIC TO MAKE TV WATCHING A MORE INTERACTIVE EXPERIENCE.</a:t>
            </a:r>
          </a:p>
          <a:p>
            <a:r>
              <a:rPr lang="en-US" dirty="0" smtClean="0"/>
              <a:t>Faire des </a:t>
            </a:r>
            <a:r>
              <a:rPr lang="en-US" dirty="0" err="1" smtClean="0"/>
              <a:t>verbes</a:t>
            </a:r>
            <a:r>
              <a:rPr lang="en-US" dirty="0" smtClean="0"/>
              <a:t> avec </a:t>
            </a:r>
            <a:r>
              <a:rPr lang="en-US" dirty="0" err="1" smtClean="0"/>
              <a:t>noms</a:t>
            </a:r>
            <a:r>
              <a:rPr lang="en-US" dirty="0" smtClean="0"/>
              <a:t> de techno:</a:t>
            </a:r>
          </a:p>
          <a:p>
            <a:r>
              <a:rPr lang="en-US" dirty="0">
                <a:hlinkClick r:id="rId3"/>
              </a:rPr>
              <a:t>Swiffer a floor, Skype a friend, </a:t>
            </a:r>
            <a:r>
              <a:rPr lang="en-US" dirty="0">
                <a:hlinkClick r:id="rId4"/>
              </a:rPr>
              <a:t>Google a term, and when you hear a song you don't know the name of, you </a:t>
            </a:r>
            <a:r>
              <a:rPr lang="en-US" dirty="0"/>
              <a:t>Shazam it</a:t>
            </a:r>
            <a:r>
              <a:rPr lang="en-US" dirty="0" smtClean="0"/>
              <a:t>.</a:t>
            </a:r>
          </a:p>
          <a:p>
            <a:r>
              <a:rPr lang="en-US" sz="800" u="sng" dirty="0" smtClean="0">
                <a:hlinkClick r:id="rId5"/>
              </a:rPr>
              <a:t>http://www.fastcompany.com/3026906/lessons-learned/now-that-shazam-has-your-ear-it-wants-your-eyes-too?partner=newsletter</a:t>
            </a:r>
            <a:endParaRPr lang="en-US" sz="800" dirty="0" smtClean="0"/>
          </a:p>
          <a:p>
            <a:r>
              <a:rPr lang="en-US" dirty="0" smtClean="0"/>
              <a:t>Every month, 88 million unique users and 420 million users around the world </a:t>
            </a:r>
            <a:r>
              <a:rPr lang="en-US" dirty="0" err="1" smtClean="0"/>
              <a:t>Shazam</a:t>
            </a:r>
            <a:r>
              <a:rPr lang="en-US" dirty="0" smtClean="0"/>
              <a:t> songs. People use </a:t>
            </a:r>
            <a:r>
              <a:rPr lang="en-US" dirty="0" err="1" smtClean="0"/>
              <a:t>Shazam</a:t>
            </a:r>
            <a:r>
              <a:rPr lang="en-US" dirty="0" smtClean="0"/>
              <a:t> for a very specific purpose. "As a result, people spend fairly little time with it every month," says Danker. "In some ways, you could say that's because it so brilliantly executes on that utility."</a:t>
            </a:r>
          </a:p>
          <a:p>
            <a:r>
              <a:rPr lang="en-US" b="1" dirty="0" smtClean="0"/>
              <a:t>The challenge for </a:t>
            </a:r>
            <a:r>
              <a:rPr lang="en-US" b="1" dirty="0" err="1" smtClean="0"/>
              <a:t>Shazam</a:t>
            </a:r>
            <a:r>
              <a:rPr lang="en-US" b="1" dirty="0" smtClean="0"/>
              <a:t>: When you've become the verb in your field, how do you expand your </a:t>
            </a:r>
            <a:r>
              <a:rPr lang="en-US" b="1" dirty="0" err="1" smtClean="0"/>
              <a:t>def</a:t>
            </a:r>
            <a:r>
              <a:rPr lang="en-US" b="1" dirty="0" smtClean="0"/>
              <a:t>?</a:t>
            </a:r>
          </a:p>
          <a:p>
            <a:r>
              <a:rPr lang="en-US" b="1" dirty="0" smtClean="0"/>
              <a:t>1 way is to build on the user experience. You could help people buy the music they just </a:t>
            </a:r>
            <a:r>
              <a:rPr lang="en-US" b="1" dirty="0" err="1" smtClean="0"/>
              <a:t>Shazammed</a:t>
            </a:r>
            <a:r>
              <a:rPr lang="en-US" b="1" dirty="0" smtClean="0"/>
              <a:t>--as evidenced by the </a:t>
            </a:r>
            <a:r>
              <a:rPr lang="en-US" b="1" dirty="0" smtClean="0">
                <a:solidFill>
                  <a:srgbClr val="FF0000"/>
                </a:solidFill>
              </a:rPr>
              <a:t>company's being behind 7% of global music sales</a:t>
            </a:r>
            <a:r>
              <a:rPr lang="en-US" b="1" dirty="0" smtClean="0"/>
              <a:t>. You could offer lyrics or the ability to preview or share a track.</a:t>
            </a:r>
          </a:p>
          <a:p>
            <a:r>
              <a:rPr lang="en-US" b="1" dirty="0" smtClean="0"/>
              <a:t>SAME SHAZAM, NEW CONTEXT- </a:t>
            </a:r>
            <a:r>
              <a:rPr lang="en-US" dirty="0" err="1" smtClean="0"/>
              <a:t>Shazam</a:t>
            </a:r>
            <a:r>
              <a:rPr lang="en-US" dirty="0" smtClean="0"/>
              <a:t> is at work in shifting perception of its brand. "We're starting to talk about what some people call ’</a:t>
            </a:r>
            <a:r>
              <a:rPr lang="en-US" dirty="0"/>
              <a:t>2</a:t>
            </a:r>
            <a:r>
              <a:rPr lang="en-US" dirty="0" smtClean="0"/>
              <a:t>nd screen TV, "We actually deliver good value on top of the TV experience in certain verticals, particularly in things like award shows, music, and live events."</a:t>
            </a:r>
          </a:p>
          <a:p>
            <a:r>
              <a:rPr lang="en-US" dirty="0" smtClean="0"/>
              <a:t>How does it work? This year, 700k people </a:t>
            </a:r>
            <a:r>
              <a:rPr lang="en-US" dirty="0" err="1" smtClean="0"/>
              <a:t>Shazammed</a:t>
            </a:r>
            <a:r>
              <a:rPr lang="en-US" dirty="0" smtClean="0"/>
              <a:t> the </a:t>
            </a:r>
            <a:r>
              <a:rPr lang="en-US" i="1" dirty="0" smtClean="0"/>
              <a:t>Super Bowl</a:t>
            </a:r>
            <a:r>
              <a:rPr lang="en-US" dirty="0" smtClean="0"/>
              <a:t> and more than a million </a:t>
            </a:r>
            <a:r>
              <a:rPr lang="en-US" dirty="0" smtClean="0">
                <a:hlinkClick r:id="rId6"/>
              </a:rPr>
              <a:t>Shazammed the </a:t>
            </a:r>
            <a:r>
              <a:rPr lang="en-US" i="1" dirty="0" smtClean="0">
                <a:hlinkClick r:id="rId6"/>
              </a:rPr>
              <a:t>Grammies</a:t>
            </a:r>
            <a:r>
              <a:rPr lang="en-US" dirty="0" smtClean="0">
                <a:hlinkClick r:id="rId6"/>
              </a:rPr>
              <a:t>. On the show </a:t>
            </a:r>
            <a:r>
              <a:rPr lang="en-US" i="1" dirty="0" smtClean="0">
                <a:hlinkClick r:id="rId6"/>
              </a:rPr>
              <a:t>X Factor</a:t>
            </a:r>
            <a:r>
              <a:rPr lang="en-US" dirty="0" smtClean="0">
                <a:hlinkClick r:id="rId6"/>
              </a:rPr>
              <a:t>, viewers can Shazam </a:t>
            </a:r>
            <a:r>
              <a:rPr lang="en-US" dirty="0" smtClean="0">
                <a:hlinkClick r:id="rId7"/>
              </a:rPr>
              <a:t>to vote for singing contestants.</a:t>
            </a:r>
          </a:p>
          <a:p>
            <a:r>
              <a:rPr lang="en-US" dirty="0" smtClean="0"/>
              <a:t>Danker says </a:t>
            </a:r>
            <a:r>
              <a:rPr lang="en-US" dirty="0" err="1" smtClean="0"/>
              <a:t>Shazam</a:t>
            </a:r>
            <a:r>
              <a:rPr lang="en-US" dirty="0" smtClean="0"/>
              <a:t> is getting selective about what shows it partners with. As it branches out from music-centric shows, it's looking for the best fit from a content perspective. For </a:t>
            </a:r>
            <a:r>
              <a:rPr lang="en-US" dirty="0" err="1" smtClean="0"/>
              <a:t>eg</a:t>
            </a:r>
            <a:r>
              <a:rPr lang="en-US" dirty="0" smtClean="0"/>
              <a:t>, movies, dramas, or sitcoms are not the best fit because viewers will be far less likely to want to break the narrative of what's happening on-screen. But a talk show, Danker says, makes for many more </a:t>
            </a:r>
            <a:r>
              <a:rPr lang="en-US" dirty="0" err="1" smtClean="0"/>
              <a:t>Shazammable</a:t>
            </a:r>
            <a:r>
              <a:rPr lang="en-US" dirty="0" smtClean="0"/>
              <a:t> moments.</a:t>
            </a:r>
          </a:p>
          <a:p>
            <a:r>
              <a:rPr lang="en-US" dirty="0" smtClean="0"/>
              <a:t>"Think about </a:t>
            </a:r>
            <a:r>
              <a:rPr lang="en-US" i="1" dirty="0" smtClean="0"/>
              <a:t>The Today Show</a:t>
            </a:r>
            <a:r>
              <a:rPr lang="en-US" dirty="0" smtClean="0"/>
              <a:t>. The person on camera is talking to you, the audience back home,” "It's a very logical moment to say, 'Well, I want to talk back. I want to engage,' because you want to participate in a two-way experience."</a:t>
            </a:r>
          </a:p>
          <a:p>
            <a:r>
              <a:rPr lang="en-US" b="1" dirty="0" smtClean="0"/>
              <a:t>MOVING IN ON ADVERTISING  </a:t>
            </a:r>
            <a:r>
              <a:rPr lang="en-US" dirty="0" err="1" smtClean="0"/>
              <a:t>Shazam</a:t>
            </a:r>
            <a:r>
              <a:rPr lang="en-US" dirty="0" smtClean="0"/>
              <a:t> has increasing partners in advertising: Old Navy did the first </a:t>
            </a:r>
            <a:r>
              <a:rPr lang="en-US" dirty="0" err="1" smtClean="0"/>
              <a:t>Shazam</a:t>
            </a:r>
            <a:r>
              <a:rPr lang="en-US" dirty="0" smtClean="0"/>
              <a:t>-integrated campaign in 2011, and brands like Jaguar and Progressive Insurance have joined as well, with 450 campaigns under their belt in more than 25 countries.</a:t>
            </a:r>
          </a:p>
          <a:p>
            <a:r>
              <a:rPr lang="en-US" dirty="0" smtClean="0"/>
              <a:t>Jaguar's Land Rover commercial lets users get a peek inside the car using </a:t>
            </a:r>
            <a:r>
              <a:rPr lang="en-US" dirty="0" err="1" smtClean="0"/>
              <a:t>Shazam</a:t>
            </a:r>
            <a:r>
              <a:rPr lang="en-US" dirty="0" smtClean="0"/>
              <a:t>. People watching a Jaguar ad on TV can </a:t>
            </a:r>
            <a:r>
              <a:rPr lang="en-US" dirty="0" err="1" smtClean="0"/>
              <a:t>Shazam</a:t>
            </a:r>
            <a:r>
              <a:rPr lang="en-US" dirty="0" smtClean="0"/>
              <a:t> it to see inside the car. Progressive allows commercial viewers to </a:t>
            </a:r>
            <a:r>
              <a:rPr lang="en-US" dirty="0" err="1" smtClean="0"/>
              <a:t>Shazam</a:t>
            </a:r>
            <a:r>
              <a:rPr lang="en-US" dirty="0" smtClean="0"/>
              <a:t> for an insurance quote. "They are all contributing to that shifting perception of what the </a:t>
            </a:r>
            <a:r>
              <a:rPr lang="en-US" dirty="0" err="1" smtClean="0"/>
              <a:t>Shazam</a:t>
            </a:r>
            <a:r>
              <a:rPr lang="en-US" dirty="0" smtClean="0"/>
              <a:t> brand is. "The </a:t>
            </a:r>
            <a:r>
              <a:rPr lang="en-US" dirty="0" err="1" smtClean="0"/>
              <a:t>Shazam</a:t>
            </a:r>
            <a:r>
              <a:rPr lang="en-US" dirty="0" smtClean="0"/>
              <a:t> brand means something different than it used to."</a:t>
            </a:r>
          </a:p>
          <a:p>
            <a:r>
              <a:rPr lang="en-US" b="1" dirty="0" err="1"/>
              <a:t>Shazam</a:t>
            </a:r>
            <a:r>
              <a:rPr lang="en-US" b="1" dirty="0"/>
              <a:t> </a:t>
            </a:r>
            <a:r>
              <a:rPr lang="en-US" b="1" dirty="0" err="1"/>
              <a:t>dépasse</a:t>
            </a:r>
            <a:r>
              <a:rPr lang="en-US" b="1" dirty="0"/>
              <a:t> les 100 millions </a:t>
            </a:r>
            <a:r>
              <a:rPr lang="en-US" b="1" dirty="0" err="1"/>
              <a:t>d'utilisateurs</a:t>
            </a:r>
            <a:r>
              <a:rPr lang="en-US" b="1" dirty="0"/>
              <a:t> </a:t>
            </a:r>
            <a:r>
              <a:rPr lang="en-US" b="1" dirty="0" err="1"/>
              <a:t>actifs</a:t>
            </a:r>
            <a:endParaRPr lang="en-US" b="1" dirty="0"/>
          </a:p>
          <a:p>
            <a:r>
              <a:rPr lang="en-US" sz="800" dirty="0">
                <a:hlinkClick r:id="rId8"/>
              </a:rPr>
              <a:t>http://www.journaldunet.com/ebusiness/le-net/shazam-depasse-les-100-millions-d-utilisateurs-actifs-0814.shtml?een=8fc5fcf84279d33a86cc9287a089d52c&amp;utm_source=greenarrow&amp;utm_medium=mail&amp;utm_campaign=ml50_14accessoirespo</a:t>
            </a:r>
            <a:endParaRPr lang="en-US" sz="800" dirty="0"/>
          </a:p>
          <a:p>
            <a:r>
              <a:rPr lang="en-US" b="1" dirty="0" err="1" smtClean="0">
                <a:solidFill>
                  <a:srgbClr val="FF0000"/>
                </a:solidFill>
              </a:rPr>
              <a:t>Shazam</a:t>
            </a:r>
            <a:r>
              <a:rPr lang="en-US" b="1" dirty="0" smtClean="0">
                <a:solidFill>
                  <a:srgbClr val="FF0000"/>
                </a:solidFill>
              </a:rPr>
              <a:t> </a:t>
            </a:r>
            <a:r>
              <a:rPr lang="en-US" b="1" dirty="0">
                <a:solidFill>
                  <a:srgbClr val="FF0000"/>
                </a:solidFill>
              </a:rPr>
              <a:t>a </a:t>
            </a:r>
            <a:r>
              <a:rPr lang="en-US" b="1" dirty="0" err="1">
                <a:solidFill>
                  <a:srgbClr val="FF0000"/>
                </a:solidFill>
              </a:rPr>
              <a:t>été</a:t>
            </a:r>
            <a:r>
              <a:rPr lang="en-US" b="1" dirty="0">
                <a:solidFill>
                  <a:srgbClr val="FF0000"/>
                </a:solidFill>
              </a:rPr>
              <a:t> </a:t>
            </a:r>
            <a:r>
              <a:rPr lang="en-US" b="1" dirty="0" err="1">
                <a:solidFill>
                  <a:srgbClr val="FF0000"/>
                </a:solidFill>
              </a:rPr>
              <a:t>téléchargé</a:t>
            </a:r>
            <a:r>
              <a:rPr lang="en-US" b="1" dirty="0">
                <a:solidFill>
                  <a:srgbClr val="FF0000"/>
                </a:solidFill>
              </a:rPr>
              <a:t> plus de 500 millions de </a:t>
            </a:r>
            <a:r>
              <a:rPr lang="en-US" b="1" dirty="0" err="1">
                <a:solidFill>
                  <a:srgbClr val="FF0000"/>
                </a:solidFill>
              </a:rPr>
              <a:t>fois</a:t>
            </a:r>
            <a:r>
              <a:rPr lang="en-US" b="1" dirty="0">
                <a:solidFill>
                  <a:srgbClr val="FF0000"/>
                </a:solidFill>
              </a:rPr>
              <a:t>, et </a:t>
            </a:r>
            <a:r>
              <a:rPr lang="en-US" b="1" dirty="0" err="1">
                <a:solidFill>
                  <a:srgbClr val="FF0000"/>
                </a:solidFill>
              </a:rPr>
              <a:t>compte</a:t>
            </a:r>
            <a:r>
              <a:rPr lang="en-US" b="1" dirty="0">
                <a:solidFill>
                  <a:srgbClr val="FF0000"/>
                </a:solidFill>
              </a:rPr>
              <a:t> 13 millions de nouveaux </a:t>
            </a:r>
            <a:r>
              <a:rPr lang="en-US" b="1" dirty="0" err="1">
                <a:solidFill>
                  <a:srgbClr val="FF0000"/>
                </a:solidFill>
              </a:rPr>
              <a:t>utilisateurs</a:t>
            </a:r>
            <a:r>
              <a:rPr lang="en-US" b="1" dirty="0">
                <a:solidFill>
                  <a:srgbClr val="FF0000"/>
                </a:solidFill>
              </a:rPr>
              <a:t> </a:t>
            </a:r>
            <a:r>
              <a:rPr lang="en-US" b="1" dirty="0" err="1">
                <a:solidFill>
                  <a:srgbClr val="FF0000"/>
                </a:solidFill>
              </a:rPr>
              <a:t>chaque</a:t>
            </a:r>
            <a:r>
              <a:rPr lang="en-US" b="1" dirty="0">
                <a:solidFill>
                  <a:srgbClr val="FF0000"/>
                </a:solidFill>
              </a:rPr>
              <a:t> </a:t>
            </a:r>
            <a:r>
              <a:rPr lang="en-US" b="1" dirty="0" err="1">
                <a:solidFill>
                  <a:srgbClr val="FF0000"/>
                </a:solidFill>
              </a:rPr>
              <a:t>mois</a:t>
            </a:r>
            <a:r>
              <a:rPr lang="en-US" b="1" dirty="0" smtClean="0">
                <a:solidFill>
                  <a:srgbClr val="FF0000"/>
                </a:solidFill>
              </a:rPr>
              <a:t>.</a:t>
            </a:r>
            <a:r>
              <a:rPr lang="en-US" dirty="0" smtClean="0"/>
              <a:t>-  34</a:t>
            </a:r>
            <a:r>
              <a:rPr lang="en-US" dirty="0"/>
              <a:t>% de </a:t>
            </a:r>
            <a:r>
              <a:rPr lang="en-US" dirty="0" err="1"/>
              <a:t>croissance</a:t>
            </a:r>
            <a:r>
              <a:rPr lang="en-US" dirty="0"/>
              <a:t> en un an et 100 millions </a:t>
            </a:r>
            <a:r>
              <a:rPr lang="en-US" dirty="0" err="1"/>
              <a:t>d'utilisateurs</a:t>
            </a:r>
            <a:r>
              <a:rPr lang="en-US" dirty="0"/>
              <a:t> mobiles </a:t>
            </a:r>
            <a:r>
              <a:rPr lang="en-US" dirty="0" err="1"/>
              <a:t>mensuels</a:t>
            </a:r>
            <a:r>
              <a:rPr lang="en-US" dirty="0"/>
              <a:t> </a:t>
            </a:r>
            <a:r>
              <a:rPr lang="en-US" dirty="0" err="1"/>
              <a:t>actifs</a:t>
            </a:r>
            <a:r>
              <a:rPr lang="en-US" dirty="0"/>
              <a:t>, </a:t>
            </a:r>
            <a:r>
              <a:rPr lang="en-US" dirty="0" err="1"/>
              <a:t>c'est</a:t>
            </a:r>
            <a:r>
              <a:rPr lang="en-US" dirty="0"/>
              <a:t> </a:t>
            </a:r>
            <a:r>
              <a:rPr lang="en-US" dirty="0" err="1"/>
              <a:t>ce</a:t>
            </a:r>
            <a:r>
              <a:rPr lang="en-US" dirty="0"/>
              <a:t> </a:t>
            </a:r>
            <a:r>
              <a:rPr lang="en-US" dirty="0" err="1"/>
              <a:t>qu'a</a:t>
            </a:r>
            <a:r>
              <a:rPr lang="en-US" dirty="0"/>
              <a:t> </a:t>
            </a:r>
            <a:r>
              <a:rPr lang="en-US" dirty="0" err="1"/>
              <a:t>annoncé</a:t>
            </a:r>
            <a:r>
              <a:rPr lang="en-US" dirty="0"/>
              <a:t> </a:t>
            </a:r>
            <a:r>
              <a:rPr lang="en-US" dirty="0" err="1"/>
              <a:t>Shazam</a:t>
            </a:r>
            <a:r>
              <a:rPr lang="en-US" dirty="0"/>
              <a:t> la </a:t>
            </a:r>
            <a:r>
              <a:rPr lang="en-US" dirty="0" err="1"/>
              <a:t>semaine</a:t>
            </a:r>
            <a:r>
              <a:rPr lang="en-US" dirty="0"/>
              <a:t> </a:t>
            </a:r>
            <a:r>
              <a:rPr lang="en-US" dirty="0" err="1" smtClean="0"/>
              <a:t>dernière</a:t>
            </a:r>
            <a:r>
              <a:rPr lang="en-US" dirty="0" smtClean="0"/>
              <a:t>. </a:t>
            </a:r>
            <a:r>
              <a:rPr lang="en-US" dirty="0"/>
              <a:t>Les </a:t>
            </a:r>
            <a:r>
              <a:rPr lang="en-US" dirty="0" err="1"/>
              <a:t>utilisateurs</a:t>
            </a:r>
            <a:r>
              <a:rPr lang="en-US" dirty="0"/>
              <a:t> se </a:t>
            </a:r>
            <a:r>
              <a:rPr lang="en-US" dirty="0" err="1"/>
              <a:t>servent</a:t>
            </a:r>
            <a:r>
              <a:rPr lang="en-US" dirty="0"/>
              <a:t> de </a:t>
            </a:r>
            <a:r>
              <a:rPr lang="en-US" dirty="0" err="1"/>
              <a:t>l'appli</a:t>
            </a:r>
            <a:r>
              <a:rPr lang="en-US" dirty="0"/>
              <a:t> plus de 20 millions de </a:t>
            </a:r>
            <a:r>
              <a:rPr lang="en-US" dirty="0" err="1"/>
              <a:t>fois</a:t>
            </a:r>
            <a:r>
              <a:rPr lang="en-US" dirty="0"/>
              <a:t> par jour. Au </a:t>
            </a:r>
            <a:r>
              <a:rPr lang="en-US" dirty="0" err="1"/>
              <a:t>cours</a:t>
            </a:r>
            <a:r>
              <a:rPr lang="en-US" dirty="0"/>
              <a:t> de </a:t>
            </a:r>
            <a:r>
              <a:rPr lang="en-US" dirty="0" err="1"/>
              <a:t>l'année</a:t>
            </a:r>
            <a:r>
              <a:rPr lang="en-US" dirty="0"/>
              <a:t> </a:t>
            </a:r>
            <a:r>
              <a:rPr lang="en-US" dirty="0" err="1"/>
              <a:t>écoulée</a:t>
            </a:r>
            <a:r>
              <a:rPr lang="en-US" dirty="0"/>
              <a:t>, </a:t>
            </a:r>
            <a:r>
              <a:rPr lang="en-US" dirty="0" err="1"/>
              <a:t>Shazam</a:t>
            </a:r>
            <a:r>
              <a:rPr lang="en-US" dirty="0"/>
              <a:t> a </a:t>
            </a:r>
            <a:r>
              <a:rPr lang="en-US" dirty="0" err="1"/>
              <a:t>lancé</a:t>
            </a:r>
            <a:r>
              <a:rPr lang="en-US" dirty="0"/>
              <a:t> son service </a:t>
            </a:r>
            <a:r>
              <a:rPr lang="en-US" dirty="0" err="1"/>
              <a:t>sur</a:t>
            </a:r>
            <a:r>
              <a:rPr lang="en-US" dirty="0"/>
              <a:t> Mac, </a:t>
            </a:r>
            <a:r>
              <a:rPr lang="en-US" dirty="0" err="1" smtClean="0"/>
              <a:t>sa</a:t>
            </a:r>
            <a:r>
              <a:rPr lang="en-US" dirty="0" smtClean="0"/>
              <a:t> 1e </a:t>
            </a:r>
            <a:r>
              <a:rPr lang="en-US" dirty="0" err="1"/>
              <a:t>expérience</a:t>
            </a:r>
            <a:r>
              <a:rPr lang="en-US" dirty="0"/>
              <a:t> hors mobile. Par </a:t>
            </a:r>
            <a:r>
              <a:rPr lang="en-US" dirty="0" err="1"/>
              <a:t>ailleurs</a:t>
            </a:r>
            <a:r>
              <a:rPr lang="en-US" dirty="0"/>
              <a:t>, le service sera </a:t>
            </a:r>
            <a:r>
              <a:rPr lang="en-US" dirty="0" err="1"/>
              <a:t>intégré</a:t>
            </a:r>
            <a:r>
              <a:rPr lang="en-US" dirty="0"/>
              <a:t> </a:t>
            </a:r>
            <a:r>
              <a:rPr lang="en-US" dirty="0" err="1"/>
              <a:t>à</a:t>
            </a:r>
            <a:r>
              <a:rPr lang="en-US" dirty="0"/>
              <a:t> </a:t>
            </a:r>
            <a:r>
              <a:rPr lang="en-US" dirty="0" err="1"/>
              <a:t>Siri</a:t>
            </a:r>
            <a:r>
              <a:rPr lang="en-US" dirty="0"/>
              <a:t> </a:t>
            </a:r>
            <a:r>
              <a:rPr lang="en-US" dirty="0" err="1"/>
              <a:t>dans</a:t>
            </a:r>
            <a:r>
              <a:rPr lang="en-US" dirty="0"/>
              <a:t> </a:t>
            </a:r>
            <a:r>
              <a:rPr lang="en-US" dirty="0" err="1"/>
              <a:t>iOS</a:t>
            </a:r>
            <a:r>
              <a:rPr lang="en-US" dirty="0"/>
              <a:t> 8.</a:t>
            </a:r>
          </a:p>
          <a:p>
            <a:r>
              <a:rPr lang="en-US" dirty="0"/>
              <a:t>Après </a:t>
            </a:r>
            <a:r>
              <a:rPr lang="en-US" dirty="0" err="1"/>
              <a:t>avoir</a:t>
            </a:r>
            <a:r>
              <a:rPr lang="en-US" dirty="0"/>
              <a:t> </a:t>
            </a:r>
            <a:r>
              <a:rPr lang="en-US" dirty="0" err="1" smtClean="0"/>
              <a:t>levé</a:t>
            </a:r>
            <a:r>
              <a:rPr lang="en-US" dirty="0" smtClean="0"/>
              <a:t> $ </a:t>
            </a:r>
            <a:r>
              <a:rPr lang="en-US" dirty="0"/>
              <a:t>40 </a:t>
            </a:r>
            <a:r>
              <a:rPr lang="en-US" dirty="0" smtClean="0"/>
              <a:t>millions </a:t>
            </a:r>
            <a:r>
              <a:rPr lang="en-US" dirty="0" err="1" smtClean="0"/>
              <a:t>l'an</a:t>
            </a:r>
            <a:r>
              <a:rPr lang="en-US" dirty="0" smtClean="0"/>
              <a:t> </a:t>
            </a:r>
            <a:r>
              <a:rPr lang="en-US" dirty="0"/>
              <a:t>dernier </a:t>
            </a:r>
            <a:r>
              <a:rPr lang="en-US" dirty="0" err="1"/>
              <a:t>auprès</a:t>
            </a:r>
            <a:r>
              <a:rPr lang="en-US" dirty="0"/>
              <a:t> du </a:t>
            </a:r>
            <a:r>
              <a:rPr lang="en-US" dirty="0" err="1"/>
              <a:t>milliardaire</a:t>
            </a:r>
            <a:r>
              <a:rPr lang="en-US" dirty="0"/>
              <a:t> </a:t>
            </a:r>
            <a:r>
              <a:rPr lang="en-US" dirty="0" err="1"/>
              <a:t>mexicain</a:t>
            </a:r>
            <a:r>
              <a:rPr lang="en-US" dirty="0"/>
              <a:t> Carlos Slim, </a:t>
            </a:r>
            <a:r>
              <a:rPr lang="en-US" dirty="0" err="1"/>
              <a:t>Shazam</a:t>
            </a:r>
            <a:r>
              <a:rPr lang="en-US" dirty="0"/>
              <a:t> </a:t>
            </a:r>
            <a:r>
              <a:rPr lang="en-US" dirty="0" err="1"/>
              <a:t>pourrait</a:t>
            </a:r>
            <a:r>
              <a:rPr lang="en-US" dirty="0"/>
              <a:t> </a:t>
            </a:r>
            <a:r>
              <a:rPr lang="en-US" dirty="0" err="1"/>
              <a:t>maintenant</a:t>
            </a:r>
            <a:r>
              <a:rPr lang="en-US" dirty="0"/>
              <a:t> </a:t>
            </a:r>
            <a:r>
              <a:rPr lang="en-US" dirty="0" err="1"/>
              <a:t>viser</a:t>
            </a:r>
            <a:r>
              <a:rPr lang="en-US" dirty="0"/>
              <a:t> </a:t>
            </a:r>
            <a:r>
              <a:rPr lang="en-US" dirty="0" err="1"/>
              <a:t>une</a:t>
            </a:r>
            <a:r>
              <a:rPr lang="en-US" dirty="0"/>
              <a:t> </a:t>
            </a:r>
            <a:r>
              <a:rPr lang="en-US" dirty="0" smtClean="0"/>
              <a:t>intro </a:t>
            </a:r>
            <a:r>
              <a:rPr lang="en-US" dirty="0"/>
              <a:t>en bourse, après </a:t>
            </a:r>
            <a:r>
              <a:rPr lang="en-US" dirty="0" err="1"/>
              <a:t>avoir</a:t>
            </a:r>
            <a:r>
              <a:rPr lang="en-US" dirty="0"/>
              <a:t> </a:t>
            </a:r>
            <a:r>
              <a:rPr lang="en-US" dirty="0" err="1"/>
              <a:t>lancé</a:t>
            </a:r>
            <a:r>
              <a:rPr lang="en-US" dirty="0"/>
              <a:t> de nouveaux services de </a:t>
            </a:r>
            <a:r>
              <a:rPr lang="en-US" dirty="0" err="1"/>
              <a:t>monétisation</a:t>
            </a:r>
            <a:r>
              <a:rPr lang="en-US" dirty="0"/>
              <a:t> </a:t>
            </a:r>
            <a:r>
              <a:rPr lang="en-US" dirty="0" err="1"/>
              <a:t>à</a:t>
            </a:r>
            <a:r>
              <a:rPr lang="en-US" dirty="0"/>
              <a:t> travers des </a:t>
            </a:r>
            <a:r>
              <a:rPr lang="en-US" dirty="0" err="1"/>
              <a:t>offres</a:t>
            </a:r>
            <a:r>
              <a:rPr lang="en-US" dirty="0"/>
              <a:t> </a:t>
            </a:r>
            <a:r>
              <a:rPr lang="en-US" dirty="0" err="1"/>
              <a:t>destinées</a:t>
            </a:r>
            <a:r>
              <a:rPr lang="en-US" dirty="0"/>
              <a:t> </a:t>
            </a:r>
            <a:r>
              <a:rPr lang="en-US" dirty="0" err="1"/>
              <a:t>à</a:t>
            </a:r>
            <a:r>
              <a:rPr lang="en-US" dirty="0"/>
              <a:t> la </a:t>
            </a:r>
            <a:r>
              <a:rPr lang="en-US" dirty="0" err="1" smtClean="0"/>
              <a:t>télé</a:t>
            </a:r>
            <a:endParaRPr lang="en-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45</a:t>
            </a:fld>
            <a:endParaRPr lang="en-US" dirty="0"/>
          </a:p>
        </p:txBody>
      </p:sp>
    </p:spTree>
    <p:extLst>
      <p:ext uri="{BB962C8B-B14F-4D97-AF65-F5344CB8AC3E}">
        <p14:creationId xmlns:p14="http://schemas.microsoft.com/office/powerpoint/2010/main" val="2611798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3217862" cy="2413000"/>
          </a:xfrm>
        </p:spPr>
      </p:sp>
      <p:sp>
        <p:nvSpPr>
          <p:cNvPr id="3" name="Espace réservé des commentaires 2"/>
          <p:cNvSpPr>
            <a:spLocks noGrp="1"/>
          </p:cNvSpPr>
          <p:nvPr>
            <p:ph type="body" idx="1"/>
          </p:nvPr>
        </p:nvSpPr>
        <p:spPr>
          <a:xfrm>
            <a:off x="76200" y="3246437"/>
            <a:ext cx="6705600" cy="5156201"/>
          </a:xfrm>
        </p:spPr>
        <p:txBody>
          <a:bodyPr>
            <a:normAutofit/>
          </a:bodyPr>
          <a:lstStyle/>
          <a:p>
            <a:r>
              <a:rPr lang="en-CA" b="1" dirty="0" err="1" smtClean="0"/>
              <a:t>Shazam</a:t>
            </a:r>
            <a:r>
              <a:rPr lang="en-CA" b="1" dirty="0" smtClean="0"/>
              <a:t> said ABC’s Jimmy Kimmel Live has become the 1st late night “</a:t>
            </a:r>
            <a:r>
              <a:rPr lang="en-CA" b="1" dirty="0" err="1" smtClean="0"/>
              <a:t>Shazamable</a:t>
            </a:r>
            <a:r>
              <a:rPr lang="en-CA" b="1" dirty="0" smtClean="0"/>
              <a:t>” show</a:t>
            </a:r>
            <a:r>
              <a:rPr lang="en-CA" dirty="0" smtClean="0"/>
              <a:t>, meaning it supports the company’s 2</a:t>
            </a:r>
            <a:r>
              <a:rPr lang="en-CA" baseline="30000" dirty="0" smtClean="0"/>
              <a:t>nd</a:t>
            </a:r>
            <a:r>
              <a:rPr lang="en-CA" dirty="0" smtClean="0"/>
              <a:t> screen app, which uses </a:t>
            </a:r>
            <a:r>
              <a:rPr lang="en-CA" b="1" dirty="0" smtClean="0">
                <a:solidFill>
                  <a:srgbClr val="FF0000"/>
                </a:solidFill>
              </a:rPr>
              <a:t>automatic content recognition (ACR) tech </a:t>
            </a:r>
            <a:r>
              <a:rPr lang="en-CA" dirty="0" smtClean="0"/>
              <a:t>to </a:t>
            </a:r>
            <a:r>
              <a:rPr lang="en-CA" b="1" dirty="0" smtClean="0"/>
              <a:t>trigger interactive apps that sync up with the live program</a:t>
            </a:r>
            <a:r>
              <a:rPr lang="en-CA" dirty="0" smtClean="0"/>
              <a:t>.   </a:t>
            </a:r>
          </a:p>
          <a:p>
            <a:r>
              <a:rPr lang="en-CA" dirty="0" smtClean="0"/>
              <a:t>The </a:t>
            </a:r>
            <a:r>
              <a:rPr lang="en-CA" dirty="0"/>
              <a:t>1</a:t>
            </a:r>
            <a:r>
              <a:rPr lang="en-CA" dirty="0" smtClean="0"/>
              <a:t>st </a:t>
            </a:r>
            <a:r>
              <a:rPr lang="en-CA" dirty="0" err="1" smtClean="0"/>
              <a:t>Shazam</a:t>
            </a:r>
            <a:r>
              <a:rPr lang="en-CA" dirty="0" smtClean="0"/>
              <a:t>-based interaction on the show occurred during the Monday night (Sept 30) airing during the performance of The </a:t>
            </a:r>
            <a:r>
              <a:rPr lang="en-CA" dirty="0" err="1" smtClean="0"/>
              <a:t>Lumineers</a:t>
            </a:r>
            <a:r>
              <a:rPr lang="en-CA" dirty="0" smtClean="0"/>
              <a:t>. </a:t>
            </a:r>
            <a:r>
              <a:rPr lang="en-CA" b="1" dirty="0" smtClean="0"/>
              <a:t>The app enabled users to unlock a free track download from The </a:t>
            </a:r>
            <a:r>
              <a:rPr lang="en-CA" b="1" dirty="0" err="1" smtClean="0"/>
              <a:t>Lumineers</a:t>
            </a:r>
            <a:r>
              <a:rPr lang="en-CA" b="1" dirty="0" smtClean="0"/>
              <a:t>’ recently released deluxe edition album and to access a list of other songs performance during the show with links to purchase or share them.   </a:t>
            </a:r>
          </a:p>
          <a:p>
            <a:r>
              <a:rPr lang="en-CA" dirty="0" err="1" smtClean="0"/>
              <a:t>Shazam</a:t>
            </a:r>
            <a:r>
              <a:rPr lang="en-CA" dirty="0" smtClean="0"/>
              <a:t> also plans to offer a free download from John Mayer during his performance on Jimmy Kimmel </a:t>
            </a:r>
            <a:r>
              <a:rPr lang="en-CA" dirty="0" err="1" smtClean="0"/>
              <a:t>Live’s</a:t>
            </a:r>
            <a:r>
              <a:rPr lang="en-CA" dirty="0" smtClean="0"/>
              <a:t> airing on Thursday night (Oct 3).  </a:t>
            </a:r>
            <a:r>
              <a:rPr lang="en-CA" dirty="0" err="1" smtClean="0"/>
              <a:t>Shazam</a:t>
            </a:r>
            <a:r>
              <a:rPr lang="en-CA" dirty="0" smtClean="0"/>
              <a:t> is also connecting users to the Jimmy Kimmel YouTube channel and the show’s music channel at any other time during each evening’s show.   </a:t>
            </a:r>
            <a:r>
              <a:rPr lang="en-CA" dirty="0" err="1" smtClean="0"/>
              <a:t>Shazam</a:t>
            </a:r>
            <a:r>
              <a:rPr lang="en-CA" dirty="0" smtClean="0"/>
              <a:t> claims to support more than 160 channels, 100 million U.S. users, and 375 million registered users worldwide. In July, America </a:t>
            </a:r>
            <a:r>
              <a:rPr lang="en-CA" dirty="0" err="1" smtClean="0"/>
              <a:t>Movil</a:t>
            </a:r>
            <a:r>
              <a:rPr lang="en-CA" dirty="0" smtClean="0"/>
              <a:t>, the carrier led by billionaire Carlos Slim, invested $40 million into </a:t>
            </a:r>
            <a:r>
              <a:rPr lang="en-CA" dirty="0" err="1" smtClean="0"/>
              <a:t>Shazam</a:t>
            </a:r>
            <a:r>
              <a:rPr lang="en-CA" dirty="0" smtClean="0"/>
              <a:t>, which is using the funds to accelerate its music business, its drive into TV, and on product R&amp;D. </a:t>
            </a:r>
          </a:p>
          <a:p>
            <a:r>
              <a:rPr lang="en-CA" dirty="0" err="1" smtClean="0"/>
              <a:t>Shazam</a:t>
            </a:r>
            <a:r>
              <a:rPr lang="en-CA" dirty="0" smtClean="0"/>
              <a:t> has not said when it might pull the trigger on a public offering.   </a:t>
            </a:r>
            <a:r>
              <a:rPr lang="en-CA" dirty="0" err="1" smtClean="0"/>
              <a:t>Shazam</a:t>
            </a:r>
            <a:r>
              <a:rPr lang="en-CA" dirty="0" smtClean="0"/>
              <a:t> said its engagement rates are driving about $300 million in digital music sales annually - See more at: </a:t>
            </a:r>
            <a:r>
              <a:rPr lang="en-CA" dirty="0" smtClean="0">
                <a:hlinkClick r:id="rId3"/>
              </a:rPr>
              <a:t>http://www.c2meworld.com/creation/shazam-gets-interactive-with-jimmy-kimmel-live/#sthash.EaLrVIG5.dpuf</a:t>
            </a:r>
            <a:endParaRPr lang="en-CA" dirty="0" smtClean="0"/>
          </a:p>
          <a:p>
            <a:r>
              <a:rPr lang="en-CA" dirty="0" smtClean="0"/>
              <a:t> October </a:t>
            </a:r>
            <a:r>
              <a:rPr lang="en-CA" dirty="0"/>
              <a:t>01, </a:t>
            </a:r>
            <a:r>
              <a:rPr lang="en-CA" dirty="0" smtClean="0"/>
              <a:t>2013</a:t>
            </a:r>
            <a:endParaRPr lang="en-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46</a:t>
            </a:fld>
            <a:endParaRPr lang="en-US"/>
          </a:p>
        </p:txBody>
      </p:sp>
    </p:spTree>
    <p:extLst>
      <p:ext uri="{BB962C8B-B14F-4D97-AF65-F5344CB8AC3E}">
        <p14:creationId xmlns:p14="http://schemas.microsoft.com/office/powerpoint/2010/main" val="3286015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 scan un show (mad men) pour savoir </a:t>
            </a:r>
            <a:r>
              <a:rPr lang="en-US" dirty="0" err="1"/>
              <a:t>quelle</a:t>
            </a:r>
            <a:r>
              <a:rPr lang="en-US" dirty="0"/>
              <a:t> </a:t>
            </a:r>
            <a:r>
              <a:rPr lang="en-US" dirty="0" err="1"/>
              <a:t>est</a:t>
            </a:r>
            <a:r>
              <a:rPr lang="en-US" dirty="0"/>
              <a:t> la </a:t>
            </a:r>
            <a:r>
              <a:rPr lang="en-US" dirty="0" err="1"/>
              <a:t>musique</a:t>
            </a:r>
            <a:r>
              <a:rPr lang="en-US" dirty="0"/>
              <a:t> </a:t>
            </a:r>
            <a:r>
              <a:rPr lang="en-US" dirty="0" err="1"/>
              <a:t>que</a:t>
            </a:r>
            <a:r>
              <a:rPr lang="en-US" dirty="0"/>
              <a:t> </a:t>
            </a:r>
            <a:r>
              <a:rPr lang="en-US" dirty="0" err="1" smtClean="0"/>
              <a:t>j'entends</a:t>
            </a:r>
            <a:r>
              <a:rPr lang="en-US" dirty="0" smtClean="0"/>
              <a:t>.</a:t>
            </a:r>
            <a:r>
              <a:rPr lang="en-US" dirty="0"/>
              <a:t>.. </a:t>
            </a:r>
            <a:r>
              <a:rPr lang="en-US" dirty="0" err="1"/>
              <a:t>voir</a:t>
            </a:r>
            <a:r>
              <a:rPr lang="en-US" dirty="0"/>
              <a:t> en </a:t>
            </a:r>
            <a:r>
              <a:rPr lang="en-US" dirty="0" err="1"/>
              <a:t>pj</a:t>
            </a:r>
            <a:r>
              <a:rPr lang="en-US" dirty="0"/>
              <a:t> tout le DETAIL qui </a:t>
            </a:r>
            <a:r>
              <a:rPr lang="en-US" dirty="0" err="1"/>
              <a:t>m'est</a:t>
            </a:r>
            <a:r>
              <a:rPr lang="en-US" dirty="0"/>
              <a:t> </a:t>
            </a:r>
            <a:r>
              <a:rPr lang="en-US" dirty="0" err="1"/>
              <a:t>sorti</a:t>
            </a:r>
            <a:r>
              <a:rPr lang="en-US" dirty="0"/>
              <a:t>... a propos de </a:t>
            </a:r>
            <a:r>
              <a:rPr lang="en-US" dirty="0" err="1"/>
              <a:t>l'emission</a:t>
            </a:r>
            <a:r>
              <a:rPr lang="en-US" dirty="0"/>
              <a:t>. je ne me </a:t>
            </a:r>
            <a:r>
              <a:rPr lang="en-US" dirty="0" err="1"/>
              <a:t>savais</a:t>
            </a:r>
            <a:r>
              <a:rPr lang="en-US" dirty="0"/>
              <a:t> pas </a:t>
            </a:r>
            <a:r>
              <a:rPr lang="en-US" dirty="0" err="1"/>
              <a:t>que</a:t>
            </a:r>
            <a:r>
              <a:rPr lang="en-US" dirty="0"/>
              <a:t> </a:t>
            </a:r>
            <a:r>
              <a:rPr lang="en-US" dirty="0" err="1"/>
              <a:t>shazam</a:t>
            </a:r>
            <a:r>
              <a:rPr lang="en-US" dirty="0"/>
              <a:t> </a:t>
            </a:r>
            <a:r>
              <a:rPr lang="en-US" dirty="0" err="1"/>
              <a:t>etait</a:t>
            </a:r>
            <a:r>
              <a:rPr lang="en-US" dirty="0"/>
              <a:t> </a:t>
            </a:r>
            <a:r>
              <a:rPr lang="en-US" dirty="0" err="1"/>
              <a:t>integre</a:t>
            </a:r>
            <a:r>
              <a:rPr lang="en-US" dirty="0"/>
              <a:t>!</a:t>
            </a:r>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47</a:t>
            </a:fld>
            <a:endParaRPr lang="en-US"/>
          </a:p>
        </p:txBody>
      </p:sp>
    </p:spTree>
    <p:extLst>
      <p:ext uri="{BB962C8B-B14F-4D97-AF65-F5344CB8AC3E}">
        <p14:creationId xmlns:p14="http://schemas.microsoft.com/office/powerpoint/2010/main" val="2835634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0000" lnSpcReduction="20000"/>
          </a:bodyPr>
          <a:lstStyle/>
          <a:p>
            <a:r>
              <a:rPr lang="en-US" sz="1200" u="sng" kern="1200" dirty="0" smtClean="0">
                <a:solidFill>
                  <a:schemeClr val="tx1"/>
                </a:solidFill>
                <a:latin typeface="+mn-lt"/>
                <a:ea typeface="ＭＳ Ｐゴシック" pitchFamily="-106" charset="-128"/>
                <a:cs typeface="ＭＳ Ｐゴシック" pitchFamily="-106" charset="-128"/>
              </a:rPr>
              <a:t>http://</a:t>
            </a:r>
            <a:r>
              <a:rPr lang="en-US" sz="1200" u="sng" kern="1200" dirty="0" err="1" smtClean="0">
                <a:solidFill>
                  <a:schemeClr val="tx1"/>
                </a:solidFill>
                <a:latin typeface="+mn-lt"/>
                <a:ea typeface="ＭＳ Ｐゴシック" pitchFamily="-106" charset="-128"/>
                <a:cs typeface="ＭＳ Ｐゴシック" pitchFamily="-106" charset="-128"/>
              </a:rPr>
              <a:t>www.digitalbookworld.com</a:t>
            </a:r>
            <a:r>
              <a:rPr lang="en-US" sz="1200" u="sng" kern="1200" dirty="0" smtClean="0">
                <a:solidFill>
                  <a:schemeClr val="tx1"/>
                </a:solidFill>
                <a:latin typeface="+mn-lt"/>
                <a:ea typeface="ＭＳ Ｐゴシック" pitchFamily="-106" charset="-128"/>
                <a:cs typeface="ＭＳ Ｐゴシック" pitchFamily="-106" charset="-128"/>
              </a:rPr>
              <a:t>/2015/harpercollins-partners-with-shazam-on-interactive-mobile-marketing/?</a:t>
            </a:r>
            <a:r>
              <a:rPr lang="en-US" sz="1200" u="sng" kern="1200" dirty="0" err="1" smtClean="0">
                <a:solidFill>
                  <a:schemeClr val="tx1"/>
                </a:solidFill>
                <a:latin typeface="+mn-lt"/>
                <a:ea typeface="ＭＳ Ｐゴシック" pitchFamily="-106" charset="-128"/>
                <a:cs typeface="ＭＳ Ｐゴシック" pitchFamily="-106" charset="-128"/>
              </a:rPr>
              <a:t>et_mid</a:t>
            </a:r>
            <a:r>
              <a:rPr lang="en-US" sz="1200" u="sng" kern="1200" dirty="0" smtClean="0">
                <a:solidFill>
                  <a:schemeClr val="tx1"/>
                </a:solidFill>
                <a:latin typeface="+mn-lt"/>
                <a:ea typeface="ＭＳ Ｐゴシック" pitchFamily="-106" charset="-128"/>
                <a:cs typeface="ＭＳ Ｐゴシック" pitchFamily="-106" charset="-128"/>
              </a:rPr>
              <a:t>=755192&amp;rid=246397558</a:t>
            </a:r>
          </a:p>
          <a:p>
            <a:endParaRPr lang="en-US" sz="1200" u="sng" kern="1200" dirty="0" smtClean="0">
              <a:solidFill>
                <a:schemeClr val="tx1"/>
              </a:solidFill>
              <a:latin typeface="+mn-lt"/>
              <a:ea typeface="ＭＳ Ｐゴシック" pitchFamily="-106" charset="-128"/>
              <a:cs typeface="ＭＳ Ｐゴシック" pitchFamily="-106" charset="-128"/>
            </a:endParaRPr>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can now scan objects in its quest to make the whole world </a:t>
            </a:r>
            <a:r>
              <a:rPr lang="en-US" sz="1200" kern="1200" dirty="0" err="1" smtClean="0">
                <a:solidFill>
                  <a:schemeClr val="tx1"/>
                </a:solidFill>
                <a:latin typeface="+mn-lt"/>
                <a:ea typeface="ＭＳ Ｐゴシック" pitchFamily="-106" charset="-128"/>
                <a:cs typeface="ＭＳ Ｐゴシック" pitchFamily="-106" charset="-128"/>
              </a:rPr>
              <a:t>Shazamable</a:t>
            </a:r>
            <a:endParaRPr lang="en-US" sz="1200" kern="1200" dirty="0" smtClean="0">
              <a:solidFill>
                <a:schemeClr val="tx1"/>
              </a:solidFill>
              <a:latin typeface="+mn-lt"/>
              <a:ea typeface="ＭＳ Ｐゴシック" pitchFamily="-106" charset="-128"/>
              <a:cs typeface="ＭＳ Ｐゴシック" pitchFamily="-106" charset="-128"/>
            </a:endParaRPr>
          </a:p>
          <a:p>
            <a:endParaRPr lang="fr-CA" dirty="0" smtClean="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48</a:t>
            </a:fld>
            <a:endParaRPr lang="en-US"/>
          </a:p>
        </p:txBody>
      </p:sp>
    </p:spTree>
    <p:extLst>
      <p:ext uri="{BB962C8B-B14F-4D97-AF65-F5344CB8AC3E}">
        <p14:creationId xmlns:p14="http://schemas.microsoft.com/office/powerpoint/2010/main" val="1859804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0000" lnSpcReduction="20000"/>
          </a:bodyPr>
          <a:lstStyle/>
          <a:p>
            <a:r>
              <a:rPr lang="en-US" sz="1200" u="sng" kern="1200" dirty="0" smtClean="0">
                <a:solidFill>
                  <a:schemeClr val="tx1"/>
                </a:solidFill>
                <a:latin typeface="+mn-lt"/>
                <a:ea typeface="ＭＳ Ｐゴシック" pitchFamily="-106" charset="-128"/>
                <a:cs typeface="ＭＳ Ｐゴシック" pitchFamily="-106" charset="-128"/>
              </a:rPr>
              <a:t>http://</a:t>
            </a:r>
            <a:r>
              <a:rPr lang="en-US" sz="1200" u="sng" kern="1200" dirty="0" err="1" smtClean="0">
                <a:solidFill>
                  <a:schemeClr val="tx1"/>
                </a:solidFill>
                <a:latin typeface="+mn-lt"/>
                <a:ea typeface="ＭＳ Ｐゴシック" pitchFamily="-106" charset="-128"/>
                <a:cs typeface="ＭＳ Ｐゴシック" pitchFamily="-106" charset="-128"/>
              </a:rPr>
              <a:t>www.digitalbookworld.com</a:t>
            </a:r>
            <a:r>
              <a:rPr lang="en-US" sz="1200" u="sng" kern="1200" dirty="0" smtClean="0">
                <a:solidFill>
                  <a:schemeClr val="tx1"/>
                </a:solidFill>
                <a:latin typeface="+mn-lt"/>
                <a:ea typeface="ＭＳ Ｐゴシック" pitchFamily="-106" charset="-128"/>
                <a:cs typeface="ＭＳ Ｐゴシック" pitchFamily="-106" charset="-128"/>
              </a:rPr>
              <a:t>/2015/harpercollins-partners-with-shazam-on-interactive-mobile-marketing/?</a:t>
            </a:r>
            <a:r>
              <a:rPr lang="en-US" sz="1200" u="sng" kern="1200" dirty="0" err="1" smtClean="0">
                <a:solidFill>
                  <a:schemeClr val="tx1"/>
                </a:solidFill>
                <a:latin typeface="+mn-lt"/>
                <a:ea typeface="ＭＳ Ｐゴシック" pitchFamily="-106" charset="-128"/>
                <a:cs typeface="ＭＳ Ｐゴシック" pitchFamily="-106" charset="-128"/>
              </a:rPr>
              <a:t>et_mid</a:t>
            </a:r>
            <a:r>
              <a:rPr lang="en-US" sz="1200" u="sng" kern="1200" dirty="0" smtClean="0">
                <a:solidFill>
                  <a:schemeClr val="tx1"/>
                </a:solidFill>
                <a:latin typeface="+mn-lt"/>
                <a:ea typeface="ＭＳ Ｐゴシック" pitchFamily="-106" charset="-128"/>
                <a:cs typeface="ＭＳ Ｐゴシック" pitchFamily="-106" charset="-128"/>
              </a:rPr>
              <a:t>=755192&amp;rid=246397558</a:t>
            </a:r>
          </a:p>
          <a:p>
            <a:endParaRPr lang="en-US" sz="1200" u="sng" kern="1200" dirty="0" smtClean="0">
              <a:solidFill>
                <a:schemeClr val="tx1"/>
              </a:solidFill>
              <a:latin typeface="+mn-lt"/>
              <a:ea typeface="ＭＳ Ｐゴシック" pitchFamily="-106" charset="-128"/>
              <a:cs typeface="ＭＳ Ｐゴシック" pitchFamily="-106" charset="-128"/>
            </a:endParaRPr>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can now scan objects in its quest to make the whole world </a:t>
            </a:r>
            <a:r>
              <a:rPr lang="en-US" sz="1200" kern="1200" dirty="0" err="1" smtClean="0">
                <a:solidFill>
                  <a:schemeClr val="tx1"/>
                </a:solidFill>
                <a:latin typeface="+mn-lt"/>
                <a:ea typeface="ＭＳ Ｐゴシック" pitchFamily="-106" charset="-128"/>
                <a:cs typeface="ＭＳ Ｐゴシック" pitchFamily="-106" charset="-128"/>
              </a:rPr>
              <a:t>Shazamable</a:t>
            </a:r>
            <a:endParaRPr lang="en-US" sz="1200" kern="1200" dirty="0" smtClean="0">
              <a:solidFill>
                <a:schemeClr val="tx1"/>
              </a:solidFill>
              <a:latin typeface="+mn-lt"/>
              <a:ea typeface="ＭＳ Ｐゴシック" pitchFamily="-106" charset="-128"/>
              <a:cs typeface="ＭＳ Ｐゴシック" pitchFamily="-106" charset="-128"/>
            </a:endParaRPr>
          </a:p>
          <a:p>
            <a:endParaRPr lang="fr-CA" dirty="0" smtClean="0"/>
          </a:p>
          <a:p>
            <a:endParaRPr lang="fr-CA" dirty="0" smtClean="0"/>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can now scan objects in its quest to make the whole world </a:t>
            </a:r>
            <a:r>
              <a:rPr lang="en-US" sz="1200" kern="1200" dirty="0" err="1" smtClean="0">
                <a:solidFill>
                  <a:schemeClr val="tx1"/>
                </a:solidFill>
                <a:latin typeface="+mn-lt"/>
                <a:ea typeface="ＭＳ Ｐゴシック" pitchFamily="-106" charset="-128"/>
                <a:cs typeface="ＭＳ Ｐゴシック" pitchFamily="-106" charset="-128"/>
              </a:rPr>
              <a:t>Shazamable</a:t>
            </a:r>
            <a:endParaRPr lang="en-US" sz="1200" kern="1200" dirty="0" smtClean="0">
              <a:solidFill>
                <a:schemeClr val="tx1"/>
              </a:solidFill>
              <a:latin typeface="+mn-lt"/>
              <a:ea typeface="ＭＳ Ｐゴシック" pitchFamily="-106" charset="-128"/>
              <a:cs typeface="ＭＳ Ｐゴシック" pitchFamily="-106" charset="-128"/>
            </a:endParaRPr>
          </a:p>
          <a:p>
            <a:r>
              <a:rPr lang="en-US" sz="1200" b="1" kern="1200" dirty="0" smtClean="0">
                <a:solidFill>
                  <a:schemeClr val="tx1"/>
                </a:solidFill>
                <a:latin typeface="+mn-lt"/>
                <a:ea typeface="ＭＳ Ｐゴシック" pitchFamily="-106" charset="-128"/>
                <a:cs typeface="ＭＳ Ｐゴシック" pitchFamily="-106" charset="-128"/>
              </a:rPr>
              <a:t>http://</a:t>
            </a:r>
            <a:r>
              <a:rPr lang="en-US" sz="1200" b="1" kern="1200" dirty="0" err="1" smtClean="0">
                <a:solidFill>
                  <a:schemeClr val="tx1"/>
                </a:solidFill>
                <a:latin typeface="+mn-lt"/>
                <a:ea typeface="ＭＳ Ｐゴシック" pitchFamily="-106" charset="-128"/>
                <a:cs typeface="ＭＳ Ｐゴシック" pitchFamily="-106" charset="-128"/>
              </a:rPr>
              <a:t>mashable.com</a:t>
            </a:r>
            <a:r>
              <a:rPr lang="en-US" sz="1200" b="1" kern="1200" dirty="0" smtClean="0">
                <a:solidFill>
                  <a:schemeClr val="tx1"/>
                </a:solidFill>
                <a:latin typeface="+mn-lt"/>
                <a:ea typeface="ＭＳ Ｐゴシック" pitchFamily="-106" charset="-128"/>
                <a:cs typeface="ＭＳ Ｐゴシック" pitchFamily="-106" charset="-128"/>
              </a:rPr>
              <a:t>/2015/05/28/</a:t>
            </a:r>
            <a:r>
              <a:rPr lang="en-US" sz="1200" b="1" kern="1200" dirty="0" err="1" smtClean="0">
                <a:solidFill>
                  <a:schemeClr val="tx1"/>
                </a:solidFill>
                <a:latin typeface="+mn-lt"/>
                <a:ea typeface="ＭＳ Ｐゴシック" pitchFamily="-106" charset="-128"/>
                <a:cs typeface="ＭＳ Ｐゴシック" pitchFamily="-106" charset="-128"/>
              </a:rPr>
              <a:t>shazam</a:t>
            </a:r>
            <a:r>
              <a:rPr lang="en-US" sz="1200" b="1" kern="1200" dirty="0" smtClean="0">
                <a:solidFill>
                  <a:schemeClr val="tx1"/>
                </a:solidFill>
                <a:latin typeface="+mn-lt"/>
                <a:ea typeface="ＭＳ Ｐゴシック" pitchFamily="-106" charset="-128"/>
                <a:cs typeface="ＭＳ Ｐゴシック" pitchFamily="-106" charset="-128"/>
              </a:rPr>
              <a:t>-visual-capability/</a:t>
            </a:r>
          </a:p>
          <a:p>
            <a:endParaRPr lang="en-US" sz="1200" b="0" kern="1200" dirty="0" smtClean="0">
              <a:solidFill>
                <a:schemeClr val="tx1"/>
              </a:solidFill>
              <a:latin typeface="+mn-lt"/>
              <a:ea typeface="ＭＳ Ｐゴシック" pitchFamily="-106" charset="-128"/>
              <a:cs typeface="ＭＳ Ｐゴシック" pitchFamily="-106" charset="-128"/>
            </a:endParaRPr>
          </a:p>
          <a:p>
            <a:endParaRPr lang="en-US" sz="1200" b="0" kern="1200" dirty="0" smtClean="0">
              <a:solidFill>
                <a:schemeClr val="tx1"/>
              </a:solidFill>
              <a:latin typeface="+mn-lt"/>
              <a:ea typeface="ＭＳ Ｐゴシック" pitchFamily="-106" charset="-128"/>
              <a:cs typeface="ＭＳ Ｐゴシック" pitchFamily="-106" charset="-128"/>
            </a:endParaRPr>
          </a:p>
          <a:p>
            <a:r>
              <a:rPr lang="en-US" sz="1200" b="0" i="0" kern="1200" dirty="0" smtClean="0">
                <a:solidFill>
                  <a:schemeClr val="tx1"/>
                </a:solidFill>
                <a:latin typeface="+mn-lt"/>
                <a:ea typeface="ＭＳ Ｐゴシック" pitchFamily="-106" charset="-128"/>
                <a:cs typeface="ＭＳ Ｐゴシック" pitchFamily="-106" charset="-128"/>
                <a:hlinkClick r:id="rId3"/>
              </a:rPr>
              <a:t>Shazam — not quite content with being the app you use to dredge up the name of the darn song you can't remember — is deciding to get into the visual content game.</a:t>
            </a:r>
          </a:p>
          <a:p>
            <a:r>
              <a:rPr lang="en-US" sz="1200" b="0" i="0" kern="1200" dirty="0" smtClean="0">
                <a:solidFill>
                  <a:schemeClr val="tx1"/>
                </a:solidFill>
                <a:latin typeface="+mn-lt"/>
                <a:ea typeface="ＭＳ Ｐゴシック" pitchFamily="-106" charset="-128"/>
                <a:cs typeface="ＭＳ Ｐゴシック" pitchFamily="-106" charset="-128"/>
              </a:rPr>
              <a:t>The company announced on Thursday it is moving beyond music identification and introducing a new visual recognition capability for users worldwide. If you have the latest version of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installed on you smartphone, you should see a camera icon added to the app.</a:t>
            </a:r>
          </a:p>
          <a:p>
            <a:r>
              <a:rPr lang="en-US" sz="1200" b="1" i="0" kern="1200" dirty="0" smtClean="0">
                <a:solidFill>
                  <a:schemeClr val="tx1"/>
                </a:solidFill>
                <a:latin typeface="+mn-lt"/>
                <a:ea typeface="ＭＳ Ｐゴシック" pitchFamily="-106" charset="-128"/>
                <a:cs typeface="ＭＳ Ｐゴシック" pitchFamily="-106" charset="-128"/>
              </a:rPr>
              <a:t>SEE ALSO: </a:t>
            </a:r>
            <a:r>
              <a:rPr lang="en-US" sz="1200" b="1" i="0" kern="1200" dirty="0" smtClean="0">
                <a:solidFill>
                  <a:schemeClr val="tx1"/>
                </a:solidFill>
                <a:latin typeface="+mn-lt"/>
                <a:ea typeface="ＭＳ Ｐゴシック" pitchFamily="-106" charset="-128"/>
                <a:cs typeface="ＭＳ Ｐゴシック" pitchFamily="-106" charset="-128"/>
                <a:hlinkClick r:id="rId4"/>
              </a:rPr>
              <a:t>GoPro unveils drone, six camera array for VR content</a:t>
            </a:r>
          </a:p>
          <a:p>
            <a:r>
              <a:rPr lang="en-US" sz="1200" b="0" i="0" kern="1200" dirty="0" smtClean="0">
                <a:solidFill>
                  <a:schemeClr val="tx1"/>
                </a:solidFill>
                <a:latin typeface="+mn-lt"/>
                <a:ea typeface="ＭＳ Ｐゴシック" pitchFamily="-106" charset="-128"/>
                <a:cs typeface="ＭＳ Ｐゴシック" pitchFamily="-106" charset="-128"/>
              </a:rPr>
              <a:t>To launch </a:t>
            </a:r>
            <a:r>
              <a:rPr lang="en-US" sz="1200" b="0" i="0" kern="1200" dirty="0" err="1" smtClean="0">
                <a:solidFill>
                  <a:schemeClr val="tx1"/>
                </a:solidFill>
                <a:latin typeface="+mn-lt"/>
                <a:ea typeface="ＭＳ Ｐゴシック" pitchFamily="-106" charset="-128"/>
                <a:cs typeface="ＭＳ Ｐゴシック" pitchFamily="-106" charset="-128"/>
              </a:rPr>
              <a:t>Shazam's</a:t>
            </a:r>
            <a:r>
              <a:rPr lang="en-US" sz="1200" b="0" i="0" kern="1200" dirty="0" smtClean="0">
                <a:solidFill>
                  <a:schemeClr val="tx1"/>
                </a:solidFill>
                <a:latin typeface="+mn-lt"/>
                <a:ea typeface="ＭＳ Ｐゴシック" pitchFamily="-106" charset="-128"/>
                <a:cs typeface="ＭＳ Ｐゴシック" pitchFamily="-106" charset="-128"/>
              </a:rPr>
              <a:t> interactive content on mobile, simply hold your camera steady and tap the icon when you see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visual's watermark — its logo with a tiny camera — displayed on anything from magazine ads to beer coasters.</a:t>
            </a:r>
          </a:p>
          <a:p>
            <a:r>
              <a:rPr lang="en-US" sz="1200" b="0" i="0" kern="1200" dirty="0" smtClean="0">
                <a:solidFill>
                  <a:schemeClr val="tx1"/>
                </a:solidFill>
                <a:latin typeface="+mn-lt"/>
                <a:ea typeface="ＭＳ Ｐゴシック" pitchFamily="-106" charset="-128"/>
                <a:cs typeface="ＭＳ Ｐゴシック" pitchFamily="-106" charset="-128"/>
              </a:rPr>
              <a:t>While plenty of technology companies from </a:t>
            </a:r>
            <a:r>
              <a:rPr lang="en-US" sz="1200" b="0" i="0" kern="1200" dirty="0" smtClean="0">
                <a:solidFill>
                  <a:schemeClr val="tx1"/>
                </a:solidFill>
                <a:latin typeface="+mn-lt"/>
                <a:ea typeface="ＭＳ Ｐゴシック" pitchFamily="-106" charset="-128"/>
                <a:cs typeface="ＭＳ Ｐゴシック" pitchFamily="-106" charset="-128"/>
                <a:hlinkClick r:id="rId5"/>
              </a:rPr>
              <a:t>Amazon to Baidu are hard at work developing visual search capabilities, Shazam isn't chasing that exact dream.</a:t>
            </a:r>
          </a:p>
          <a:p>
            <a:r>
              <a:rPr lang="en-US" sz="1200" b="0" i="0" kern="1200" dirty="0" smtClean="0">
                <a:solidFill>
                  <a:schemeClr val="tx1"/>
                </a:solidFill>
                <a:latin typeface="+mn-lt"/>
                <a:ea typeface="ＭＳ Ｐゴシック" pitchFamily="-106" charset="-128"/>
                <a:cs typeface="ＭＳ Ｐゴシック" pitchFamily="-106" charset="-128"/>
              </a:rPr>
              <a:t>Rather, </a:t>
            </a:r>
            <a:r>
              <a:rPr lang="en-US" sz="1200" b="0" i="0" kern="1200" dirty="0" err="1" smtClean="0">
                <a:solidFill>
                  <a:schemeClr val="tx1"/>
                </a:solidFill>
                <a:latin typeface="+mn-lt"/>
                <a:ea typeface="ＭＳ Ｐゴシック" pitchFamily="-106" charset="-128"/>
                <a:cs typeface="ＭＳ Ｐゴシック" pitchFamily="-106" charset="-128"/>
              </a:rPr>
              <a:t>Shazam's</a:t>
            </a:r>
            <a:r>
              <a:rPr lang="en-US" sz="1200" b="0" i="0" kern="1200" dirty="0" smtClean="0">
                <a:solidFill>
                  <a:schemeClr val="tx1"/>
                </a:solidFill>
                <a:latin typeface="+mn-lt"/>
                <a:ea typeface="ＭＳ Ｐゴシック" pitchFamily="-106" charset="-128"/>
                <a:cs typeface="ＭＳ Ｐゴシック" pitchFamily="-106" charset="-128"/>
              </a:rPr>
              <a:t> new visual recognition capability is about helping brands serve up extra, customized content to consumers, in a manner similar to QR codes. Steve </a:t>
            </a:r>
            <a:r>
              <a:rPr lang="en-US" sz="1200" b="0" i="0" kern="1200" dirty="0" err="1" smtClean="0">
                <a:solidFill>
                  <a:schemeClr val="tx1"/>
                </a:solidFill>
                <a:latin typeface="+mn-lt"/>
                <a:ea typeface="ＭＳ Ｐゴシック" pitchFamily="-106" charset="-128"/>
                <a:cs typeface="ＭＳ Ｐゴシック" pitchFamily="-106" charset="-128"/>
              </a:rPr>
              <a:t>Sos</a:t>
            </a:r>
            <a:r>
              <a:rPr lang="en-US" sz="1200" b="0" i="0" kern="1200" dirty="0" smtClean="0">
                <a:solidFill>
                  <a:schemeClr val="tx1"/>
                </a:solidFill>
                <a:latin typeface="+mn-lt"/>
                <a:ea typeface="ＭＳ Ｐゴシック" pitchFamily="-106" charset="-128"/>
                <a:cs typeface="ＭＳ Ｐゴシック" pitchFamily="-106" charset="-128"/>
              </a:rPr>
              <a:t>, </a:t>
            </a:r>
            <a:r>
              <a:rPr lang="en-US" sz="1200" b="0" i="0" kern="1200" dirty="0" err="1" smtClean="0">
                <a:solidFill>
                  <a:schemeClr val="tx1"/>
                </a:solidFill>
                <a:latin typeface="+mn-lt"/>
                <a:ea typeface="ＭＳ Ｐゴシック" pitchFamily="-106" charset="-128"/>
                <a:cs typeface="ＭＳ Ｐゴシック" pitchFamily="-106" charset="-128"/>
              </a:rPr>
              <a:t>Shazam's</a:t>
            </a:r>
            <a:r>
              <a:rPr lang="en-US" sz="1200" b="0" i="0" kern="1200" dirty="0" smtClean="0">
                <a:solidFill>
                  <a:schemeClr val="tx1"/>
                </a:solidFill>
                <a:latin typeface="+mn-lt"/>
                <a:ea typeface="ＭＳ Ｐゴシック" pitchFamily="-106" charset="-128"/>
                <a:cs typeface="ＭＳ Ｐゴシック" pitchFamily="-106" charset="-128"/>
              </a:rPr>
              <a:t> vice president for the Asia Pacific region, told </a:t>
            </a:r>
            <a:r>
              <a:rPr lang="en-US" sz="1200" b="0" i="1" kern="1200" dirty="0" err="1" smtClean="0">
                <a:solidFill>
                  <a:schemeClr val="tx1"/>
                </a:solidFill>
                <a:latin typeface="+mn-lt"/>
                <a:ea typeface="ＭＳ Ｐゴシック" pitchFamily="-106" charset="-128"/>
                <a:cs typeface="ＭＳ Ｐゴシック" pitchFamily="-106" charset="-128"/>
              </a:rPr>
              <a:t>Mashable</a:t>
            </a:r>
            <a:r>
              <a:rPr lang="en-US" sz="1200" b="0" i="1" kern="1200" dirty="0" smtClean="0">
                <a:solidFill>
                  <a:schemeClr val="tx1"/>
                </a:solidFill>
                <a:latin typeface="+mn-lt"/>
                <a:ea typeface="ＭＳ Ｐゴシック" pitchFamily="-106" charset="-128"/>
                <a:cs typeface="ＭＳ Ｐゴシック" pitchFamily="-106" charset="-128"/>
              </a:rPr>
              <a:t> Australia</a:t>
            </a:r>
            <a:endParaRPr lang="en-US" sz="1200" b="0" i="0" kern="1200" dirty="0" smtClean="0">
              <a:solidFill>
                <a:schemeClr val="tx1"/>
              </a:solidFill>
              <a:latin typeface="+mn-lt"/>
              <a:ea typeface="ＭＳ Ｐゴシック" pitchFamily="-106" charset="-128"/>
              <a:cs typeface="ＭＳ Ｐゴシック" pitchFamily="-106" charset="-128"/>
            </a:endParaRPr>
          </a:p>
          <a:p>
            <a:endParaRPr lang="en-US" sz="1200" b="0" i="0" kern="1200" dirty="0" smtClean="0">
              <a:solidFill>
                <a:schemeClr val="tx1"/>
              </a:solidFill>
              <a:latin typeface="+mn-lt"/>
              <a:ea typeface="ＭＳ Ｐゴシック" pitchFamily="-106" charset="-128"/>
              <a:cs typeface="ＭＳ Ｐゴシック" pitchFamily="-106" charset="-128"/>
            </a:endParaRPr>
          </a:p>
          <a:p>
            <a:r>
              <a:rPr lang="en-US" sz="1200" b="0" i="0" kern="1200" dirty="0" smtClean="0">
                <a:solidFill>
                  <a:schemeClr val="tx1"/>
                </a:solidFill>
                <a:latin typeface="+mn-lt"/>
                <a:ea typeface="ＭＳ Ｐゴシック" pitchFamily="-106" charset="-128"/>
                <a:cs typeface="ＭＳ Ｐゴシック" pitchFamily="-106" charset="-128"/>
              </a:rPr>
              <a:t>"visual </a:t>
            </a:r>
            <a:r>
              <a:rPr lang="en-US" sz="1200" b="0" i="0" kern="1200" dirty="0" err="1" smtClean="0">
                <a:solidFill>
                  <a:schemeClr val="tx1"/>
                </a:solidFill>
                <a:latin typeface="+mn-lt"/>
                <a:ea typeface="ＭＳ Ｐゴシック" pitchFamily="-106" charset="-128"/>
                <a:cs typeface="ＭＳ Ｐゴシック" pitchFamily="-106" charset="-128"/>
              </a:rPr>
              <a:t>Shazaming</a:t>
            </a:r>
            <a:r>
              <a:rPr lang="en-US" sz="1200" b="0" i="0" kern="1200" dirty="0" smtClean="0">
                <a:solidFill>
                  <a:schemeClr val="tx1"/>
                </a:solidFill>
                <a:latin typeface="+mn-lt"/>
                <a:ea typeface="ＭＳ Ｐゴシック" pitchFamily="-106" charset="-128"/>
                <a:cs typeface="ＭＳ Ｐゴシック" pitchFamily="-106" charset="-128"/>
              </a:rPr>
              <a:t>" is a natural progression for the company.</a:t>
            </a:r>
          </a:p>
          <a:p>
            <a:r>
              <a:rPr lang="en-US" sz="1200" b="0" i="0" kern="1200" dirty="0" smtClean="0">
                <a:solidFill>
                  <a:schemeClr val="tx1"/>
                </a:solidFill>
                <a:latin typeface="+mn-lt"/>
                <a:ea typeface="ＭＳ Ｐゴシック" pitchFamily="-106" charset="-128"/>
                <a:cs typeface="ＭＳ Ｐゴシック" pitchFamily="-106" charset="-128"/>
              </a:rPr>
              <a:t>"visual </a:t>
            </a:r>
            <a:r>
              <a:rPr lang="en-US" sz="1200" b="0" i="0" kern="1200" dirty="0" err="1" smtClean="0">
                <a:solidFill>
                  <a:schemeClr val="tx1"/>
                </a:solidFill>
                <a:latin typeface="+mn-lt"/>
                <a:ea typeface="ＭＳ Ｐゴシック" pitchFamily="-106" charset="-128"/>
                <a:cs typeface="ＭＳ Ｐゴシック" pitchFamily="-106" charset="-128"/>
              </a:rPr>
              <a:t>Shazaming</a:t>
            </a:r>
            <a:r>
              <a:rPr lang="en-US" sz="1200" b="0" i="0" kern="1200" dirty="0" smtClean="0">
                <a:solidFill>
                  <a:schemeClr val="tx1"/>
                </a:solidFill>
                <a:latin typeface="+mn-lt"/>
                <a:ea typeface="ＭＳ Ｐゴシック" pitchFamily="-106" charset="-128"/>
                <a:cs typeface="ＭＳ Ｐゴシック" pitchFamily="-106" charset="-128"/>
              </a:rPr>
              <a:t>" is a natural progression for the company.</a:t>
            </a:r>
          </a:p>
          <a:p>
            <a:r>
              <a:rPr lang="en-US" sz="1200" b="0" i="0" kern="1200" dirty="0" smtClean="0">
                <a:solidFill>
                  <a:schemeClr val="tx1"/>
                </a:solidFill>
                <a:latin typeface="+mn-lt"/>
                <a:ea typeface="ＭＳ Ｐゴシック" pitchFamily="-106" charset="-128"/>
                <a:cs typeface="ＭＳ Ｐゴシック" pitchFamily="-106" charset="-128"/>
              </a:rPr>
              <a:t>"Our heritage is around music discovery, but in recent times we've moved into the media and content discovery space," he said. "It means that our gateway into content is no longer just acoustic."</a:t>
            </a:r>
          </a:p>
          <a:p>
            <a:r>
              <a:rPr lang="en-US" sz="1200" b="0" i="0" kern="1200" dirty="0" smtClean="0">
                <a:solidFill>
                  <a:schemeClr val="tx1"/>
                </a:solidFill>
                <a:latin typeface="+mn-lt"/>
                <a:ea typeface="ＭＳ Ｐゴシック" pitchFamily="-106" charset="-128"/>
                <a:cs typeface="ＭＳ Ｐゴシック" pitchFamily="-106" charset="-128"/>
              </a:rPr>
              <a:t>Some of </a:t>
            </a:r>
            <a:r>
              <a:rPr lang="en-US" sz="1200" b="0" i="0" kern="1200" dirty="0" err="1" smtClean="0">
                <a:solidFill>
                  <a:schemeClr val="tx1"/>
                </a:solidFill>
                <a:latin typeface="+mn-lt"/>
                <a:ea typeface="ＭＳ Ｐゴシック" pitchFamily="-106" charset="-128"/>
                <a:cs typeface="ＭＳ Ｐゴシック" pitchFamily="-106" charset="-128"/>
              </a:rPr>
              <a:t>Shazam's</a:t>
            </a:r>
            <a:r>
              <a:rPr lang="en-US" sz="1200" b="0" i="0" kern="1200" dirty="0" smtClean="0">
                <a:solidFill>
                  <a:schemeClr val="tx1"/>
                </a:solidFill>
                <a:latin typeface="+mn-lt"/>
                <a:ea typeface="ＭＳ Ｐゴシック" pitchFamily="-106" charset="-128"/>
                <a:cs typeface="ＭＳ Ｐゴシック" pitchFamily="-106" charset="-128"/>
              </a:rPr>
              <a:t> initial brand partners in different markets include The Walt Disney Company, Target, </a:t>
            </a:r>
            <a:r>
              <a:rPr lang="en-US" sz="1200" b="0" i="0" kern="1200" dirty="0" err="1" smtClean="0">
                <a:solidFill>
                  <a:schemeClr val="tx1"/>
                </a:solidFill>
                <a:latin typeface="+mn-lt"/>
                <a:ea typeface="ＭＳ Ｐゴシック" pitchFamily="-106" charset="-128"/>
                <a:cs typeface="ＭＳ Ｐゴシック" pitchFamily="-106" charset="-128"/>
              </a:rPr>
              <a:t>Conde</a:t>
            </a:r>
            <a:r>
              <a:rPr lang="en-US" sz="1200" b="0" i="0" kern="1200" dirty="0" smtClean="0">
                <a:solidFill>
                  <a:schemeClr val="tx1"/>
                </a:solidFill>
                <a:latin typeface="+mn-lt"/>
                <a:ea typeface="ＭＳ Ｐゴシック" pitchFamily="-106" charset="-128"/>
                <a:cs typeface="ＭＳ Ｐゴシック" pitchFamily="-106" charset="-128"/>
              </a:rPr>
              <a:t> Nast and HarperCollins Publishers.</a:t>
            </a:r>
          </a:p>
          <a:p>
            <a:r>
              <a:rPr lang="en-US" sz="1200" b="0" i="0" kern="1200" dirty="0" smtClean="0">
                <a:solidFill>
                  <a:schemeClr val="tx1"/>
                </a:solidFill>
                <a:latin typeface="+mn-lt"/>
                <a:ea typeface="ＭＳ Ｐゴシック" pitchFamily="-106" charset="-128"/>
                <a:cs typeface="ＭＳ Ｐゴシック" pitchFamily="-106" charset="-128"/>
              </a:rPr>
              <a:t>In Australia, Universal Pictures International will add content to the app in advance of its new film, </a:t>
            </a:r>
            <a:r>
              <a:rPr lang="en-US" sz="1200" b="0" i="1" kern="1200" dirty="0" smtClean="0">
                <a:solidFill>
                  <a:schemeClr val="tx1"/>
                </a:solidFill>
                <a:latin typeface="+mn-lt"/>
                <a:ea typeface="ＭＳ Ｐゴシック" pitchFamily="-106" charset="-128"/>
                <a:cs typeface="ＭＳ Ｐゴシック" pitchFamily="-106" charset="-128"/>
              </a:rPr>
              <a:t>Jurassic World</a:t>
            </a:r>
            <a:r>
              <a:rPr lang="en-US" sz="1200" b="0" i="0" kern="1200" dirty="0" smtClean="0">
                <a:solidFill>
                  <a:schemeClr val="tx1"/>
                </a:solidFill>
                <a:latin typeface="+mn-lt"/>
                <a:ea typeface="ＭＳ Ｐゴシック" pitchFamily="-106" charset="-128"/>
                <a:cs typeface="ＭＳ Ｐゴシック" pitchFamily="-106" charset="-128"/>
              </a:rPr>
              <a:t>. If Australian users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a </a:t>
            </a:r>
            <a:r>
              <a:rPr lang="en-US" sz="1200" b="0" i="1" kern="1200" dirty="0" smtClean="0">
                <a:solidFill>
                  <a:schemeClr val="tx1"/>
                </a:solidFill>
                <a:latin typeface="+mn-lt"/>
                <a:ea typeface="ＭＳ Ｐゴシック" pitchFamily="-106" charset="-128"/>
                <a:cs typeface="ＭＳ Ｐゴシック" pitchFamily="-106" charset="-128"/>
              </a:rPr>
              <a:t>Jurassic World</a:t>
            </a:r>
            <a:r>
              <a:rPr lang="en-US" sz="1200" b="0" i="0" kern="1200" dirty="0" smtClean="0">
                <a:solidFill>
                  <a:schemeClr val="tx1"/>
                </a:solidFill>
                <a:latin typeface="+mn-lt"/>
                <a:ea typeface="ＭＳ Ｐゴシック" pitchFamily="-106" charset="-128"/>
                <a:cs typeface="ＭＳ Ｐゴシック" pitchFamily="-106" charset="-128"/>
              </a:rPr>
              <a:t> poster, for example, they will be able to book movie tickets, watch the trailer and explore the film's famous park from their phone.</a:t>
            </a:r>
          </a:p>
          <a:p>
            <a:endParaRPr lang="en-US" sz="1200" b="0" i="0" kern="1200" dirty="0" smtClean="0">
              <a:solidFill>
                <a:schemeClr val="tx1"/>
              </a:solidFill>
              <a:latin typeface="+mn-lt"/>
              <a:ea typeface="ＭＳ Ｐゴシック" pitchFamily="-106" charset="-128"/>
              <a:cs typeface="ＭＳ Ｐゴシック" pitchFamily="-106" charset="-128"/>
            </a:endParaRPr>
          </a:p>
          <a:p>
            <a:r>
              <a:rPr lang="en-US" sz="1200" b="0" i="1" kern="1200" dirty="0" smtClean="0">
                <a:solidFill>
                  <a:schemeClr val="tx1"/>
                </a:solidFill>
                <a:latin typeface="+mn-lt"/>
                <a:ea typeface="ＭＳ Ｐゴシック" pitchFamily="-106" charset="-128"/>
                <a:cs typeface="ＭＳ Ｐゴシック" pitchFamily="-106" charset="-128"/>
              </a:rPr>
              <a:t>IMAGE: SHAZAM</a:t>
            </a:r>
          </a:p>
          <a:p>
            <a:r>
              <a:rPr lang="en-US" sz="1200" b="0" i="0" kern="1200" dirty="0" smtClean="0">
                <a:solidFill>
                  <a:schemeClr val="tx1"/>
                </a:solidFill>
                <a:latin typeface="+mn-lt"/>
                <a:ea typeface="ＭＳ Ｐゴシック" pitchFamily="-106" charset="-128"/>
                <a:cs typeface="ＭＳ Ｐゴシック" pitchFamily="-106" charset="-128"/>
              </a:rPr>
              <a:t>"We wanted new ways for people in Australia to engage with our upcoming blockbuster movies </a:t>
            </a:r>
            <a:r>
              <a:rPr lang="en-US" sz="1200" b="0" i="1" kern="1200" dirty="0" smtClean="0">
                <a:solidFill>
                  <a:schemeClr val="tx1"/>
                </a:solidFill>
                <a:latin typeface="+mn-lt"/>
                <a:ea typeface="ＭＳ Ｐゴシック" pitchFamily="-106" charset="-128"/>
                <a:cs typeface="ＭＳ Ｐゴシック" pitchFamily="-106" charset="-128"/>
              </a:rPr>
              <a:t>Jurassic World</a:t>
            </a:r>
            <a:r>
              <a:rPr lang="en-US" sz="1200" b="0" i="0" kern="1200" dirty="0" smtClean="0">
                <a:solidFill>
                  <a:schemeClr val="tx1"/>
                </a:solidFill>
                <a:latin typeface="+mn-lt"/>
                <a:ea typeface="ＭＳ Ｐゴシック" pitchFamily="-106" charset="-128"/>
                <a:cs typeface="ＭＳ Ｐゴシック" pitchFamily="-106" charset="-128"/>
              </a:rPr>
              <a:t> and </a:t>
            </a:r>
            <a:r>
              <a:rPr lang="en-US" sz="1200" b="0" i="1" kern="1200" dirty="0" smtClean="0">
                <a:solidFill>
                  <a:schemeClr val="tx1"/>
                </a:solidFill>
                <a:latin typeface="+mn-lt"/>
                <a:ea typeface="ＭＳ Ｐゴシック" pitchFamily="-106" charset="-128"/>
                <a:cs typeface="ＭＳ Ｐゴシック" pitchFamily="-106" charset="-128"/>
              </a:rPr>
              <a:t>Minions</a:t>
            </a:r>
            <a:r>
              <a:rPr lang="en-US" sz="1200" b="0" i="0" kern="1200" dirty="0" smtClean="0">
                <a:solidFill>
                  <a:schemeClr val="tx1"/>
                </a:solidFill>
                <a:latin typeface="+mn-lt"/>
                <a:ea typeface="ＭＳ Ｐゴシック" pitchFamily="-106" charset="-128"/>
                <a:cs typeface="ＭＳ Ｐゴシック" pitchFamily="-106" charset="-128"/>
              </a:rPr>
              <a:t>," Suzanne </a:t>
            </a:r>
            <a:r>
              <a:rPr lang="en-US" sz="1200" b="0" i="0" kern="1200" dirty="0" err="1" smtClean="0">
                <a:solidFill>
                  <a:schemeClr val="tx1"/>
                </a:solidFill>
                <a:latin typeface="+mn-lt"/>
                <a:ea typeface="ＭＳ Ｐゴシック" pitchFamily="-106" charset="-128"/>
                <a:cs typeface="ＭＳ Ｐゴシック" pitchFamily="-106" charset="-128"/>
              </a:rPr>
              <a:t>Stretton</a:t>
            </a:r>
            <a:r>
              <a:rPr lang="en-US" sz="1200" b="0" i="0" kern="1200" dirty="0" smtClean="0">
                <a:solidFill>
                  <a:schemeClr val="tx1"/>
                </a:solidFill>
                <a:latin typeface="+mn-lt"/>
                <a:ea typeface="ＭＳ Ｐゴシック" pitchFamily="-106" charset="-128"/>
                <a:cs typeface="ＭＳ Ｐゴシック" pitchFamily="-106" charset="-128"/>
              </a:rPr>
              <a:t>-Brown, marketing director at Universal Pictures International, Australia, said in a statement. "The launch of the visual functionality on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is allowing us to make our movie artwork more interactive and exciting."</a:t>
            </a:r>
          </a:p>
          <a:p>
            <a:r>
              <a:rPr lang="en-US" sz="1200" b="0" i="0" kern="1200" dirty="0" smtClean="0">
                <a:solidFill>
                  <a:schemeClr val="tx1"/>
                </a:solidFill>
                <a:latin typeface="+mn-lt"/>
                <a:ea typeface="ＭＳ Ｐゴシック" pitchFamily="-106" charset="-128"/>
                <a:cs typeface="ＭＳ Ｐゴシック" pitchFamily="-106" charset="-128"/>
              </a:rPr>
              <a:t>With more than half a billion global users and more than 100 million monthly active users,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is excited about the ability to deliver a unique and turn-key solution for marketers, </a:t>
            </a:r>
            <a:r>
              <a:rPr lang="en-US" sz="1200" b="0" i="0" kern="1200" dirty="0" err="1" smtClean="0">
                <a:solidFill>
                  <a:schemeClr val="tx1"/>
                </a:solidFill>
                <a:latin typeface="+mn-lt"/>
                <a:ea typeface="ＭＳ Ｐゴシック" pitchFamily="-106" charset="-128"/>
                <a:cs typeface="ＭＳ Ｐゴシック" pitchFamily="-106" charset="-128"/>
              </a:rPr>
              <a:t>Sos</a:t>
            </a:r>
            <a:r>
              <a:rPr lang="en-US" sz="1200" b="0" i="0" kern="1200" dirty="0" smtClean="0">
                <a:solidFill>
                  <a:schemeClr val="tx1"/>
                </a:solidFill>
                <a:latin typeface="+mn-lt"/>
                <a:ea typeface="ＭＳ Ｐゴシック" pitchFamily="-106" charset="-128"/>
                <a:cs typeface="ＭＳ Ｐゴシック" pitchFamily="-106" charset="-128"/>
              </a:rPr>
              <a:t> said. </a:t>
            </a:r>
            <a:r>
              <a:rPr lang="en-US" sz="1200" b="0" i="0" kern="1200" dirty="0" err="1" smtClean="0">
                <a:solidFill>
                  <a:schemeClr val="tx1"/>
                </a:solidFill>
                <a:latin typeface="+mn-lt"/>
                <a:ea typeface="ＭＳ Ｐゴシック" pitchFamily="-106" charset="-128"/>
                <a:cs typeface="ＭＳ Ｐゴシック" pitchFamily="-106" charset="-128"/>
              </a:rPr>
              <a:t>Shazam</a:t>
            </a:r>
            <a:r>
              <a:rPr lang="en-US" sz="1200" b="0" i="0" kern="1200" dirty="0" smtClean="0">
                <a:solidFill>
                  <a:schemeClr val="tx1"/>
                </a:solidFill>
                <a:latin typeface="+mn-lt"/>
                <a:ea typeface="ＭＳ Ｐゴシック" pitchFamily="-106" charset="-128"/>
                <a:cs typeface="ＭＳ Ｐゴシック" pitchFamily="-106" charset="-128"/>
              </a:rPr>
              <a:t> users, on the other hand, will be able to explore content from a range of entertainment brands, when and where they want it.</a:t>
            </a:r>
          </a:p>
          <a:p>
            <a:endParaRPr lang="en-US" sz="1200" b="0" i="0" kern="1200" dirty="0" smtClean="0">
              <a:solidFill>
                <a:schemeClr val="tx1"/>
              </a:solidFill>
              <a:latin typeface="+mn-lt"/>
              <a:ea typeface="ＭＳ Ｐゴシック" pitchFamily="-106" charset="-128"/>
              <a:cs typeface="ＭＳ Ｐゴシック" pitchFamily="-106" charset="-128"/>
            </a:endParaRPr>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introduces visual recognition capabilities</a:t>
            </a:r>
          </a:p>
          <a:p>
            <a:r>
              <a:rPr lang="en-US" sz="1200" kern="1200" dirty="0" smtClean="0">
                <a:solidFill>
                  <a:schemeClr val="tx1"/>
                </a:solidFill>
                <a:latin typeface="+mn-lt"/>
                <a:ea typeface="ＭＳ Ｐゴシック" pitchFamily="-106" charset="-128"/>
                <a:cs typeface="ＭＳ Ｐゴシック" pitchFamily="-106" charset="-128"/>
              </a:rPr>
              <a:t>SHARE THIS STORY</a:t>
            </a:r>
          </a:p>
          <a:p>
            <a:r>
              <a:rPr lang="en-US" sz="1200" kern="1200" dirty="0" smtClean="0">
                <a:solidFill>
                  <a:schemeClr val="tx1"/>
                </a:solidFill>
                <a:latin typeface="+mn-lt"/>
                <a:ea typeface="ＭＳ Ｐゴシック" pitchFamily="-106" charset="-128"/>
                <a:cs typeface="ＭＳ Ｐゴシック" pitchFamily="-106" charset="-128"/>
              </a:rPr>
              <a:t>SIMPLE SHARE BUTTONS ADDER (5.6) SIMPLESHAREBUTTONS.COM</a:t>
            </a:r>
          </a:p>
          <a:p>
            <a:endParaRPr lang="en-US" sz="1200" kern="1200" dirty="0" smtClean="0">
              <a:solidFill>
                <a:schemeClr val="tx1"/>
              </a:solidFill>
              <a:latin typeface="+mn-lt"/>
              <a:ea typeface="ＭＳ Ｐゴシック" pitchFamily="-106" charset="-128"/>
              <a:cs typeface="ＭＳ Ｐゴシック" pitchFamily="-106" charset="-128"/>
            </a:endParaRPr>
          </a:p>
          <a:p>
            <a:r>
              <a:rPr lang="en-US" sz="1200" kern="1200" dirty="0" smtClean="0">
                <a:solidFill>
                  <a:schemeClr val="tx1"/>
                </a:solidFill>
                <a:latin typeface="+mn-lt"/>
                <a:ea typeface="ＭＳ Ｐゴシック" pitchFamily="-106" charset="-128"/>
                <a:cs typeface="ＭＳ Ｐゴシック" pitchFamily="-106" charset="-128"/>
                <a:hlinkClick r:id="rId6"/>
              </a:rPr>
              <a:t>PRINT</a:t>
            </a:r>
          </a:p>
          <a:p>
            <a:r>
              <a:rPr lang="en-US" sz="1200" kern="1200" dirty="0" smtClean="0">
                <a:solidFill>
                  <a:schemeClr val="tx1"/>
                </a:solidFill>
                <a:latin typeface="+mn-lt"/>
                <a:ea typeface="ＭＳ Ｐゴシック" pitchFamily="-106" charset="-128"/>
                <a:cs typeface="ＭＳ Ｐゴシック" pitchFamily="-106" charset="-128"/>
                <a:hlinkClick r:id="rId7"/>
              </a:rPr>
              <a:t>SEND TO A FRIEND</a:t>
            </a:r>
          </a:p>
          <a:p>
            <a:endParaRPr lang="en-US" sz="1200" kern="1200" dirty="0" smtClean="0">
              <a:solidFill>
                <a:schemeClr val="tx1"/>
              </a:solidFill>
              <a:latin typeface="+mn-lt"/>
              <a:ea typeface="ＭＳ Ｐゴシック" pitchFamily="-106" charset="-128"/>
              <a:cs typeface="ＭＳ Ｐゴシック" pitchFamily="-106" charset="-128"/>
            </a:endParaRPr>
          </a:p>
          <a:p>
            <a:r>
              <a:rPr lang="en-US" sz="1200" kern="1200" dirty="0" smtClean="0">
                <a:solidFill>
                  <a:schemeClr val="tx1"/>
                </a:solidFill>
                <a:latin typeface="+mn-lt"/>
                <a:ea typeface="ＭＳ Ｐゴシック" pitchFamily="-106" charset="-128"/>
                <a:cs typeface="ＭＳ Ｐゴシック" pitchFamily="-106" charset="-128"/>
                <a:hlinkClick r:id="rId8"/>
              </a:rPr>
              <a:t>Holly Ashford</a:t>
            </a:r>
          </a:p>
          <a:p>
            <a:r>
              <a:rPr lang="en-US" sz="1200" kern="1200" dirty="0" smtClean="0">
                <a:solidFill>
                  <a:schemeClr val="tx1"/>
                </a:solidFill>
                <a:latin typeface="+mn-lt"/>
                <a:ea typeface="ＭＳ Ｐゴシック" pitchFamily="-106" charset="-128"/>
                <a:cs typeface="ＭＳ Ｐゴシック" pitchFamily="-106" charset="-128"/>
              </a:rPr>
              <a:t>Editor</a:t>
            </a:r>
          </a:p>
          <a:p>
            <a:r>
              <a:rPr lang="en-US" sz="1200" kern="1200" dirty="0" smtClean="0">
                <a:solidFill>
                  <a:schemeClr val="tx1"/>
                </a:solidFill>
                <a:latin typeface="+mn-lt"/>
                <a:ea typeface="ＭＳ Ｐゴシック" pitchFamily="-106" charset="-128"/>
                <a:cs typeface="ＭＳ Ｐゴシック" pitchFamily="-106" charset="-128"/>
              </a:rPr>
              <a:t>29 May 2015</a:t>
            </a:r>
          </a:p>
          <a:p>
            <a:endParaRPr lang="en-US" sz="1200" kern="1200" dirty="0" smtClean="0">
              <a:solidFill>
                <a:schemeClr val="tx1"/>
              </a:solidFill>
              <a:latin typeface="+mn-lt"/>
              <a:ea typeface="ＭＳ Ｐゴシック" pitchFamily="-106" charset="-128"/>
              <a:cs typeface="ＭＳ Ｐゴシック" pitchFamily="-106" charset="-128"/>
            </a:endParaRPr>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has unveiled a visual recognition functionality that extends the company’s mobile engagement platform. Thanks to a series of partnerships with companies worldwide, everything from posters, to packaged goods, to print media, can be transformed from static images into ‘dynamic pieces of content’, the company claims. Visual recognition is developed in partnership with </a:t>
            </a:r>
            <a:r>
              <a:rPr lang="en-US" sz="1200" kern="1200" dirty="0" err="1" smtClean="0">
                <a:solidFill>
                  <a:schemeClr val="tx1"/>
                </a:solidFill>
                <a:latin typeface="+mn-lt"/>
                <a:ea typeface="ＭＳ Ｐゴシック" pitchFamily="-106" charset="-128"/>
                <a:cs typeface="ＭＳ Ｐゴシック" pitchFamily="-106" charset="-128"/>
              </a:rPr>
              <a:t>Digimarc</a:t>
            </a:r>
            <a:r>
              <a:rPr lang="en-US" sz="1200" kern="1200" dirty="0" smtClean="0">
                <a:solidFill>
                  <a:schemeClr val="tx1"/>
                </a:solidFill>
                <a:latin typeface="+mn-lt"/>
                <a:ea typeface="ＭＳ Ｐゴシック" pitchFamily="-106" charset="-128"/>
                <a:cs typeface="ＭＳ Ｐゴシック" pitchFamily="-106" charset="-128"/>
              </a:rPr>
              <a:t>.</a:t>
            </a:r>
          </a:p>
          <a:p>
            <a:r>
              <a:rPr lang="en-US" sz="1200" kern="1200" dirty="0" smtClean="0">
                <a:solidFill>
                  <a:schemeClr val="tx1"/>
                </a:solidFill>
                <a:latin typeface="+mn-lt"/>
                <a:ea typeface="ＭＳ Ｐゴシック" pitchFamily="-106" charset="-128"/>
                <a:cs typeface="ＭＳ Ｐゴシック" pitchFamily="-106" charset="-128"/>
              </a:rPr>
              <a:t>Starting today, users with the latest version of </a:t>
            </a:r>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installed on their mobile phones can open the app by tapping the new camera icon. Waving their phone over any item with the </a:t>
            </a:r>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camera logo on it or a QR Code, will allow users to access custom mobile experiences including interactive content, special offers, and ability to purchase items or share them with others. This capability will live side-by-side with the existing </a:t>
            </a:r>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audio functionality.</a:t>
            </a:r>
          </a:p>
          <a:p>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boasts 100 million monthly active users, and the new feature is designed to provide a way for brands to drive more impactful engagements with a large audience, and build unique mobile experiences for these brands. Companies participating in the initial launch include, in the US: The Walt Disney Company, HarperCollins Publishers, Esquire, Time </a:t>
            </a:r>
            <a:r>
              <a:rPr lang="en-US" sz="1200" kern="1200" dirty="0" err="1" smtClean="0">
                <a:solidFill>
                  <a:schemeClr val="tx1"/>
                </a:solidFill>
                <a:latin typeface="+mn-lt"/>
                <a:ea typeface="ＭＳ Ｐゴシック" pitchFamily="-106" charset="-128"/>
                <a:cs typeface="ＭＳ Ｐゴシック" pitchFamily="-106" charset="-128"/>
              </a:rPr>
              <a:t>Inc</a:t>
            </a:r>
            <a:r>
              <a:rPr lang="en-US" sz="1200" kern="1200" dirty="0" smtClean="0">
                <a:solidFill>
                  <a:schemeClr val="tx1"/>
                </a:solidFill>
                <a:latin typeface="+mn-lt"/>
                <a:ea typeface="ＭＳ Ｐゴシック" pitchFamily="-106" charset="-128"/>
                <a:cs typeface="ＭＳ Ｐゴシック" pitchFamily="-106" charset="-128"/>
              </a:rPr>
              <a:t>, and The Wall Street Journal.</a:t>
            </a:r>
          </a:p>
          <a:p>
            <a:r>
              <a:rPr lang="en-US" sz="1200" kern="1200" dirty="0" smtClean="0">
                <a:solidFill>
                  <a:schemeClr val="tx1"/>
                </a:solidFill>
                <a:latin typeface="+mn-lt"/>
                <a:ea typeface="ＭＳ Ｐゴシック" pitchFamily="-106" charset="-128"/>
                <a:cs typeface="ＭＳ Ｐゴシック" pitchFamily="-106" charset="-128"/>
              </a:rPr>
              <a:t>Disney partnered with </a:t>
            </a:r>
            <a:r>
              <a:rPr lang="en-US" sz="1200" kern="1200" dirty="0" err="1" smtClean="0">
                <a:solidFill>
                  <a:schemeClr val="tx1"/>
                </a:solidFill>
                <a:latin typeface="+mn-lt"/>
                <a:ea typeface="ＭＳ Ｐゴシック" pitchFamily="-106" charset="-128"/>
                <a:cs typeface="ＭＳ Ｐゴシック" pitchFamily="-106" charset="-128"/>
              </a:rPr>
              <a:t>Shazam</a:t>
            </a:r>
            <a:r>
              <a:rPr lang="en-US" sz="1200" kern="1200" dirty="0" smtClean="0">
                <a:solidFill>
                  <a:schemeClr val="tx1"/>
                </a:solidFill>
                <a:latin typeface="+mn-lt"/>
                <a:ea typeface="ＭＳ Ｐゴシック" pitchFamily="-106" charset="-128"/>
                <a:cs typeface="ＭＳ Ｐゴシック" pitchFamily="-106" charset="-128"/>
              </a:rPr>
              <a:t> to create the world’s first visually </a:t>
            </a:r>
            <a:r>
              <a:rPr lang="en-US" sz="1200" kern="1200" dirty="0" err="1" smtClean="0">
                <a:solidFill>
                  <a:schemeClr val="tx1"/>
                </a:solidFill>
                <a:latin typeface="+mn-lt"/>
                <a:ea typeface="ＭＳ Ｐゴシック" pitchFamily="-106" charset="-128"/>
                <a:cs typeface="ＭＳ Ｐゴシック" pitchFamily="-106" charset="-128"/>
              </a:rPr>
              <a:t>Shazamable</a:t>
            </a:r>
            <a:r>
              <a:rPr lang="en-US" sz="1200" kern="1200" dirty="0" smtClean="0">
                <a:solidFill>
                  <a:schemeClr val="tx1"/>
                </a:solidFill>
                <a:latin typeface="+mn-lt"/>
                <a:ea typeface="ＭＳ Ｐゴシック" pitchFamily="-106" charset="-128"/>
                <a:cs typeface="ＭＳ Ｐゴシック" pitchFamily="-106" charset="-128"/>
              </a:rPr>
              <a:t> ad (for the </a:t>
            </a:r>
            <a:r>
              <a:rPr lang="en-US" sz="1200" i="1" kern="1200" dirty="0" err="1" smtClean="0">
                <a:solidFill>
                  <a:schemeClr val="tx1"/>
                </a:solidFill>
                <a:latin typeface="+mn-lt"/>
                <a:ea typeface="ＭＳ Ｐゴシック" pitchFamily="-106" charset="-128"/>
                <a:cs typeface="ＭＳ Ｐゴシック" pitchFamily="-106" charset="-128"/>
              </a:rPr>
              <a:t>Tomorrowland</a:t>
            </a:r>
            <a:r>
              <a:rPr lang="en-US" sz="1200" i="0" kern="1200" dirty="0" smtClean="0">
                <a:solidFill>
                  <a:schemeClr val="tx1"/>
                </a:solidFill>
                <a:latin typeface="+mn-lt"/>
                <a:ea typeface="ＭＳ Ｐゴシック" pitchFamily="-106" charset="-128"/>
                <a:cs typeface="ＭＳ Ｐゴシック" pitchFamily="-106" charset="-128"/>
              </a:rPr>
              <a:t> film) and will continue to roll out visual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-enabled content for upcoming movies. Disney Music Group will also be part of the visual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 rollout with content from their artists being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-enabled.</a:t>
            </a:r>
          </a:p>
          <a:p>
            <a:r>
              <a:rPr lang="en-US" sz="1200" i="0" kern="1200" dirty="0" smtClean="0">
                <a:solidFill>
                  <a:schemeClr val="tx1"/>
                </a:solidFill>
                <a:latin typeface="+mn-lt"/>
                <a:ea typeface="ＭＳ Ｐゴシック" pitchFamily="-106" charset="-128"/>
                <a:cs typeface="ＭＳ Ｐゴシック" pitchFamily="-106" charset="-128"/>
              </a:rPr>
              <a:t>Across the rest of the world,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 has announced partnerships with brands including </a:t>
            </a:r>
            <a:r>
              <a:rPr lang="en-US" sz="1200" i="0" kern="1200" dirty="0" err="1" smtClean="0">
                <a:solidFill>
                  <a:schemeClr val="tx1"/>
                </a:solidFill>
                <a:latin typeface="+mn-lt"/>
                <a:ea typeface="ＭＳ Ｐゴシック" pitchFamily="-106" charset="-128"/>
                <a:cs typeface="ＭＳ Ｐゴシック" pitchFamily="-106" charset="-128"/>
              </a:rPr>
              <a:t>boohoo.com</a:t>
            </a:r>
            <a:r>
              <a:rPr lang="en-US" sz="1200" i="0" kern="1200" dirty="0" smtClean="0">
                <a:solidFill>
                  <a:schemeClr val="tx1"/>
                </a:solidFill>
                <a:latin typeface="+mn-lt"/>
                <a:ea typeface="ＭＳ Ｐゴシック" pitchFamily="-106" charset="-128"/>
                <a:cs typeface="ＭＳ Ｐゴシック" pitchFamily="-106" charset="-128"/>
              </a:rPr>
              <a:t>, House of </a:t>
            </a:r>
            <a:r>
              <a:rPr lang="en-US" sz="1200" i="0" kern="1200" dirty="0" err="1" smtClean="0">
                <a:solidFill>
                  <a:schemeClr val="tx1"/>
                </a:solidFill>
                <a:latin typeface="+mn-lt"/>
                <a:ea typeface="ＭＳ Ｐゴシック" pitchFamily="-106" charset="-128"/>
                <a:cs typeface="ＭＳ Ｐゴシック" pitchFamily="-106" charset="-128"/>
              </a:rPr>
              <a:t>Guerlain</a:t>
            </a:r>
            <a:r>
              <a:rPr lang="en-US" sz="1200" i="0" kern="1200" dirty="0" smtClean="0">
                <a:solidFill>
                  <a:schemeClr val="tx1"/>
                </a:solidFill>
                <a:latin typeface="+mn-lt"/>
                <a:ea typeface="ＭＳ Ｐゴシック" pitchFamily="-106" charset="-128"/>
                <a:cs typeface="ＭＳ Ｐゴシック" pitchFamily="-106" charset="-128"/>
              </a:rPr>
              <a:t>, Evian and Warner Bros. Interactive Entertainment, which is using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 to promote its upcoming Batman: </a:t>
            </a:r>
            <a:r>
              <a:rPr lang="en-US" sz="1200" i="0" kern="1200" dirty="0" err="1" smtClean="0">
                <a:solidFill>
                  <a:schemeClr val="tx1"/>
                </a:solidFill>
                <a:latin typeface="+mn-lt"/>
                <a:ea typeface="ＭＳ Ｐゴシック" pitchFamily="-106" charset="-128"/>
                <a:cs typeface="ＭＳ Ｐゴシック" pitchFamily="-106" charset="-128"/>
              </a:rPr>
              <a:t>Arkham</a:t>
            </a:r>
            <a:r>
              <a:rPr lang="en-US" sz="1200" i="0" kern="1200" dirty="0" smtClean="0">
                <a:solidFill>
                  <a:schemeClr val="tx1"/>
                </a:solidFill>
                <a:latin typeface="+mn-lt"/>
                <a:ea typeface="ＭＳ Ｐゴシック" pitchFamily="-106" charset="-128"/>
                <a:cs typeface="ＭＳ Ｐゴシック" pitchFamily="-106" charset="-128"/>
              </a:rPr>
              <a:t> Knight video game for its June 24 Australian launch.</a:t>
            </a:r>
          </a:p>
          <a:p>
            <a:r>
              <a:rPr lang="en-US" sz="1200" i="0" kern="1200" dirty="0" smtClean="0">
                <a:solidFill>
                  <a:schemeClr val="tx1"/>
                </a:solidFill>
                <a:latin typeface="+mn-lt"/>
                <a:ea typeface="ＭＳ Ｐゴシック" pitchFamily="-106" charset="-128"/>
                <a:cs typeface="ＭＳ Ｐゴシック" pitchFamily="-106" charset="-128"/>
              </a:rPr>
              <a:t>“The introduction of visual recognition is another step on our journey to extend the ways people can use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 to engage with the world around them,” said Rich Riley, CEO, </a:t>
            </a:r>
            <a:r>
              <a:rPr lang="en-US" sz="1200" i="0" kern="1200" dirty="0" err="1" smtClean="0">
                <a:solidFill>
                  <a:schemeClr val="tx1"/>
                </a:solidFill>
                <a:latin typeface="+mn-lt"/>
                <a:ea typeface="ＭＳ Ｐゴシック" pitchFamily="-106" charset="-128"/>
                <a:cs typeface="ＭＳ Ｐゴシック" pitchFamily="-106" charset="-128"/>
              </a:rPr>
              <a:t>Shazam</a:t>
            </a:r>
            <a:r>
              <a:rPr lang="en-US" sz="1200" i="0" kern="1200" dirty="0" smtClean="0">
                <a:solidFill>
                  <a:schemeClr val="tx1"/>
                </a:solidFill>
                <a:latin typeface="+mn-lt"/>
                <a:ea typeface="ＭＳ Ｐゴシック" pitchFamily="-106" charset="-128"/>
                <a:cs typeface="ＭＳ Ｐゴシック" pitchFamily="-106" charset="-128"/>
              </a:rPr>
              <a:t>. </a:t>
            </a:r>
            <a:r>
              <a:rPr lang="en-US" sz="1200" i="0" kern="1200" smtClean="0">
                <a:solidFill>
                  <a:schemeClr val="tx1"/>
                </a:solidFill>
                <a:latin typeface="+mn-lt"/>
                <a:ea typeface="ＭＳ Ｐゴシック" pitchFamily="-106" charset="-128"/>
                <a:cs typeface="ＭＳ Ｐゴシック" pitchFamily="-106" charset="-128"/>
              </a:rPr>
              <a:t>“For brands, we’re providing a near-frictionless way to engage customers on their mobile devices, with a single tap of a button.”</a:t>
            </a:r>
            <a:endParaRPr lang="fr-CA" dirty="0" smtClean="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49</a:t>
            </a:fld>
            <a:endParaRPr lang="en-US"/>
          </a:p>
        </p:txBody>
      </p:sp>
    </p:spTree>
    <p:extLst>
      <p:ext uri="{BB962C8B-B14F-4D97-AF65-F5344CB8AC3E}">
        <p14:creationId xmlns:p14="http://schemas.microsoft.com/office/powerpoint/2010/main" val="1859804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084637"/>
            <a:ext cx="6172200" cy="4318001"/>
          </a:xfrm>
        </p:spPr>
        <p:txBody>
          <a:bodyPr/>
          <a:lstStyle/>
          <a:p>
            <a:r>
              <a:rPr lang="en-US" b="1" dirty="0"/>
              <a:t>YouTube</a:t>
            </a:r>
            <a:r>
              <a:rPr lang="en-US" dirty="0"/>
              <a:t> et </a:t>
            </a:r>
            <a:r>
              <a:rPr lang="en-US" dirty="0" err="1" smtClean="0"/>
              <a:t>réseau</a:t>
            </a:r>
            <a:r>
              <a:rPr lang="en-US" dirty="0" smtClean="0"/>
              <a:t> </a:t>
            </a:r>
            <a:r>
              <a:rPr lang="en-US" dirty="0" err="1"/>
              <a:t>communautaire</a:t>
            </a:r>
            <a:r>
              <a:rPr lang="en-US" dirty="0"/>
              <a:t> </a:t>
            </a:r>
            <a:r>
              <a:rPr lang="en-US" b="1" dirty="0" smtClean="0"/>
              <a:t>Facebook</a:t>
            </a:r>
            <a:r>
              <a:rPr lang="en-US" dirty="0" smtClean="0"/>
              <a:t> </a:t>
            </a:r>
            <a:r>
              <a:rPr lang="en-US" dirty="0"/>
              <a:t>et </a:t>
            </a:r>
            <a:r>
              <a:rPr lang="en-US" dirty="0" err="1" smtClean="0"/>
              <a:t>maintenant</a:t>
            </a:r>
            <a:r>
              <a:rPr lang="en-US" dirty="0" smtClean="0"/>
              <a:t> </a:t>
            </a:r>
            <a:r>
              <a:rPr lang="en-US" b="1" dirty="0" smtClean="0">
                <a:solidFill>
                  <a:srgbClr val="FF0000"/>
                </a:solidFill>
              </a:rPr>
              <a:t>Twitter</a:t>
            </a:r>
            <a:r>
              <a:rPr lang="en-US" dirty="0" smtClean="0">
                <a:solidFill>
                  <a:srgbClr val="FF0000"/>
                </a:solidFill>
              </a:rPr>
              <a:t> </a:t>
            </a:r>
            <a:r>
              <a:rPr lang="en-US" dirty="0" err="1" smtClean="0">
                <a:solidFill>
                  <a:srgbClr val="FF0000"/>
                </a:solidFill>
              </a:rPr>
              <a:t>devenus</a:t>
            </a:r>
            <a:r>
              <a:rPr lang="en-US" dirty="0" smtClean="0">
                <a:solidFill>
                  <a:srgbClr val="FF0000"/>
                </a:solidFill>
              </a:rPr>
              <a:t> </a:t>
            </a:r>
            <a:r>
              <a:rPr lang="en-US" dirty="0">
                <a:solidFill>
                  <a:srgbClr val="FF0000"/>
                </a:solidFill>
              </a:rPr>
              <a:t>de </a:t>
            </a:r>
            <a:r>
              <a:rPr lang="en-US" b="1" dirty="0" err="1">
                <a:solidFill>
                  <a:srgbClr val="FF0000"/>
                </a:solidFill>
              </a:rPr>
              <a:t>puissants</a:t>
            </a:r>
            <a:r>
              <a:rPr lang="en-US" b="1" dirty="0">
                <a:solidFill>
                  <a:srgbClr val="FF0000"/>
                </a:solidFill>
              </a:rPr>
              <a:t> </a:t>
            </a:r>
            <a:r>
              <a:rPr lang="en-US" b="1" dirty="0" err="1">
                <a:solidFill>
                  <a:srgbClr val="FF0000"/>
                </a:solidFill>
              </a:rPr>
              <a:t>relais</a:t>
            </a:r>
            <a:r>
              <a:rPr lang="en-US" b="1" dirty="0">
                <a:solidFill>
                  <a:srgbClr val="FF0000"/>
                </a:solidFill>
              </a:rPr>
              <a:t> pour la diffusion de </a:t>
            </a:r>
            <a:r>
              <a:rPr lang="en-US" b="1" dirty="0" err="1" smtClean="0">
                <a:solidFill>
                  <a:srgbClr val="FF0000"/>
                </a:solidFill>
              </a:rPr>
              <a:t>vidéos</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50</a:t>
            </a:fld>
            <a:endParaRPr lang="en-US"/>
          </a:p>
        </p:txBody>
      </p:sp>
    </p:spTree>
    <p:extLst>
      <p:ext uri="{BB962C8B-B14F-4D97-AF65-F5344CB8AC3E}">
        <p14:creationId xmlns:p14="http://schemas.microsoft.com/office/powerpoint/2010/main" val="2986300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CA" dirty="0" smtClean="0"/>
              <a:t>http://</a:t>
            </a:r>
            <a:r>
              <a:rPr lang="fr-CA" dirty="0" err="1" smtClean="0"/>
              <a:t>www.sportsnet.ca</a:t>
            </a:r>
            <a:r>
              <a:rPr lang="fr-CA" dirty="0" smtClean="0"/>
              <a:t>/hockey/</a:t>
            </a:r>
            <a:r>
              <a:rPr lang="fr-CA" dirty="0" err="1" smtClean="0"/>
              <a:t>nhl</a:t>
            </a:r>
            <a:r>
              <a:rPr lang="fr-CA" dirty="0" smtClean="0"/>
              <a:t>/</a:t>
            </a:r>
            <a:r>
              <a:rPr lang="fr-CA" dirty="0" err="1" smtClean="0"/>
              <a:t>elderly</a:t>
            </a:r>
            <a:r>
              <a:rPr lang="fr-CA" dirty="0" smtClean="0"/>
              <a:t>-</a:t>
            </a:r>
            <a:r>
              <a:rPr lang="fr-CA" dirty="0" err="1" smtClean="0"/>
              <a:t>pittsburgh</a:t>
            </a:r>
            <a:r>
              <a:rPr lang="fr-CA" dirty="0" smtClean="0"/>
              <a:t>-fan-</a:t>
            </a:r>
            <a:r>
              <a:rPr lang="fr-CA" dirty="0" err="1" smtClean="0"/>
              <a:t>steals</a:t>
            </a:r>
            <a:r>
              <a:rPr lang="fr-CA" dirty="0" smtClean="0"/>
              <a:t>-</a:t>
            </a:r>
            <a:r>
              <a:rPr lang="fr-CA" dirty="0" err="1" smtClean="0"/>
              <a:t>puck</a:t>
            </a:r>
            <a:r>
              <a:rPr lang="fr-CA" dirty="0" smtClean="0"/>
              <a:t>-</a:t>
            </a:r>
            <a:r>
              <a:rPr lang="fr-CA" dirty="0" err="1" smtClean="0"/>
              <a:t>from</a:t>
            </a:r>
            <a:r>
              <a:rPr lang="fr-CA" dirty="0" smtClean="0"/>
              <a:t>-</a:t>
            </a:r>
            <a:r>
              <a:rPr lang="fr-CA" dirty="0" err="1" smtClean="0"/>
              <a:t>little</a:t>
            </a:r>
            <a:r>
              <a:rPr lang="fr-CA" dirty="0" smtClean="0"/>
              <a:t>-kid-in-</a:t>
            </a:r>
            <a:r>
              <a:rPr lang="fr-CA" dirty="0" err="1" smtClean="0"/>
              <a:t>crowd</a:t>
            </a:r>
            <a:r>
              <a:rPr lang="fr-CA" dirty="0" smtClean="0"/>
              <a:t>/</a:t>
            </a:r>
          </a:p>
          <a:p>
            <a:endParaRPr lang="fr-CA" dirty="0" smtClean="0"/>
          </a:p>
          <a:p>
            <a:r>
              <a:rPr lang="fr-CA" dirty="0"/>
              <a:t>JEFF SIMMONS   OCTOBER 29, 2015, 9:00 PM</a:t>
            </a:r>
          </a:p>
          <a:p>
            <a:r>
              <a:rPr lang="fr-CA" dirty="0" err="1"/>
              <a:t>Some</a:t>
            </a:r>
            <a:r>
              <a:rPr lang="fr-CA" dirty="0"/>
              <a:t> hockey fans </a:t>
            </a:r>
            <a:r>
              <a:rPr lang="fr-CA" dirty="0" err="1"/>
              <a:t>take</a:t>
            </a:r>
            <a:r>
              <a:rPr lang="fr-CA" dirty="0"/>
              <a:t> </a:t>
            </a:r>
            <a:r>
              <a:rPr lang="fr-CA" dirty="0" err="1"/>
              <a:t>themselves</a:t>
            </a:r>
            <a:r>
              <a:rPr lang="fr-CA" dirty="0"/>
              <a:t> a bit </a:t>
            </a:r>
            <a:r>
              <a:rPr lang="fr-CA" dirty="0" err="1"/>
              <a:t>too</a:t>
            </a:r>
            <a:r>
              <a:rPr lang="fr-CA" dirty="0"/>
              <a:t> </a:t>
            </a:r>
            <a:r>
              <a:rPr lang="fr-CA" dirty="0" err="1"/>
              <a:t>seriously</a:t>
            </a:r>
            <a:r>
              <a:rPr lang="fr-CA" dirty="0"/>
              <a:t>. And </a:t>
            </a:r>
            <a:r>
              <a:rPr lang="fr-CA" dirty="0" err="1"/>
              <a:t>that</a:t>
            </a:r>
            <a:r>
              <a:rPr lang="fr-CA" dirty="0"/>
              <a:t> </a:t>
            </a:r>
            <a:r>
              <a:rPr lang="fr-CA" dirty="0" err="1"/>
              <a:t>can</a:t>
            </a:r>
            <a:r>
              <a:rPr lang="fr-CA" dirty="0"/>
              <a:t> lead to </a:t>
            </a:r>
            <a:r>
              <a:rPr lang="fr-CA" dirty="0" err="1"/>
              <a:t>some</a:t>
            </a:r>
            <a:r>
              <a:rPr lang="fr-CA" dirty="0"/>
              <a:t> </a:t>
            </a:r>
            <a:r>
              <a:rPr lang="fr-CA" dirty="0" err="1"/>
              <a:t>boneheaded</a:t>
            </a:r>
            <a:r>
              <a:rPr lang="fr-CA" dirty="0"/>
              <a:t> </a:t>
            </a:r>
            <a:r>
              <a:rPr lang="fr-CA" dirty="0" err="1"/>
              <a:t>decisions</a:t>
            </a:r>
            <a:r>
              <a:rPr lang="fr-CA" dirty="0"/>
              <a:t>.</a:t>
            </a:r>
          </a:p>
          <a:p>
            <a:endParaRPr lang="fr-CA" dirty="0"/>
          </a:p>
          <a:p>
            <a:r>
              <a:rPr lang="fr-CA" dirty="0" err="1"/>
              <a:t>Such</a:t>
            </a:r>
            <a:r>
              <a:rPr lang="fr-CA" dirty="0"/>
              <a:t> </a:t>
            </a:r>
            <a:r>
              <a:rPr lang="fr-CA" dirty="0" err="1"/>
              <a:t>was</a:t>
            </a:r>
            <a:r>
              <a:rPr lang="fr-CA" dirty="0"/>
              <a:t> the case in Pittsburgh Thursday </a:t>
            </a:r>
            <a:r>
              <a:rPr lang="fr-CA" dirty="0" err="1"/>
              <a:t>evening</a:t>
            </a:r>
            <a:r>
              <a:rPr lang="fr-CA" dirty="0"/>
              <a:t>. And one </a:t>
            </a:r>
            <a:r>
              <a:rPr lang="fr-CA" dirty="0" err="1"/>
              <a:t>particular</a:t>
            </a:r>
            <a:r>
              <a:rPr lang="fr-CA" dirty="0"/>
              <a:t> fan </a:t>
            </a:r>
            <a:r>
              <a:rPr lang="fr-CA" dirty="0" err="1"/>
              <a:t>broke</a:t>
            </a:r>
            <a:r>
              <a:rPr lang="fr-CA" dirty="0"/>
              <a:t> a </a:t>
            </a:r>
            <a:r>
              <a:rPr lang="fr-CA" dirty="0" err="1"/>
              <a:t>rule</a:t>
            </a:r>
            <a:r>
              <a:rPr lang="fr-CA" dirty="0"/>
              <a:t> of basic </a:t>
            </a:r>
            <a:r>
              <a:rPr lang="fr-CA" dirty="0" err="1"/>
              <a:t>common</a:t>
            </a:r>
            <a:r>
              <a:rPr lang="fr-CA" dirty="0"/>
              <a:t> </a:t>
            </a:r>
            <a:r>
              <a:rPr lang="fr-CA" dirty="0" err="1"/>
              <a:t>sense</a:t>
            </a:r>
            <a:r>
              <a:rPr lang="fr-CA" dirty="0"/>
              <a:t> — </a:t>
            </a:r>
            <a:r>
              <a:rPr lang="fr-CA" dirty="0" err="1"/>
              <a:t>don’t</a:t>
            </a:r>
            <a:r>
              <a:rPr lang="fr-CA" dirty="0"/>
              <a:t> </a:t>
            </a:r>
            <a:r>
              <a:rPr lang="fr-CA" dirty="0" err="1"/>
              <a:t>steal</a:t>
            </a:r>
            <a:r>
              <a:rPr lang="fr-CA" dirty="0"/>
              <a:t> </a:t>
            </a:r>
            <a:r>
              <a:rPr lang="fr-CA" dirty="0" err="1"/>
              <a:t>things</a:t>
            </a:r>
            <a:r>
              <a:rPr lang="fr-CA" dirty="0"/>
              <a:t> </a:t>
            </a:r>
            <a:r>
              <a:rPr lang="fr-CA" dirty="0" err="1"/>
              <a:t>from</a:t>
            </a:r>
            <a:r>
              <a:rPr lang="fr-CA" dirty="0"/>
              <a:t> </a:t>
            </a:r>
            <a:r>
              <a:rPr lang="fr-CA" dirty="0" err="1"/>
              <a:t>children</a:t>
            </a:r>
            <a:r>
              <a:rPr lang="fr-CA" dirty="0"/>
              <a:t>.</a:t>
            </a:r>
          </a:p>
          <a:p>
            <a:endParaRPr lang="fr-CA" dirty="0"/>
          </a:p>
          <a:p>
            <a:r>
              <a:rPr lang="fr-CA" dirty="0" err="1"/>
              <a:t>During</a:t>
            </a:r>
            <a:r>
              <a:rPr lang="fr-CA" dirty="0"/>
              <a:t> a stoppage in </a:t>
            </a:r>
            <a:r>
              <a:rPr lang="fr-CA" dirty="0" err="1"/>
              <a:t>play</a:t>
            </a:r>
            <a:r>
              <a:rPr lang="fr-CA" dirty="0"/>
              <a:t> of the </a:t>
            </a:r>
            <a:r>
              <a:rPr lang="fr-CA" dirty="0" err="1"/>
              <a:t>Penguins</a:t>
            </a:r>
            <a:r>
              <a:rPr lang="fr-CA" dirty="0"/>
              <a:t>-Sabres </a:t>
            </a:r>
            <a:r>
              <a:rPr lang="fr-CA" dirty="0" err="1"/>
              <a:t>game</a:t>
            </a:r>
            <a:r>
              <a:rPr lang="fr-CA" dirty="0"/>
              <a:t>, Buffalo </a:t>
            </a:r>
            <a:r>
              <a:rPr lang="fr-CA" dirty="0" err="1"/>
              <a:t>head</a:t>
            </a:r>
            <a:r>
              <a:rPr lang="fr-CA" dirty="0"/>
              <a:t> coach (and former Pittsburgh </a:t>
            </a:r>
            <a:r>
              <a:rPr lang="fr-CA" dirty="0" err="1"/>
              <a:t>bench</a:t>
            </a:r>
            <a:r>
              <a:rPr lang="fr-CA" dirty="0"/>
              <a:t> boss) Dan </a:t>
            </a:r>
            <a:r>
              <a:rPr lang="fr-CA" dirty="0" err="1"/>
              <a:t>Bylsma</a:t>
            </a:r>
            <a:r>
              <a:rPr lang="fr-CA" dirty="0"/>
              <a:t> </a:t>
            </a:r>
            <a:r>
              <a:rPr lang="fr-CA" dirty="0" err="1"/>
              <a:t>was</a:t>
            </a:r>
            <a:r>
              <a:rPr lang="fr-CA" dirty="0"/>
              <a:t> </a:t>
            </a:r>
            <a:r>
              <a:rPr lang="fr-CA" dirty="0" err="1"/>
              <a:t>tossing</a:t>
            </a:r>
            <a:r>
              <a:rPr lang="fr-CA" dirty="0"/>
              <a:t> a </a:t>
            </a:r>
            <a:r>
              <a:rPr lang="fr-CA" dirty="0" err="1"/>
              <a:t>puck</a:t>
            </a:r>
            <a:r>
              <a:rPr lang="fr-CA" dirty="0"/>
              <a:t> to a </a:t>
            </a:r>
            <a:r>
              <a:rPr lang="fr-CA" dirty="0" err="1"/>
              <a:t>little</a:t>
            </a:r>
            <a:r>
              <a:rPr lang="fr-CA" dirty="0"/>
              <a:t> kid in the </a:t>
            </a:r>
            <a:r>
              <a:rPr lang="fr-CA" dirty="0" err="1"/>
              <a:t>crowd</a:t>
            </a:r>
            <a:r>
              <a:rPr lang="fr-CA" dirty="0"/>
              <a:t> </a:t>
            </a:r>
            <a:r>
              <a:rPr lang="fr-CA" dirty="0" err="1"/>
              <a:t>before</a:t>
            </a:r>
            <a:r>
              <a:rPr lang="fr-CA" dirty="0"/>
              <a:t> </a:t>
            </a:r>
            <a:r>
              <a:rPr lang="fr-CA" dirty="0" err="1"/>
              <a:t>it</a:t>
            </a:r>
            <a:r>
              <a:rPr lang="fr-CA" dirty="0"/>
              <a:t> </a:t>
            </a:r>
            <a:r>
              <a:rPr lang="fr-CA" dirty="0" err="1"/>
              <a:t>was</a:t>
            </a:r>
            <a:r>
              <a:rPr lang="fr-CA" dirty="0"/>
              <a:t> </a:t>
            </a:r>
            <a:r>
              <a:rPr lang="fr-CA" dirty="0" err="1"/>
              <a:t>intercepted</a:t>
            </a:r>
            <a:r>
              <a:rPr lang="fr-CA" dirty="0"/>
              <a:t> by an </a:t>
            </a:r>
            <a:r>
              <a:rPr lang="fr-CA" dirty="0" err="1"/>
              <a:t>elderly</a:t>
            </a:r>
            <a:r>
              <a:rPr lang="fr-CA" dirty="0"/>
              <a:t> fan.</a:t>
            </a:r>
          </a:p>
          <a:p>
            <a:endParaRPr lang="fr-CA" dirty="0"/>
          </a:p>
          <a:p>
            <a:endParaRPr lang="fr-CA" dirty="0"/>
          </a:p>
          <a:p>
            <a:r>
              <a:rPr lang="fr-CA" dirty="0"/>
              <a:t>He </a:t>
            </a:r>
            <a:r>
              <a:rPr lang="fr-CA" dirty="0" err="1"/>
              <a:t>looked</a:t>
            </a:r>
            <a:r>
              <a:rPr lang="fr-CA" dirty="0"/>
              <a:t> </a:t>
            </a:r>
            <a:r>
              <a:rPr lang="fr-CA" dirty="0" err="1"/>
              <a:t>proud</a:t>
            </a:r>
            <a:r>
              <a:rPr lang="fr-CA" dirty="0"/>
              <a:t> of </a:t>
            </a:r>
            <a:r>
              <a:rPr lang="fr-CA" dirty="0" err="1"/>
              <a:t>himself</a:t>
            </a:r>
            <a:r>
              <a:rPr lang="fr-CA" dirty="0"/>
              <a:t> </a:t>
            </a:r>
            <a:r>
              <a:rPr lang="fr-CA" dirty="0" err="1"/>
              <a:t>too</a:t>
            </a:r>
            <a:r>
              <a:rPr lang="fr-CA" dirty="0"/>
              <a:t>. Lame.</a:t>
            </a:r>
          </a:p>
          <a:p>
            <a:endParaRPr lang="fr-CA" dirty="0"/>
          </a:p>
          <a:p>
            <a:r>
              <a:rPr lang="fr-CA" dirty="0" err="1"/>
              <a:t>However</a:t>
            </a:r>
            <a:r>
              <a:rPr lang="fr-CA" dirty="0"/>
              <a:t>, a GIF of the </a:t>
            </a:r>
            <a:r>
              <a:rPr lang="fr-CA" dirty="0" err="1"/>
              <a:t>act</a:t>
            </a:r>
            <a:r>
              <a:rPr lang="fr-CA" dirty="0"/>
              <a:t> </a:t>
            </a:r>
            <a:r>
              <a:rPr lang="fr-CA" dirty="0" err="1"/>
              <a:t>blew</a:t>
            </a:r>
            <a:r>
              <a:rPr lang="fr-CA" dirty="0"/>
              <a:t> up on social media and the </a:t>
            </a:r>
            <a:r>
              <a:rPr lang="fr-CA" dirty="0" err="1"/>
              <a:t>Penguins</a:t>
            </a:r>
            <a:r>
              <a:rPr lang="fr-CA" dirty="0"/>
              <a:t> </a:t>
            </a:r>
            <a:r>
              <a:rPr lang="fr-CA" dirty="0" err="1"/>
              <a:t>caught</a:t>
            </a:r>
            <a:r>
              <a:rPr lang="fr-CA" dirty="0"/>
              <a:t> </a:t>
            </a:r>
            <a:r>
              <a:rPr lang="fr-CA" dirty="0" err="1"/>
              <a:t>word</a:t>
            </a:r>
            <a:r>
              <a:rPr lang="fr-CA" dirty="0"/>
              <a:t> of </a:t>
            </a:r>
            <a:r>
              <a:rPr lang="fr-CA" dirty="0" err="1"/>
              <a:t>what</a:t>
            </a:r>
            <a:r>
              <a:rPr lang="fr-CA" dirty="0"/>
              <a:t> </a:t>
            </a:r>
            <a:r>
              <a:rPr lang="fr-CA" dirty="0" err="1"/>
              <a:t>had</a:t>
            </a:r>
            <a:r>
              <a:rPr lang="fr-CA" dirty="0"/>
              <a:t> </a:t>
            </a:r>
            <a:r>
              <a:rPr lang="fr-CA" dirty="0" err="1"/>
              <a:t>happened</a:t>
            </a:r>
            <a:r>
              <a:rPr lang="fr-CA" dirty="0"/>
              <a:t>, </a:t>
            </a:r>
            <a:r>
              <a:rPr lang="fr-CA" dirty="0" err="1"/>
              <a:t>immediately</a:t>
            </a:r>
            <a:r>
              <a:rPr lang="fr-CA" dirty="0"/>
              <a:t> </a:t>
            </a:r>
            <a:r>
              <a:rPr lang="fr-CA" dirty="0" err="1"/>
              <a:t>tweeting</a:t>
            </a:r>
            <a:r>
              <a:rPr lang="fr-CA" dirty="0"/>
              <a:t> out a </a:t>
            </a:r>
            <a:r>
              <a:rPr lang="fr-CA" dirty="0" err="1"/>
              <a:t>response</a:t>
            </a:r>
            <a:r>
              <a:rPr lang="fr-CA" dirty="0"/>
              <a:t> and </a:t>
            </a:r>
            <a:r>
              <a:rPr lang="fr-CA" dirty="0" err="1"/>
              <a:t>providing</a:t>
            </a:r>
            <a:r>
              <a:rPr lang="fr-CA" dirty="0"/>
              <a:t> a </a:t>
            </a:r>
            <a:r>
              <a:rPr lang="fr-CA" dirty="0" err="1"/>
              <a:t>nice</a:t>
            </a:r>
            <a:r>
              <a:rPr lang="fr-CA" dirty="0"/>
              <a:t> </a:t>
            </a:r>
            <a:r>
              <a:rPr lang="fr-CA" dirty="0" err="1"/>
              <a:t>gesture</a:t>
            </a:r>
            <a:r>
              <a:rPr lang="fr-CA" dirty="0"/>
              <a:t> for the </a:t>
            </a:r>
            <a:r>
              <a:rPr lang="fr-CA" dirty="0" err="1"/>
              <a:t>young</a:t>
            </a:r>
            <a:r>
              <a:rPr lang="fr-CA" dirty="0"/>
              <a:t> fan.</a:t>
            </a:r>
          </a:p>
          <a:p>
            <a:endParaRPr lang="fr-CA" dirty="0"/>
          </a:p>
          <a:p>
            <a:endParaRPr lang="fr-CA" dirty="0"/>
          </a:p>
          <a:p>
            <a:endParaRPr lang="fr-CA" dirty="0"/>
          </a:p>
          <a:p>
            <a:r>
              <a:rPr lang="fr-CA" dirty="0" err="1"/>
              <a:t>At</a:t>
            </a:r>
            <a:r>
              <a:rPr lang="fr-CA" dirty="0"/>
              <a:t> least </a:t>
            </a:r>
            <a:r>
              <a:rPr lang="fr-CA" dirty="0" err="1"/>
              <a:t>someone</a:t>
            </a:r>
            <a:r>
              <a:rPr lang="fr-CA" dirty="0"/>
              <a:t> has </a:t>
            </a:r>
            <a:r>
              <a:rPr lang="fr-CA" dirty="0" err="1"/>
              <a:t>some</a:t>
            </a:r>
            <a:r>
              <a:rPr lang="fr-CA" dirty="0"/>
              <a:t> class.</a:t>
            </a:r>
          </a:p>
          <a:p>
            <a:endParaRPr lang="fr-CA" dirty="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51</a:t>
            </a:fld>
            <a:endParaRPr lang="en-US"/>
          </a:p>
        </p:txBody>
      </p:sp>
    </p:spTree>
    <p:extLst>
      <p:ext uri="{BB962C8B-B14F-4D97-AF65-F5344CB8AC3E}">
        <p14:creationId xmlns:p14="http://schemas.microsoft.com/office/powerpoint/2010/main" val="1563324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CA" dirty="0" smtClean="0"/>
              <a:t>http://</a:t>
            </a:r>
            <a:r>
              <a:rPr lang="fr-CA" dirty="0" err="1" smtClean="0"/>
              <a:t>www.sportsnet.ca</a:t>
            </a:r>
            <a:r>
              <a:rPr lang="fr-CA" dirty="0" smtClean="0"/>
              <a:t>/hockey/</a:t>
            </a:r>
            <a:r>
              <a:rPr lang="fr-CA" dirty="0" err="1" smtClean="0"/>
              <a:t>nhl</a:t>
            </a:r>
            <a:r>
              <a:rPr lang="fr-CA" dirty="0" smtClean="0"/>
              <a:t>/</a:t>
            </a:r>
            <a:r>
              <a:rPr lang="fr-CA" dirty="0" err="1" smtClean="0"/>
              <a:t>elderly</a:t>
            </a:r>
            <a:r>
              <a:rPr lang="fr-CA" dirty="0" smtClean="0"/>
              <a:t>-</a:t>
            </a:r>
            <a:r>
              <a:rPr lang="fr-CA" dirty="0" err="1" smtClean="0"/>
              <a:t>pittsburgh</a:t>
            </a:r>
            <a:r>
              <a:rPr lang="fr-CA" dirty="0" smtClean="0"/>
              <a:t>-fan-</a:t>
            </a:r>
            <a:r>
              <a:rPr lang="fr-CA" dirty="0" err="1" smtClean="0"/>
              <a:t>steals</a:t>
            </a:r>
            <a:r>
              <a:rPr lang="fr-CA" dirty="0" smtClean="0"/>
              <a:t>-</a:t>
            </a:r>
            <a:r>
              <a:rPr lang="fr-CA" dirty="0" err="1" smtClean="0"/>
              <a:t>puck</a:t>
            </a:r>
            <a:r>
              <a:rPr lang="fr-CA" dirty="0" smtClean="0"/>
              <a:t>-</a:t>
            </a:r>
            <a:r>
              <a:rPr lang="fr-CA" dirty="0" err="1" smtClean="0"/>
              <a:t>from</a:t>
            </a:r>
            <a:r>
              <a:rPr lang="fr-CA" dirty="0" smtClean="0"/>
              <a:t>-</a:t>
            </a:r>
            <a:r>
              <a:rPr lang="fr-CA" dirty="0" err="1" smtClean="0"/>
              <a:t>little</a:t>
            </a:r>
            <a:r>
              <a:rPr lang="fr-CA" dirty="0" smtClean="0"/>
              <a:t>-kid-in-</a:t>
            </a:r>
            <a:r>
              <a:rPr lang="fr-CA" dirty="0" err="1" smtClean="0"/>
              <a:t>crowd</a:t>
            </a:r>
            <a:r>
              <a:rPr lang="fr-CA" dirty="0" smtClean="0"/>
              <a:t>/</a:t>
            </a:r>
          </a:p>
          <a:p>
            <a:endParaRPr lang="fr-CA" dirty="0" smtClean="0"/>
          </a:p>
          <a:p>
            <a:r>
              <a:rPr lang="fr-CA" dirty="0"/>
              <a:t>JEFF SIMMONS   OCTOBER 29, 2015, 9:00 PM</a:t>
            </a:r>
          </a:p>
          <a:p>
            <a:r>
              <a:rPr lang="fr-CA" dirty="0" err="1"/>
              <a:t>Some</a:t>
            </a:r>
            <a:r>
              <a:rPr lang="fr-CA" dirty="0"/>
              <a:t> hockey fans </a:t>
            </a:r>
            <a:r>
              <a:rPr lang="fr-CA" dirty="0" err="1"/>
              <a:t>take</a:t>
            </a:r>
            <a:r>
              <a:rPr lang="fr-CA" dirty="0"/>
              <a:t> </a:t>
            </a:r>
            <a:r>
              <a:rPr lang="fr-CA" dirty="0" err="1"/>
              <a:t>themselves</a:t>
            </a:r>
            <a:r>
              <a:rPr lang="fr-CA" dirty="0"/>
              <a:t> a bit </a:t>
            </a:r>
            <a:r>
              <a:rPr lang="fr-CA" dirty="0" err="1"/>
              <a:t>too</a:t>
            </a:r>
            <a:r>
              <a:rPr lang="fr-CA" dirty="0"/>
              <a:t> </a:t>
            </a:r>
            <a:r>
              <a:rPr lang="fr-CA" dirty="0" err="1"/>
              <a:t>seriously</a:t>
            </a:r>
            <a:r>
              <a:rPr lang="fr-CA" dirty="0"/>
              <a:t>. And </a:t>
            </a:r>
            <a:r>
              <a:rPr lang="fr-CA" dirty="0" err="1"/>
              <a:t>that</a:t>
            </a:r>
            <a:r>
              <a:rPr lang="fr-CA" dirty="0"/>
              <a:t> </a:t>
            </a:r>
            <a:r>
              <a:rPr lang="fr-CA" dirty="0" err="1"/>
              <a:t>can</a:t>
            </a:r>
            <a:r>
              <a:rPr lang="fr-CA" dirty="0"/>
              <a:t> lead to </a:t>
            </a:r>
            <a:r>
              <a:rPr lang="fr-CA" dirty="0" err="1"/>
              <a:t>some</a:t>
            </a:r>
            <a:r>
              <a:rPr lang="fr-CA" dirty="0"/>
              <a:t> </a:t>
            </a:r>
            <a:r>
              <a:rPr lang="fr-CA" dirty="0" err="1"/>
              <a:t>boneheaded</a:t>
            </a:r>
            <a:r>
              <a:rPr lang="fr-CA" dirty="0"/>
              <a:t> </a:t>
            </a:r>
            <a:r>
              <a:rPr lang="fr-CA" dirty="0" err="1"/>
              <a:t>decisions</a:t>
            </a:r>
            <a:r>
              <a:rPr lang="fr-CA" dirty="0"/>
              <a:t>.</a:t>
            </a:r>
          </a:p>
          <a:p>
            <a:endParaRPr lang="fr-CA" dirty="0"/>
          </a:p>
          <a:p>
            <a:r>
              <a:rPr lang="fr-CA" dirty="0" err="1"/>
              <a:t>Such</a:t>
            </a:r>
            <a:r>
              <a:rPr lang="fr-CA" dirty="0"/>
              <a:t> </a:t>
            </a:r>
            <a:r>
              <a:rPr lang="fr-CA" dirty="0" err="1"/>
              <a:t>was</a:t>
            </a:r>
            <a:r>
              <a:rPr lang="fr-CA" dirty="0"/>
              <a:t> the case in Pittsburgh Thursday </a:t>
            </a:r>
            <a:r>
              <a:rPr lang="fr-CA" dirty="0" err="1"/>
              <a:t>evening</a:t>
            </a:r>
            <a:r>
              <a:rPr lang="fr-CA" dirty="0"/>
              <a:t>. And one </a:t>
            </a:r>
            <a:r>
              <a:rPr lang="fr-CA" dirty="0" err="1"/>
              <a:t>particular</a:t>
            </a:r>
            <a:r>
              <a:rPr lang="fr-CA" dirty="0"/>
              <a:t> fan </a:t>
            </a:r>
            <a:r>
              <a:rPr lang="fr-CA" dirty="0" err="1"/>
              <a:t>broke</a:t>
            </a:r>
            <a:r>
              <a:rPr lang="fr-CA" dirty="0"/>
              <a:t> a </a:t>
            </a:r>
            <a:r>
              <a:rPr lang="fr-CA" dirty="0" err="1"/>
              <a:t>rule</a:t>
            </a:r>
            <a:r>
              <a:rPr lang="fr-CA" dirty="0"/>
              <a:t> of basic </a:t>
            </a:r>
            <a:r>
              <a:rPr lang="fr-CA" dirty="0" err="1"/>
              <a:t>common</a:t>
            </a:r>
            <a:r>
              <a:rPr lang="fr-CA" dirty="0"/>
              <a:t> </a:t>
            </a:r>
            <a:r>
              <a:rPr lang="fr-CA" dirty="0" err="1"/>
              <a:t>sense</a:t>
            </a:r>
            <a:r>
              <a:rPr lang="fr-CA" dirty="0"/>
              <a:t> — </a:t>
            </a:r>
            <a:r>
              <a:rPr lang="fr-CA" dirty="0" err="1"/>
              <a:t>don’t</a:t>
            </a:r>
            <a:r>
              <a:rPr lang="fr-CA" dirty="0"/>
              <a:t> </a:t>
            </a:r>
            <a:r>
              <a:rPr lang="fr-CA" dirty="0" err="1"/>
              <a:t>steal</a:t>
            </a:r>
            <a:r>
              <a:rPr lang="fr-CA" dirty="0"/>
              <a:t> </a:t>
            </a:r>
            <a:r>
              <a:rPr lang="fr-CA" dirty="0" err="1"/>
              <a:t>things</a:t>
            </a:r>
            <a:r>
              <a:rPr lang="fr-CA" dirty="0"/>
              <a:t> </a:t>
            </a:r>
            <a:r>
              <a:rPr lang="fr-CA" dirty="0" err="1"/>
              <a:t>from</a:t>
            </a:r>
            <a:r>
              <a:rPr lang="fr-CA" dirty="0"/>
              <a:t> </a:t>
            </a:r>
            <a:r>
              <a:rPr lang="fr-CA" dirty="0" err="1"/>
              <a:t>children</a:t>
            </a:r>
            <a:r>
              <a:rPr lang="fr-CA" dirty="0"/>
              <a:t>.</a:t>
            </a:r>
          </a:p>
          <a:p>
            <a:endParaRPr lang="fr-CA" dirty="0"/>
          </a:p>
          <a:p>
            <a:r>
              <a:rPr lang="fr-CA" dirty="0" err="1"/>
              <a:t>During</a:t>
            </a:r>
            <a:r>
              <a:rPr lang="fr-CA" dirty="0"/>
              <a:t> a stoppage in </a:t>
            </a:r>
            <a:r>
              <a:rPr lang="fr-CA" dirty="0" err="1"/>
              <a:t>play</a:t>
            </a:r>
            <a:r>
              <a:rPr lang="fr-CA" dirty="0"/>
              <a:t> of the </a:t>
            </a:r>
            <a:r>
              <a:rPr lang="fr-CA" dirty="0" err="1"/>
              <a:t>Penguins</a:t>
            </a:r>
            <a:r>
              <a:rPr lang="fr-CA" dirty="0"/>
              <a:t>-Sabres </a:t>
            </a:r>
            <a:r>
              <a:rPr lang="fr-CA" dirty="0" err="1"/>
              <a:t>game</a:t>
            </a:r>
            <a:r>
              <a:rPr lang="fr-CA" dirty="0"/>
              <a:t>, Buffalo </a:t>
            </a:r>
            <a:r>
              <a:rPr lang="fr-CA" dirty="0" err="1"/>
              <a:t>head</a:t>
            </a:r>
            <a:r>
              <a:rPr lang="fr-CA" dirty="0"/>
              <a:t> coach (and former Pittsburgh </a:t>
            </a:r>
            <a:r>
              <a:rPr lang="fr-CA" dirty="0" err="1"/>
              <a:t>bench</a:t>
            </a:r>
            <a:r>
              <a:rPr lang="fr-CA" dirty="0"/>
              <a:t> boss) Dan </a:t>
            </a:r>
            <a:r>
              <a:rPr lang="fr-CA" dirty="0" err="1"/>
              <a:t>Bylsma</a:t>
            </a:r>
            <a:r>
              <a:rPr lang="fr-CA" dirty="0"/>
              <a:t> </a:t>
            </a:r>
            <a:r>
              <a:rPr lang="fr-CA" dirty="0" err="1"/>
              <a:t>was</a:t>
            </a:r>
            <a:r>
              <a:rPr lang="fr-CA" dirty="0"/>
              <a:t> </a:t>
            </a:r>
            <a:r>
              <a:rPr lang="fr-CA" dirty="0" err="1"/>
              <a:t>tossing</a:t>
            </a:r>
            <a:r>
              <a:rPr lang="fr-CA" dirty="0"/>
              <a:t> a </a:t>
            </a:r>
            <a:r>
              <a:rPr lang="fr-CA" dirty="0" err="1"/>
              <a:t>puck</a:t>
            </a:r>
            <a:r>
              <a:rPr lang="fr-CA" dirty="0"/>
              <a:t> to a </a:t>
            </a:r>
            <a:r>
              <a:rPr lang="fr-CA" dirty="0" err="1"/>
              <a:t>little</a:t>
            </a:r>
            <a:r>
              <a:rPr lang="fr-CA" dirty="0"/>
              <a:t> kid in the </a:t>
            </a:r>
            <a:r>
              <a:rPr lang="fr-CA" dirty="0" err="1"/>
              <a:t>crowd</a:t>
            </a:r>
            <a:r>
              <a:rPr lang="fr-CA" dirty="0"/>
              <a:t> </a:t>
            </a:r>
            <a:r>
              <a:rPr lang="fr-CA" dirty="0" err="1"/>
              <a:t>before</a:t>
            </a:r>
            <a:r>
              <a:rPr lang="fr-CA" dirty="0"/>
              <a:t> </a:t>
            </a:r>
            <a:r>
              <a:rPr lang="fr-CA" dirty="0" err="1"/>
              <a:t>it</a:t>
            </a:r>
            <a:r>
              <a:rPr lang="fr-CA" dirty="0"/>
              <a:t> </a:t>
            </a:r>
            <a:r>
              <a:rPr lang="fr-CA" dirty="0" err="1"/>
              <a:t>was</a:t>
            </a:r>
            <a:r>
              <a:rPr lang="fr-CA" dirty="0"/>
              <a:t> </a:t>
            </a:r>
            <a:r>
              <a:rPr lang="fr-CA" dirty="0" err="1"/>
              <a:t>intercepted</a:t>
            </a:r>
            <a:r>
              <a:rPr lang="fr-CA" dirty="0"/>
              <a:t> by an </a:t>
            </a:r>
            <a:r>
              <a:rPr lang="fr-CA" dirty="0" err="1"/>
              <a:t>elderly</a:t>
            </a:r>
            <a:r>
              <a:rPr lang="fr-CA" dirty="0"/>
              <a:t> fan.</a:t>
            </a:r>
          </a:p>
          <a:p>
            <a:endParaRPr lang="fr-CA" dirty="0"/>
          </a:p>
          <a:p>
            <a:endParaRPr lang="fr-CA" dirty="0"/>
          </a:p>
          <a:p>
            <a:r>
              <a:rPr lang="fr-CA" dirty="0"/>
              <a:t>He </a:t>
            </a:r>
            <a:r>
              <a:rPr lang="fr-CA" dirty="0" err="1"/>
              <a:t>looked</a:t>
            </a:r>
            <a:r>
              <a:rPr lang="fr-CA" dirty="0"/>
              <a:t> </a:t>
            </a:r>
            <a:r>
              <a:rPr lang="fr-CA" dirty="0" err="1"/>
              <a:t>proud</a:t>
            </a:r>
            <a:r>
              <a:rPr lang="fr-CA" dirty="0"/>
              <a:t> of </a:t>
            </a:r>
            <a:r>
              <a:rPr lang="fr-CA" dirty="0" err="1"/>
              <a:t>himself</a:t>
            </a:r>
            <a:r>
              <a:rPr lang="fr-CA" dirty="0"/>
              <a:t> </a:t>
            </a:r>
            <a:r>
              <a:rPr lang="fr-CA" dirty="0" err="1"/>
              <a:t>too</a:t>
            </a:r>
            <a:r>
              <a:rPr lang="fr-CA" dirty="0"/>
              <a:t>. Lame.</a:t>
            </a:r>
          </a:p>
          <a:p>
            <a:endParaRPr lang="fr-CA" dirty="0"/>
          </a:p>
          <a:p>
            <a:r>
              <a:rPr lang="fr-CA" dirty="0" err="1"/>
              <a:t>However</a:t>
            </a:r>
            <a:r>
              <a:rPr lang="fr-CA" dirty="0"/>
              <a:t>, a GIF of the </a:t>
            </a:r>
            <a:r>
              <a:rPr lang="fr-CA" dirty="0" err="1"/>
              <a:t>act</a:t>
            </a:r>
            <a:r>
              <a:rPr lang="fr-CA" dirty="0"/>
              <a:t> </a:t>
            </a:r>
            <a:r>
              <a:rPr lang="fr-CA" dirty="0" err="1"/>
              <a:t>blew</a:t>
            </a:r>
            <a:r>
              <a:rPr lang="fr-CA" dirty="0"/>
              <a:t> up on social media and the </a:t>
            </a:r>
            <a:r>
              <a:rPr lang="fr-CA" dirty="0" err="1"/>
              <a:t>Penguins</a:t>
            </a:r>
            <a:r>
              <a:rPr lang="fr-CA" dirty="0"/>
              <a:t> </a:t>
            </a:r>
            <a:r>
              <a:rPr lang="fr-CA" dirty="0" err="1"/>
              <a:t>caught</a:t>
            </a:r>
            <a:r>
              <a:rPr lang="fr-CA" dirty="0"/>
              <a:t> </a:t>
            </a:r>
            <a:r>
              <a:rPr lang="fr-CA" dirty="0" err="1"/>
              <a:t>word</a:t>
            </a:r>
            <a:r>
              <a:rPr lang="fr-CA" dirty="0"/>
              <a:t> of </a:t>
            </a:r>
            <a:r>
              <a:rPr lang="fr-CA" dirty="0" err="1"/>
              <a:t>what</a:t>
            </a:r>
            <a:r>
              <a:rPr lang="fr-CA" dirty="0"/>
              <a:t> </a:t>
            </a:r>
            <a:r>
              <a:rPr lang="fr-CA" dirty="0" err="1"/>
              <a:t>had</a:t>
            </a:r>
            <a:r>
              <a:rPr lang="fr-CA" dirty="0"/>
              <a:t> </a:t>
            </a:r>
            <a:r>
              <a:rPr lang="fr-CA" dirty="0" err="1"/>
              <a:t>happened</a:t>
            </a:r>
            <a:r>
              <a:rPr lang="fr-CA" dirty="0"/>
              <a:t>, </a:t>
            </a:r>
            <a:r>
              <a:rPr lang="fr-CA" dirty="0" err="1"/>
              <a:t>immediately</a:t>
            </a:r>
            <a:r>
              <a:rPr lang="fr-CA" dirty="0"/>
              <a:t> </a:t>
            </a:r>
            <a:r>
              <a:rPr lang="fr-CA" dirty="0" err="1"/>
              <a:t>tweeting</a:t>
            </a:r>
            <a:r>
              <a:rPr lang="fr-CA" dirty="0"/>
              <a:t> out a </a:t>
            </a:r>
            <a:r>
              <a:rPr lang="fr-CA" dirty="0" err="1"/>
              <a:t>response</a:t>
            </a:r>
            <a:r>
              <a:rPr lang="fr-CA" dirty="0"/>
              <a:t> and </a:t>
            </a:r>
            <a:r>
              <a:rPr lang="fr-CA" dirty="0" err="1"/>
              <a:t>providing</a:t>
            </a:r>
            <a:r>
              <a:rPr lang="fr-CA" dirty="0"/>
              <a:t> a </a:t>
            </a:r>
            <a:r>
              <a:rPr lang="fr-CA" dirty="0" err="1"/>
              <a:t>nice</a:t>
            </a:r>
            <a:r>
              <a:rPr lang="fr-CA" dirty="0"/>
              <a:t> </a:t>
            </a:r>
            <a:r>
              <a:rPr lang="fr-CA" dirty="0" err="1"/>
              <a:t>gesture</a:t>
            </a:r>
            <a:r>
              <a:rPr lang="fr-CA" dirty="0"/>
              <a:t> for the </a:t>
            </a:r>
            <a:r>
              <a:rPr lang="fr-CA" dirty="0" err="1"/>
              <a:t>young</a:t>
            </a:r>
            <a:r>
              <a:rPr lang="fr-CA" dirty="0"/>
              <a:t> fan.</a:t>
            </a:r>
          </a:p>
          <a:p>
            <a:endParaRPr lang="fr-CA" dirty="0"/>
          </a:p>
          <a:p>
            <a:endParaRPr lang="fr-CA" dirty="0"/>
          </a:p>
          <a:p>
            <a:endParaRPr lang="fr-CA" dirty="0"/>
          </a:p>
          <a:p>
            <a:r>
              <a:rPr lang="fr-CA" dirty="0" err="1"/>
              <a:t>At</a:t>
            </a:r>
            <a:r>
              <a:rPr lang="fr-CA" dirty="0"/>
              <a:t> least </a:t>
            </a:r>
            <a:r>
              <a:rPr lang="fr-CA" dirty="0" err="1"/>
              <a:t>someone</a:t>
            </a:r>
            <a:r>
              <a:rPr lang="fr-CA" dirty="0"/>
              <a:t> has </a:t>
            </a:r>
            <a:r>
              <a:rPr lang="fr-CA" dirty="0" err="1"/>
              <a:t>some</a:t>
            </a:r>
            <a:r>
              <a:rPr lang="fr-CA" dirty="0"/>
              <a:t> class.</a:t>
            </a:r>
          </a:p>
          <a:p>
            <a:endParaRPr lang="fr-CA" dirty="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52</a:t>
            </a:fld>
            <a:endParaRPr lang="en-US"/>
          </a:p>
        </p:txBody>
      </p:sp>
    </p:spTree>
    <p:extLst>
      <p:ext uri="{BB962C8B-B14F-4D97-AF65-F5344CB8AC3E}">
        <p14:creationId xmlns:p14="http://schemas.microsoft.com/office/powerpoint/2010/main" val="156332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274638"/>
            <a:ext cx="1966913" cy="1474787"/>
          </a:xfrm>
        </p:spPr>
      </p:sp>
      <p:sp>
        <p:nvSpPr>
          <p:cNvPr id="3" name="Notes Placeholder 2"/>
          <p:cNvSpPr>
            <a:spLocks noGrp="1"/>
          </p:cNvSpPr>
          <p:nvPr>
            <p:ph type="body" idx="1"/>
          </p:nvPr>
        </p:nvSpPr>
        <p:spPr>
          <a:xfrm>
            <a:off x="76200" y="1874837"/>
            <a:ext cx="6629400" cy="6705600"/>
          </a:xfrm>
        </p:spPr>
        <p:txBody>
          <a:bodyPr>
            <a:normAutofit/>
          </a:bodyPr>
          <a:lstStyle/>
          <a:p>
            <a:r>
              <a:rPr lang="en-US" dirty="0" smtClean="0"/>
              <a:t>https://</a:t>
            </a:r>
            <a:r>
              <a:rPr lang="en-US" dirty="0" err="1" smtClean="0"/>
              <a:t>gigaom.com</a:t>
            </a:r>
            <a:r>
              <a:rPr lang="en-US" dirty="0" smtClean="0"/>
              <a:t>/2014/10/03/there-are-now-half-a-billion-streaming-devices-in-households-around-the-world/</a:t>
            </a:r>
          </a:p>
          <a:p>
            <a:r>
              <a:rPr lang="en-US" dirty="0" smtClean="0">
                <a:solidFill>
                  <a:srgbClr val="FF0000"/>
                </a:solidFill>
              </a:rPr>
              <a:t>Cord-cutting    </a:t>
            </a:r>
            <a:r>
              <a:rPr lang="en-US" b="1" dirty="0" smtClean="0">
                <a:solidFill>
                  <a:srgbClr val="FF0000"/>
                </a:solidFill>
              </a:rPr>
              <a:t>SCREEN STACKING</a:t>
            </a:r>
          </a:p>
          <a:p>
            <a:r>
              <a:rPr lang="en-US" dirty="0" smtClean="0">
                <a:solidFill>
                  <a:srgbClr val="FF0000"/>
                </a:solidFill>
              </a:rPr>
              <a:t>key </a:t>
            </a:r>
            <a:r>
              <a:rPr lang="en-US" dirty="0">
                <a:solidFill>
                  <a:srgbClr val="FF0000"/>
                </a:solidFill>
              </a:rPr>
              <a:t>priorities for our research are to identify emerging business models, effective partnerships, </a:t>
            </a:r>
            <a:r>
              <a:rPr lang="en-US" dirty="0" smtClean="0">
                <a:solidFill>
                  <a:srgbClr val="FF0000"/>
                </a:solidFill>
              </a:rPr>
              <a:t>&amp; engagement </a:t>
            </a:r>
            <a:r>
              <a:rPr lang="en-US" dirty="0">
                <a:solidFill>
                  <a:srgbClr val="FF0000"/>
                </a:solidFill>
              </a:rPr>
              <a:t>strategies that help develop profitable consumer products </a:t>
            </a:r>
            <a:r>
              <a:rPr lang="en-US" dirty="0" smtClean="0">
                <a:solidFill>
                  <a:srgbClr val="FF0000"/>
                </a:solidFill>
              </a:rPr>
              <a:t>&amp; services</a:t>
            </a:r>
            <a:r>
              <a:rPr lang="en-US" dirty="0">
                <a:solidFill>
                  <a:srgbClr val="FF0000"/>
                </a:solidFill>
              </a:rPr>
              <a:t>.”</a:t>
            </a:r>
            <a:r>
              <a:rPr lang="fr-CA" dirty="0">
                <a:solidFill>
                  <a:srgbClr val="FF0000"/>
                </a:solidFill>
              </a:rPr>
              <a:t> </a:t>
            </a:r>
            <a:endParaRPr lang="fr-CA" dirty="0" smtClean="0">
              <a:solidFill>
                <a:srgbClr val="FF0000"/>
              </a:solidFill>
            </a:endParaRPr>
          </a:p>
          <a:p>
            <a:endParaRPr lang="en-US" b="1" dirty="0" smtClean="0">
              <a:solidFill>
                <a:srgbClr val="FF0000"/>
              </a:solidFill>
            </a:endParaRPr>
          </a:p>
          <a:p>
            <a:r>
              <a:rPr lang="en-US" sz="1200" kern="1200" dirty="0" smtClean="0">
                <a:solidFill>
                  <a:schemeClr val="tx1"/>
                </a:solidFill>
                <a:latin typeface="+mn-lt"/>
                <a:ea typeface="ＭＳ Ｐゴシック" pitchFamily="-106" charset="-128"/>
                <a:cs typeface="ＭＳ Ｐゴシック" pitchFamily="-106" charset="-128"/>
                <a:hlinkClick r:id="rId3"/>
              </a:rPr>
              <a:t>There are now half a billion streaming devices in households around the world</a:t>
            </a:r>
          </a:p>
          <a:p>
            <a:r>
              <a:rPr lang="en-US" sz="1200" kern="1200" dirty="0" smtClean="0">
                <a:solidFill>
                  <a:schemeClr val="tx1"/>
                </a:solidFill>
                <a:latin typeface="+mn-lt"/>
                <a:ea typeface="ＭＳ Ｐゴシック" pitchFamily="-106" charset="-128"/>
                <a:cs typeface="ＭＳ Ｐゴシック" pitchFamily="-106" charset="-128"/>
                <a:hlinkClick r:id="rId4"/>
              </a:rPr>
              <a:t>OCT. 3, 2014 </a:t>
            </a:r>
            <a:r>
              <a:rPr lang="en-US" sz="1200" i="1" kern="1200" dirty="0" smtClean="0">
                <a:solidFill>
                  <a:schemeClr val="tx1"/>
                </a:solidFill>
                <a:latin typeface="+mn-lt"/>
                <a:ea typeface="ＭＳ Ｐゴシック" pitchFamily="-106" charset="-128"/>
                <a:cs typeface="ＭＳ Ｐゴシック" pitchFamily="-106" charset="-128"/>
              </a:rPr>
              <a:t>Game consoles are still leading the charge, but </a:t>
            </a:r>
            <a:r>
              <a:rPr lang="en-US" sz="1200" i="1" kern="1200" dirty="0" err="1" smtClean="0">
                <a:solidFill>
                  <a:schemeClr val="tx1"/>
                </a:solidFill>
                <a:latin typeface="+mn-lt"/>
                <a:ea typeface="ＭＳ Ｐゴシック" pitchFamily="-106" charset="-128"/>
                <a:cs typeface="ＭＳ Ｐゴシック" pitchFamily="-106" charset="-128"/>
              </a:rPr>
              <a:t>Chromecast</a:t>
            </a:r>
            <a:r>
              <a:rPr lang="en-US" sz="1200" i="1" kern="1200" dirty="0" smtClean="0">
                <a:solidFill>
                  <a:schemeClr val="tx1"/>
                </a:solidFill>
                <a:latin typeface="+mn-lt"/>
                <a:ea typeface="ＭＳ Ｐゴシック" pitchFamily="-106" charset="-128"/>
                <a:cs typeface="ＭＳ Ｐゴシック" pitchFamily="-106" charset="-128"/>
              </a:rPr>
              <a:t> grew faster than any other player this yr.</a:t>
            </a:r>
          </a:p>
          <a:p>
            <a:r>
              <a:rPr lang="en-US" sz="1200" i="0" kern="1200" dirty="0" smtClean="0">
                <a:solidFill>
                  <a:schemeClr val="tx1"/>
                </a:solidFill>
                <a:latin typeface="+mn-lt"/>
                <a:ea typeface="ＭＳ Ｐゴシック" pitchFamily="-106" charset="-128"/>
                <a:cs typeface="ＭＳ Ｐゴシック" pitchFamily="-106" charset="-128"/>
              </a:rPr>
              <a:t>No wonder Netflix and others are </a:t>
            </a:r>
            <a:r>
              <a:rPr lang="en-US" sz="1200" i="0" kern="1200" dirty="0" smtClean="0">
                <a:solidFill>
                  <a:schemeClr val="tx1"/>
                </a:solidFill>
                <a:latin typeface="+mn-lt"/>
                <a:ea typeface="ＭＳ Ｐゴシック" pitchFamily="-106" charset="-128"/>
                <a:cs typeface="ＭＳ Ｐゴシック" pitchFamily="-106" charset="-128"/>
                <a:hlinkClick r:id="rId5"/>
              </a:rPr>
              <a:t>streaming billions of hours every month: Consumers around the world now own half a billion streaming devices, according to </a:t>
            </a:r>
            <a:r>
              <a:rPr lang="en-US" sz="1200" i="0" kern="1200" dirty="0" smtClean="0">
                <a:solidFill>
                  <a:schemeClr val="tx1"/>
                </a:solidFill>
                <a:latin typeface="+mn-lt"/>
                <a:ea typeface="ＭＳ Ｐゴシック" pitchFamily="-106" charset="-128"/>
                <a:cs typeface="ＭＳ Ｐゴシック" pitchFamily="-106" charset="-128"/>
                <a:hlinkClick r:id="rId6"/>
              </a:rPr>
              <a:t>a new report from Strategy Analytics. The most popular brand is still Sony, with a total instal base of 123.8 million devices, a number that’s largely driven by the company’s PS3 and PS4 game consoles.</a:t>
            </a:r>
          </a:p>
          <a:p>
            <a:r>
              <a:rPr lang="en-US" sz="1200" i="0" kern="1200" dirty="0" smtClean="0">
                <a:solidFill>
                  <a:schemeClr val="tx1"/>
                </a:solidFill>
                <a:latin typeface="+mn-lt"/>
                <a:ea typeface="ＭＳ Ｐゴシック" pitchFamily="-106" charset="-128"/>
                <a:cs typeface="ＭＳ Ｐゴシック" pitchFamily="-106" charset="-128"/>
              </a:rPr>
              <a:t>The biggest growth is coming from non-gaming devices: LG saw 101.9 % growth </a:t>
            </a:r>
            <a:r>
              <a:rPr lang="en-US" sz="1200" i="0" kern="1200" dirty="0" err="1" smtClean="0">
                <a:solidFill>
                  <a:schemeClr val="tx1"/>
                </a:solidFill>
                <a:latin typeface="+mn-lt"/>
                <a:ea typeface="ＭＳ Ｐゴシック" pitchFamily="-106" charset="-128"/>
                <a:cs typeface="ＭＳ Ｐゴシック" pitchFamily="-106" charset="-128"/>
              </a:rPr>
              <a:t>yoy</a:t>
            </a:r>
            <a:r>
              <a:rPr lang="en-US" sz="1200" i="0" kern="1200" dirty="0" smtClean="0">
                <a:solidFill>
                  <a:schemeClr val="tx1"/>
                </a:solidFill>
                <a:latin typeface="+mn-lt"/>
                <a:ea typeface="ＭＳ Ｐゴシック" pitchFamily="-106" charset="-128"/>
                <a:cs typeface="ＭＳ Ｐゴシック" pitchFamily="-106" charset="-128"/>
              </a:rPr>
              <a:t> with its smart TVs and connected Blu-ray players, according to Strategy Analytics estimates, followed by Toshiba with 98.8 % year-over-year growth.</a:t>
            </a:r>
          </a:p>
          <a:p>
            <a:r>
              <a:rPr lang="en-US" sz="1200" i="0" kern="1200" dirty="0" smtClean="0">
                <a:solidFill>
                  <a:schemeClr val="tx1"/>
                </a:solidFill>
                <a:latin typeface="+mn-lt"/>
                <a:ea typeface="ＭＳ Ｐゴシック" pitchFamily="-106" charset="-128"/>
                <a:cs typeface="ＭＳ Ｐゴシック" pitchFamily="-106" charset="-128"/>
              </a:rPr>
              <a:t>And on a quarterly basis, </a:t>
            </a:r>
            <a:r>
              <a:rPr lang="en-US" sz="1200" i="0" kern="1200" dirty="0" smtClean="0">
                <a:solidFill>
                  <a:schemeClr val="tx1"/>
                </a:solidFill>
                <a:latin typeface="+mn-lt"/>
                <a:ea typeface="ＭＳ Ｐゴシック" pitchFamily="-106" charset="-128"/>
                <a:cs typeface="ＭＳ Ｐゴシック" pitchFamily="-106" charset="-128"/>
                <a:hlinkClick r:id="rId7"/>
              </a:rPr>
              <a:t>Google saw bigger increases from Q1 to Q2 of this year than any other vendor, thanks to Chromecast, with Strategy Analytics estimating a total of 6 million Chromecast devices sold by Q2 2014. We’ll ask Chromecast VP Mario Queiroz whether that number looks right to him when we </a:t>
            </a:r>
            <a:r>
              <a:rPr lang="en-US" sz="1200" i="0" kern="1200" dirty="0" smtClean="0">
                <a:solidFill>
                  <a:schemeClr val="tx1"/>
                </a:solidFill>
                <a:latin typeface="+mn-lt"/>
                <a:ea typeface="ＭＳ Ｐゴシック" pitchFamily="-106" charset="-128"/>
                <a:cs typeface="ＭＳ Ｐゴシック" pitchFamily="-106" charset="-128"/>
                <a:hlinkClick r:id="rId8"/>
              </a:rPr>
              <a:t>have him on stage at Structure Connect later this month.</a:t>
            </a:r>
          </a:p>
          <a:p>
            <a:endParaRPr lang="en-US" sz="1200" i="0" kern="1200" dirty="0" smtClean="0">
              <a:solidFill>
                <a:schemeClr val="tx1"/>
              </a:solidFill>
              <a:latin typeface="+mn-lt"/>
              <a:ea typeface="ＭＳ Ｐゴシック" pitchFamily="-106" charset="-128"/>
              <a:cs typeface="ＭＳ Ｐゴシック" pitchFamily="-106" charset="-128"/>
              <a:hlinkClick r:id="rId9"/>
            </a:endParaRPr>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4</a:t>
            </a:fld>
            <a:endParaRPr lang="en-US"/>
          </a:p>
        </p:txBody>
      </p:sp>
    </p:spTree>
    <p:extLst>
      <p:ext uri="{BB962C8B-B14F-4D97-AF65-F5344CB8AC3E}">
        <p14:creationId xmlns:p14="http://schemas.microsoft.com/office/powerpoint/2010/main" val="601617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CA" dirty="0" smtClean="0"/>
              <a:t>http://</a:t>
            </a:r>
            <a:r>
              <a:rPr lang="fr-CA" dirty="0" err="1" smtClean="0"/>
              <a:t>www.sportsnet.ca</a:t>
            </a:r>
            <a:r>
              <a:rPr lang="fr-CA" dirty="0" smtClean="0"/>
              <a:t>/hockey/</a:t>
            </a:r>
            <a:r>
              <a:rPr lang="fr-CA" dirty="0" err="1" smtClean="0"/>
              <a:t>nhl</a:t>
            </a:r>
            <a:r>
              <a:rPr lang="fr-CA" dirty="0" smtClean="0"/>
              <a:t>/</a:t>
            </a:r>
            <a:r>
              <a:rPr lang="fr-CA" dirty="0" err="1" smtClean="0"/>
              <a:t>elderly</a:t>
            </a:r>
            <a:r>
              <a:rPr lang="fr-CA" dirty="0" smtClean="0"/>
              <a:t>-</a:t>
            </a:r>
            <a:r>
              <a:rPr lang="fr-CA" dirty="0" err="1" smtClean="0"/>
              <a:t>pittsburgh</a:t>
            </a:r>
            <a:r>
              <a:rPr lang="fr-CA" dirty="0" smtClean="0"/>
              <a:t>-fan-</a:t>
            </a:r>
            <a:r>
              <a:rPr lang="fr-CA" dirty="0" err="1" smtClean="0"/>
              <a:t>steals</a:t>
            </a:r>
            <a:r>
              <a:rPr lang="fr-CA" dirty="0" smtClean="0"/>
              <a:t>-</a:t>
            </a:r>
            <a:r>
              <a:rPr lang="fr-CA" dirty="0" err="1" smtClean="0"/>
              <a:t>puck</a:t>
            </a:r>
            <a:r>
              <a:rPr lang="fr-CA" dirty="0" smtClean="0"/>
              <a:t>-</a:t>
            </a:r>
            <a:r>
              <a:rPr lang="fr-CA" dirty="0" err="1" smtClean="0"/>
              <a:t>from</a:t>
            </a:r>
            <a:r>
              <a:rPr lang="fr-CA" dirty="0" smtClean="0"/>
              <a:t>-</a:t>
            </a:r>
            <a:r>
              <a:rPr lang="fr-CA" dirty="0" err="1" smtClean="0"/>
              <a:t>little</a:t>
            </a:r>
            <a:r>
              <a:rPr lang="fr-CA" dirty="0" smtClean="0"/>
              <a:t>-kid-in-</a:t>
            </a:r>
            <a:r>
              <a:rPr lang="fr-CA" dirty="0" err="1" smtClean="0"/>
              <a:t>crowd</a:t>
            </a:r>
            <a:r>
              <a:rPr lang="fr-CA" dirty="0" smtClean="0"/>
              <a:t>/</a:t>
            </a:r>
          </a:p>
          <a:p>
            <a:endParaRPr lang="fr-CA" dirty="0" smtClean="0"/>
          </a:p>
          <a:p>
            <a:r>
              <a:rPr lang="fr-CA" dirty="0"/>
              <a:t>JEFF SIMMONS   OCTOBER 29, 2015, 9:00 PM</a:t>
            </a:r>
          </a:p>
          <a:p>
            <a:r>
              <a:rPr lang="fr-CA" dirty="0" err="1"/>
              <a:t>Some</a:t>
            </a:r>
            <a:r>
              <a:rPr lang="fr-CA" dirty="0"/>
              <a:t> hockey fans </a:t>
            </a:r>
            <a:r>
              <a:rPr lang="fr-CA" dirty="0" err="1"/>
              <a:t>take</a:t>
            </a:r>
            <a:r>
              <a:rPr lang="fr-CA" dirty="0"/>
              <a:t> </a:t>
            </a:r>
            <a:r>
              <a:rPr lang="fr-CA" dirty="0" err="1"/>
              <a:t>themselves</a:t>
            </a:r>
            <a:r>
              <a:rPr lang="fr-CA" dirty="0"/>
              <a:t> a bit </a:t>
            </a:r>
            <a:r>
              <a:rPr lang="fr-CA" dirty="0" err="1"/>
              <a:t>too</a:t>
            </a:r>
            <a:r>
              <a:rPr lang="fr-CA" dirty="0"/>
              <a:t> </a:t>
            </a:r>
            <a:r>
              <a:rPr lang="fr-CA" dirty="0" err="1"/>
              <a:t>seriously</a:t>
            </a:r>
            <a:r>
              <a:rPr lang="fr-CA" dirty="0"/>
              <a:t>. And </a:t>
            </a:r>
            <a:r>
              <a:rPr lang="fr-CA" dirty="0" err="1"/>
              <a:t>that</a:t>
            </a:r>
            <a:r>
              <a:rPr lang="fr-CA" dirty="0"/>
              <a:t> </a:t>
            </a:r>
            <a:r>
              <a:rPr lang="fr-CA" dirty="0" err="1"/>
              <a:t>can</a:t>
            </a:r>
            <a:r>
              <a:rPr lang="fr-CA" dirty="0"/>
              <a:t> lead to </a:t>
            </a:r>
            <a:r>
              <a:rPr lang="fr-CA" dirty="0" err="1"/>
              <a:t>some</a:t>
            </a:r>
            <a:r>
              <a:rPr lang="fr-CA" dirty="0"/>
              <a:t> </a:t>
            </a:r>
            <a:r>
              <a:rPr lang="fr-CA" dirty="0" err="1"/>
              <a:t>boneheaded</a:t>
            </a:r>
            <a:r>
              <a:rPr lang="fr-CA" dirty="0"/>
              <a:t> </a:t>
            </a:r>
            <a:r>
              <a:rPr lang="fr-CA" dirty="0" err="1"/>
              <a:t>decisions</a:t>
            </a:r>
            <a:r>
              <a:rPr lang="fr-CA" dirty="0"/>
              <a:t>.</a:t>
            </a:r>
          </a:p>
          <a:p>
            <a:endParaRPr lang="fr-CA" dirty="0"/>
          </a:p>
          <a:p>
            <a:r>
              <a:rPr lang="fr-CA" dirty="0" err="1"/>
              <a:t>Such</a:t>
            </a:r>
            <a:r>
              <a:rPr lang="fr-CA" dirty="0"/>
              <a:t> </a:t>
            </a:r>
            <a:r>
              <a:rPr lang="fr-CA" dirty="0" err="1"/>
              <a:t>was</a:t>
            </a:r>
            <a:r>
              <a:rPr lang="fr-CA" dirty="0"/>
              <a:t> the case in Pittsburgh Thursday </a:t>
            </a:r>
            <a:r>
              <a:rPr lang="fr-CA" dirty="0" err="1"/>
              <a:t>evening</a:t>
            </a:r>
            <a:r>
              <a:rPr lang="fr-CA" dirty="0"/>
              <a:t>. And one </a:t>
            </a:r>
            <a:r>
              <a:rPr lang="fr-CA" dirty="0" err="1"/>
              <a:t>particular</a:t>
            </a:r>
            <a:r>
              <a:rPr lang="fr-CA" dirty="0"/>
              <a:t> fan </a:t>
            </a:r>
            <a:r>
              <a:rPr lang="fr-CA" dirty="0" err="1"/>
              <a:t>broke</a:t>
            </a:r>
            <a:r>
              <a:rPr lang="fr-CA" dirty="0"/>
              <a:t> a </a:t>
            </a:r>
            <a:r>
              <a:rPr lang="fr-CA" dirty="0" err="1"/>
              <a:t>rule</a:t>
            </a:r>
            <a:r>
              <a:rPr lang="fr-CA" dirty="0"/>
              <a:t> of basic </a:t>
            </a:r>
            <a:r>
              <a:rPr lang="fr-CA" dirty="0" err="1"/>
              <a:t>common</a:t>
            </a:r>
            <a:r>
              <a:rPr lang="fr-CA" dirty="0"/>
              <a:t> </a:t>
            </a:r>
            <a:r>
              <a:rPr lang="fr-CA" dirty="0" err="1"/>
              <a:t>sense</a:t>
            </a:r>
            <a:r>
              <a:rPr lang="fr-CA" dirty="0"/>
              <a:t> — </a:t>
            </a:r>
            <a:r>
              <a:rPr lang="fr-CA" dirty="0" err="1"/>
              <a:t>don’t</a:t>
            </a:r>
            <a:r>
              <a:rPr lang="fr-CA" dirty="0"/>
              <a:t> </a:t>
            </a:r>
            <a:r>
              <a:rPr lang="fr-CA" dirty="0" err="1"/>
              <a:t>steal</a:t>
            </a:r>
            <a:r>
              <a:rPr lang="fr-CA" dirty="0"/>
              <a:t> </a:t>
            </a:r>
            <a:r>
              <a:rPr lang="fr-CA" dirty="0" err="1"/>
              <a:t>things</a:t>
            </a:r>
            <a:r>
              <a:rPr lang="fr-CA" dirty="0"/>
              <a:t> </a:t>
            </a:r>
            <a:r>
              <a:rPr lang="fr-CA" dirty="0" err="1"/>
              <a:t>from</a:t>
            </a:r>
            <a:r>
              <a:rPr lang="fr-CA" dirty="0"/>
              <a:t> </a:t>
            </a:r>
            <a:r>
              <a:rPr lang="fr-CA" dirty="0" err="1"/>
              <a:t>children</a:t>
            </a:r>
            <a:r>
              <a:rPr lang="fr-CA" dirty="0"/>
              <a:t>.</a:t>
            </a:r>
          </a:p>
          <a:p>
            <a:endParaRPr lang="fr-CA" dirty="0"/>
          </a:p>
          <a:p>
            <a:r>
              <a:rPr lang="fr-CA" dirty="0" err="1"/>
              <a:t>During</a:t>
            </a:r>
            <a:r>
              <a:rPr lang="fr-CA" dirty="0"/>
              <a:t> a stoppage in </a:t>
            </a:r>
            <a:r>
              <a:rPr lang="fr-CA" dirty="0" err="1"/>
              <a:t>play</a:t>
            </a:r>
            <a:r>
              <a:rPr lang="fr-CA" dirty="0"/>
              <a:t> of the </a:t>
            </a:r>
            <a:r>
              <a:rPr lang="fr-CA" dirty="0" err="1"/>
              <a:t>Penguins</a:t>
            </a:r>
            <a:r>
              <a:rPr lang="fr-CA" dirty="0"/>
              <a:t>-Sabres </a:t>
            </a:r>
            <a:r>
              <a:rPr lang="fr-CA" dirty="0" err="1"/>
              <a:t>game</a:t>
            </a:r>
            <a:r>
              <a:rPr lang="fr-CA" dirty="0"/>
              <a:t>, Buffalo </a:t>
            </a:r>
            <a:r>
              <a:rPr lang="fr-CA" dirty="0" err="1"/>
              <a:t>head</a:t>
            </a:r>
            <a:r>
              <a:rPr lang="fr-CA" dirty="0"/>
              <a:t> coach (and former Pittsburgh </a:t>
            </a:r>
            <a:r>
              <a:rPr lang="fr-CA" dirty="0" err="1"/>
              <a:t>bench</a:t>
            </a:r>
            <a:r>
              <a:rPr lang="fr-CA" dirty="0"/>
              <a:t> boss) Dan </a:t>
            </a:r>
            <a:r>
              <a:rPr lang="fr-CA" dirty="0" err="1"/>
              <a:t>Bylsma</a:t>
            </a:r>
            <a:r>
              <a:rPr lang="fr-CA" dirty="0"/>
              <a:t> </a:t>
            </a:r>
            <a:r>
              <a:rPr lang="fr-CA" dirty="0" err="1"/>
              <a:t>was</a:t>
            </a:r>
            <a:r>
              <a:rPr lang="fr-CA" dirty="0"/>
              <a:t> </a:t>
            </a:r>
            <a:r>
              <a:rPr lang="fr-CA" dirty="0" err="1"/>
              <a:t>tossing</a:t>
            </a:r>
            <a:r>
              <a:rPr lang="fr-CA" dirty="0"/>
              <a:t> a </a:t>
            </a:r>
            <a:r>
              <a:rPr lang="fr-CA" dirty="0" err="1"/>
              <a:t>puck</a:t>
            </a:r>
            <a:r>
              <a:rPr lang="fr-CA" dirty="0"/>
              <a:t> to a </a:t>
            </a:r>
            <a:r>
              <a:rPr lang="fr-CA" dirty="0" err="1"/>
              <a:t>little</a:t>
            </a:r>
            <a:r>
              <a:rPr lang="fr-CA" dirty="0"/>
              <a:t> kid in the </a:t>
            </a:r>
            <a:r>
              <a:rPr lang="fr-CA" dirty="0" err="1"/>
              <a:t>crowd</a:t>
            </a:r>
            <a:r>
              <a:rPr lang="fr-CA" dirty="0"/>
              <a:t> </a:t>
            </a:r>
            <a:r>
              <a:rPr lang="fr-CA" dirty="0" err="1"/>
              <a:t>before</a:t>
            </a:r>
            <a:r>
              <a:rPr lang="fr-CA" dirty="0"/>
              <a:t> </a:t>
            </a:r>
            <a:r>
              <a:rPr lang="fr-CA" dirty="0" err="1"/>
              <a:t>it</a:t>
            </a:r>
            <a:r>
              <a:rPr lang="fr-CA" dirty="0"/>
              <a:t> </a:t>
            </a:r>
            <a:r>
              <a:rPr lang="fr-CA" dirty="0" err="1"/>
              <a:t>was</a:t>
            </a:r>
            <a:r>
              <a:rPr lang="fr-CA" dirty="0"/>
              <a:t> </a:t>
            </a:r>
            <a:r>
              <a:rPr lang="fr-CA" dirty="0" err="1"/>
              <a:t>intercepted</a:t>
            </a:r>
            <a:r>
              <a:rPr lang="fr-CA" dirty="0"/>
              <a:t> by an </a:t>
            </a:r>
            <a:r>
              <a:rPr lang="fr-CA" dirty="0" err="1"/>
              <a:t>elderly</a:t>
            </a:r>
            <a:r>
              <a:rPr lang="fr-CA" dirty="0"/>
              <a:t> fan.</a:t>
            </a:r>
          </a:p>
          <a:p>
            <a:endParaRPr lang="fr-CA" dirty="0"/>
          </a:p>
          <a:p>
            <a:endParaRPr lang="fr-CA" dirty="0"/>
          </a:p>
          <a:p>
            <a:r>
              <a:rPr lang="fr-CA" dirty="0"/>
              <a:t>He </a:t>
            </a:r>
            <a:r>
              <a:rPr lang="fr-CA" dirty="0" err="1"/>
              <a:t>looked</a:t>
            </a:r>
            <a:r>
              <a:rPr lang="fr-CA" dirty="0"/>
              <a:t> </a:t>
            </a:r>
            <a:r>
              <a:rPr lang="fr-CA" dirty="0" err="1"/>
              <a:t>proud</a:t>
            </a:r>
            <a:r>
              <a:rPr lang="fr-CA" dirty="0"/>
              <a:t> of </a:t>
            </a:r>
            <a:r>
              <a:rPr lang="fr-CA" dirty="0" err="1"/>
              <a:t>himself</a:t>
            </a:r>
            <a:r>
              <a:rPr lang="fr-CA" dirty="0"/>
              <a:t> </a:t>
            </a:r>
            <a:r>
              <a:rPr lang="fr-CA" dirty="0" err="1"/>
              <a:t>too</a:t>
            </a:r>
            <a:r>
              <a:rPr lang="fr-CA" dirty="0"/>
              <a:t>. Lame.</a:t>
            </a:r>
          </a:p>
          <a:p>
            <a:endParaRPr lang="fr-CA" dirty="0"/>
          </a:p>
          <a:p>
            <a:r>
              <a:rPr lang="fr-CA" dirty="0" err="1"/>
              <a:t>However</a:t>
            </a:r>
            <a:r>
              <a:rPr lang="fr-CA" dirty="0"/>
              <a:t>, a GIF of the </a:t>
            </a:r>
            <a:r>
              <a:rPr lang="fr-CA" dirty="0" err="1"/>
              <a:t>act</a:t>
            </a:r>
            <a:r>
              <a:rPr lang="fr-CA" dirty="0"/>
              <a:t> </a:t>
            </a:r>
            <a:r>
              <a:rPr lang="fr-CA" dirty="0" err="1"/>
              <a:t>blew</a:t>
            </a:r>
            <a:r>
              <a:rPr lang="fr-CA" dirty="0"/>
              <a:t> up on social media and the </a:t>
            </a:r>
            <a:r>
              <a:rPr lang="fr-CA" dirty="0" err="1"/>
              <a:t>Penguins</a:t>
            </a:r>
            <a:r>
              <a:rPr lang="fr-CA" dirty="0"/>
              <a:t> </a:t>
            </a:r>
            <a:r>
              <a:rPr lang="fr-CA" dirty="0" err="1"/>
              <a:t>caught</a:t>
            </a:r>
            <a:r>
              <a:rPr lang="fr-CA" dirty="0"/>
              <a:t> </a:t>
            </a:r>
            <a:r>
              <a:rPr lang="fr-CA" dirty="0" err="1"/>
              <a:t>word</a:t>
            </a:r>
            <a:r>
              <a:rPr lang="fr-CA" dirty="0"/>
              <a:t> of </a:t>
            </a:r>
            <a:r>
              <a:rPr lang="fr-CA" dirty="0" err="1"/>
              <a:t>what</a:t>
            </a:r>
            <a:r>
              <a:rPr lang="fr-CA" dirty="0"/>
              <a:t> </a:t>
            </a:r>
            <a:r>
              <a:rPr lang="fr-CA" dirty="0" err="1"/>
              <a:t>had</a:t>
            </a:r>
            <a:r>
              <a:rPr lang="fr-CA" dirty="0"/>
              <a:t> </a:t>
            </a:r>
            <a:r>
              <a:rPr lang="fr-CA" dirty="0" err="1"/>
              <a:t>happened</a:t>
            </a:r>
            <a:r>
              <a:rPr lang="fr-CA" dirty="0"/>
              <a:t>, </a:t>
            </a:r>
            <a:r>
              <a:rPr lang="fr-CA" dirty="0" err="1"/>
              <a:t>immediately</a:t>
            </a:r>
            <a:r>
              <a:rPr lang="fr-CA" dirty="0"/>
              <a:t> </a:t>
            </a:r>
            <a:r>
              <a:rPr lang="fr-CA" dirty="0" err="1"/>
              <a:t>tweeting</a:t>
            </a:r>
            <a:r>
              <a:rPr lang="fr-CA" dirty="0"/>
              <a:t> out a </a:t>
            </a:r>
            <a:r>
              <a:rPr lang="fr-CA" dirty="0" err="1"/>
              <a:t>response</a:t>
            </a:r>
            <a:r>
              <a:rPr lang="fr-CA" dirty="0"/>
              <a:t> and </a:t>
            </a:r>
            <a:r>
              <a:rPr lang="fr-CA" dirty="0" err="1"/>
              <a:t>providing</a:t>
            </a:r>
            <a:r>
              <a:rPr lang="fr-CA" dirty="0"/>
              <a:t> a </a:t>
            </a:r>
            <a:r>
              <a:rPr lang="fr-CA" dirty="0" err="1"/>
              <a:t>nice</a:t>
            </a:r>
            <a:r>
              <a:rPr lang="fr-CA" dirty="0"/>
              <a:t> </a:t>
            </a:r>
            <a:r>
              <a:rPr lang="fr-CA" dirty="0" err="1"/>
              <a:t>gesture</a:t>
            </a:r>
            <a:r>
              <a:rPr lang="fr-CA" dirty="0"/>
              <a:t> for the </a:t>
            </a:r>
            <a:r>
              <a:rPr lang="fr-CA" dirty="0" err="1"/>
              <a:t>young</a:t>
            </a:r>
            <a:r>
              <a:rPr lang="fr-CA" dirty="0"/>
              <a:t> fan.</a:t>
            </a:r>
          </a:p>
          <a:p>
            <a:endParaRPr lang="fr-CA" dirty="0"/>
          </a:p>
          <a:p>
            <a:endParaRPr lang="fr-CA" dirty="0"/>
          </a:p>
          <a:p>
            <a:endParaRPr lang="fr-CA" dirty="0"/>
          </a:p>
          <a:p>
            <a:r>
              <a:rPr lang="fr-CA" dirty="0" err="1"/>
              <a:t>At</a:t>
            </a:r>
            <a:r>
              <a:rPr lang="fr-CA" dirty="0"/>
              <a:t> least </a:t>
            </a:r>
            <a:r>
              <a:rPr lang="fr-CA" dirty="0" err="1"/>
              <a:t>someone</a:t>
            </a:r>
            <a:r>
              <a:rPr lang="fr-CA" dirty="0"/>
              <a:t> has </a:t>
            </a:r>
            <a:r>
              <a:rPr lang="fr-CA" dirty="0" err="1"/>
              <a:t>some</a:t>
            </a:r>
            <a:r>
              <a:rPr lang="fr-CA" dirty="0"/>
              <a:t> class.</a:t>
            </a:r>
          </a:p>
          <a:p>
            <a:endParaRPr lang="fr-CA" dirty="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53</a:t>
            </a:fld>
            <a:endParaRPr lang="en-US"/>
          </a:p>
        </p:txBody>
      </p:sp>
    </p:spTree>
    <p:extLst>
      <p:ext uri="{BB962C8B-B14F-4D97-AF65-F5344CB8AC3E}">
        <p14:creationId xmlns:p14="http://schemas.microsoft.com/office/powerpoint/2010/main" val="1563324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fr-CA" dirty="0" smtClean="0"/>
              <a:t>http://</a:t>
            </a:r>
            <a:r>
              <a:rPr lang="fr-CA" dirty="0" err="1" smtClean="0"/>
              <a:t>www.sportsnet.ca</a:t>
            </a:r>
            <a:r>
              <a:rPr lang="fr-CA" dirty="0" smtClean="0"/>
              <a:t>/hockey/</a:t>
            </a:r>
            <a:r>
              <a:rPr lang="fr-CA" dirty="0" err="1" smtClean="0"/>
              <a:t>nhl</a:t>
            </a:r>
            <a:r>
              <a:rPr lang="fr-CA" dirty="0" smtClean="0"/>
              <a:t>/</a:t>
            </a:r>
            <a:r>
              <a:rPr lang="fr-CA" dirty="0" err="1" smtClean="0"/>
              <a:t>elderly</a:t>
            </a:r>
            <a:r>
              <a:rPr lang="fr-CA" dirty="0" smtClean="0"/>
              <a:t>-</a:t>
            </a:r>
            <a:r>
              <a:rPr lang="fr-CA" dirty="0" err="1" smtClean="0"/>
              <a:t>pittsburgh</a:t>
            </a:r>
            <a:r>
              <a:rPr lang="fr-CA" dirty="0" smtClean="0"/>
              <a:t>-fan-</a:t>
            </a:r>
            <a:r>
              <a:rPr lang="fr-CA" dirty="0" err="1" smtClean="0"/>
              <a:t>steals</a:t>
            </a:r>
            <a:r>
              <a:rPr lang="fr-CA" dirty="0" smtClean="0"/>
              <a:t>-</a:t>
            </a:r>
            <a:r>
              <a:rPr lang="fr-CA" dirty="0" err="1" smtClean="0"/>
              <a:t>puck</a:t>
            </a:r>
            <a:r>
              <a:rPr lang="fr-CA" dirty="0" smtClean="0"/>
              <a:t>-</a:t>
            </a:r>
            <a:r>
              <a:rPr lang="fr-CA" dirty="0" err="1" smtClean="0"/>
              <a:t>from</a:t>
            </a:r>
            <a:r>
              <a:rPr lang="fr-CA" dirty="0" smtClean="0"/>
              <a:t>-</a:t>
            </a:r>
            <a:r>
              <a:rPr lang="fr-CA" dirty="0" err="1" smtClean="0"/>
              <a:t>little</a:t>
            </a:r>
            <a:r>
              <a:rPr lang="fr-CA" dirty="0" smtClean="0"/>
              <a:t>-kid-in-</a:t>
            </a:r>
            <a:r>
              <a:rPr lang="fr-CA" dirty="0" err="1" smtClean="0"/>
              <a:t>crowd</a:t>
            </a:r>
            <a:r>
              <a:rPr lang="fr-CA" dirty="0" smtClean="0"/>
              <a:t>/</a:t>
            </a:r>
          </a:p>
          <a:p>
            <a:endParaRPr lang="fr-CA" dirty="0" smtClean="0"/>
          </a:p>
          <a:p>
            <a:r>
              <a:rPr lang="fr-CA" dirty="0"/>
              <a:t>JEFF SIMMONS   OCTOBER 29, 2015, 9:00 PM</a:t>
            </a:r>
          </a:p>
          <a:p>
            <a:r>
              <a:rPr lang="fr-CA" dirty="0" err="1"/>
              <a:t>Some</a:t>
            </a:r>
            <a:r>
              <a:rPr lang="fr-CA" dirty="0"/>
              <a:t> hockey fans </a:t>
            </a:r>
            <a:r>
              <a:rPr lang="fr-CA" dirty="0" err="1"/>
              <a:t>take</a:t>
            </a:r>
            <a:r>
              <a:rPr lang="fr-CA" dirty="0"/>
              <a:t> </a:t>
            </a:r>
            <a:r>
              <a:rPr lang="fr-CA" dirty="0" err="1"/>
              <a:t>themselves</a:t>
            </a:r>
            <a:r>
              <a:rPr lang="fr-CA" dirty="0"/>
              <a:t> a bit </a:t>
            </a:r>
            <a:r>
              <a:rPr lang="fr-CA" dirty="0" err="1"/>
              <a:t>too</a:t>
            </a:r>
            <a:r>
              <a:rPr lang="fr-CA" dirty="0"/>
              <a:t> </a:t>
            </a:r>
            <a:r>
              <a:rPr lang="fr-CA" dirty="0" err="1"/>
              <a:t>seriously</a:t>
            </a:r>
            <a:r>
              <a:rPr lang="fr-CA" dirty="0"/>
              <a:t>. And </a:t>
            </a:r>
            <a:r>
              <a:rPr lang="fr-CA" dirty="0" err="1"/>
              <a:t>that</a:t>
            </a:r>
            <a:r>
              <a:rPr lang="fr-CA" dirty="0"/>
              <a:t> </a:t>
            </a:r>
            <a:r>
              <a:rPr lang="fr-CA" dirty="0" err="1"/>
              <a:t>can</a:t>
            </a:r>
            <a:r>
              <a:rPr lang="fr-CA" dirty="0"/>
              <a:t> lead to </a:t>
            </a:r>
            <a:r>
              <a:rPr lang="fr-CA" dirty="0" err="1"/>
              <a:t>some</a:t>
            </a:r>
            <a:r>
              <a:rPr lang="fr-CA" dirty="0"/>
              <a:t> </a:t>
            </a:r>
            <a:r>
              <a:rPr lang="fr-CA" dirty="0" err="1"/>
              <a:t>boneheaded</a:t>
            </a:r>
            <a:r>
              <a:rPr lang="fr-CA" dirty="0"/>
              <a:t> </a:t>
            </a:r>
            <a:r>
              <a:rPr lang="fr-CA" dirty="0" err="1"/>
              <a:t>decisions</a:t>
            </a:r>
            <a:r>
              <a:rPr lang="fr-CA" dirty="0"/>
              <a:t>.</a:t>
            </a:r>
          </a:p>
          <a:p>
            <a:endParaRPr lang="fr-CA" dirty="0"/>
          </a:p>
          <a:p>
            <a:r>
              <a:rPr lang="fr-CA" dirty="0" err="1"/>
              <a:t>Such</a:t>
            </a:r>
            <a:r>
              <a:rPr lang="fr-CA" dirty="0"/>
              <a:t> </a:t>
            </a:r>
            <a:r>
              <a:rPr lang="fr-CA" dirty="0" err="1"/>
              <a:t>was</a:t>
            </a:r>
            <a:r>
              <a:rPr lang="fr-CA" dirty="0"/>
              <a:t> the case in Pittsburgh Thursday </a:t>
            </a:r>
            <a:r>
              <a:rPr lang="fr-CA" dirty="0" err="1"/>
              <a:t>evening</a:t>
            </a:r>
            <a:r>
              <a:rPr lang="fr-CA" dirty="0"/>
              <a:t>. And one </a:t>
            </a:r>
            <a:r>
              <a:rPr lang="fr-CA" dirty="0" err="1"/>
              <a:t>particular</a:t>
            </a:r>
            <a:r>
              <a:rPr lang="fr-CA" dirty="0"/>
              <a:t> fan </a:t>
            </a:r>
            <a:r>
              <a:rPr lang="fr-CA" dirty="0" err="1"/>
              <a:t>broke</a:t>
            </a:r>
            <a:r>
              <a:rPr lang="fr-CA" dirty="0"/>
              <a:t> a </a:t>
            </a:r>
            <a:r>
              <a:rPr lang="fr-CA" dirty="0" err="1"/>
              <a:t>rule</a:t>
            </a:r>
            <a:r>
              <a:rPr lang="fr-CA" dirty="0"/>
              <a:t> of basic </a:t>
            </a:r>
            <a:r>
              <a:rPr lang="fr-CA" dirty="0" err="1"/>
              <a:t>common</a:t>
            </a:r>
            <a:r>
              <a:rPr lang="fr-CA" dirty="0"/>
              <a:t> </a:t>
            </a:r>
            <a:r>
              <a:rPr lang="fr-CA" dirty="0" err="1"/>
              <a:t>sense</a:t>
            </a:r>
            <a:r>
              <a:rPr lang="fr-CA" dirty="0"/>
              <a:t> — </a:t>
            </a:r>
            <a:r>
              <a:rPr lang="fr-CA" dirty="0" err="1"/>
              <a:t>don’t</a:t>
            </a:r>
            <a:r>
              <a:rPr lang="fr-CA" dirty="0"/>
              <a:t> </a:t>
            </a:r>
            <a:r>
              <a:rPr lang="fr-CA" dirty="0" err="1"/>
              <a:t>steal</a:t>
            </a:r>
            <a:r>
              <a:rPr lang="fr-CA" dirty="0"/>
              <a:t> </a:t>
            </a:r>
            <a:r>
              <a:rPr lang="fr-CA" dirty="0" err="1"/>
              <a:t>things</a:t>
            </a:r>
            <a:r>
              <a:rPr lang="fr-CA" dirty="0"/>
              <a:t> </a:t>
            </a:r>
            <a:r>
              <a:rPr lang="fr-CA" dirty="0" err="1"/>
              <a:t>from</a:t>
            </a:r>
            <a:r>
              <a:rPr lang="fr-CA" dirty="0"/>
              <a:t> </a:t>
            </a:r>
            <a:r>
              <a:rPr lang="fr-CA" dirty="0" err="1"/>
              <a:t>children</a:t>
            </a:r>
            <a:r>
              <a:rPr lang="fr-CA" dirty="0"/>
              <a:t>.</a:t>
            </a:r>
          </a:p>
          <a:p>
            <a:endParaRPr lang="fr-CA" dirty="0"/>
          </a:p>
          <a:p>
            <a:r>
              <a:rPr lang="fr-CA" dirty="0" err="1"/>
              <a:t>During</a:t>
            </a:r>
            <a:r>
              <a:rPr lang="fr-CA" dirty="0"/>
              <a:t> a stoppage in </a:t>
            </a:r>
            <a:r>
              <a:rPr lang="fr-CA" dirty="0" err="1"/>
              <a:t>play</a:t>
            </a:r>
            <a:r>
              <a:rPr lang="fr-CA" dirty="0"/>
              <a:t> of the </a:t>
            </a:r>
            <a:r>
              <a:rPr lang="fr-CA" dirty="0" err="1"/>
              <a:t>Penguins</a:t>
            </a:r>
            <a:r>
              <a:rPr lang="fr-CA" dirty="0"/>
              <a:t>-Sabres </a:t>
            </a:r>
            <a:r>
              <a:rPr lang="fr-CA" dirty="0" err="1"/>
              <a:t>game</a:t>
            </a:r>
            <a:r>
              <a:rPr lang="fr-CA" dirty="0"/>
              <a:t>, Buffalo </a:t>
            </a:r>
            <a:r>
              <a:rPr lang="fr-CA" dirty="0" err="1"/>
              <a:t>head</a:t>
            </a:r>
            <a:r>
              <a:rPr lang="fr-CA" dirty="0"/>
              <a:t> coach (and former Pittsburgh </a:t>
            </a:r>
            <a:r>
              <a:rPr lang="fr-CA" dirty="0" err="1"/>
              <a:t>bench</a:t>
            </a:r>
            <a:r>
              <a:rPr lang="fr-CA" dirty="0"/>
              <a:t> boss) Dan </a:t>
            </a:r>
            <a:r>
              <a:rPr lang="fr-CA" dirty="0" err="1"/>
              <a:t>Bylsma</a:t>
            </a:r>
            <a:r>
              <a:rPr lang="fr-CA" dirty="0"/>
              <a:t> </a:t>
            </a:r>
            <a:r>
              <a:rPr lang="fr-CA" dirty="0" err="1"/>
              <a:t>was</a:t>
            </a:r>
            <a:r>
              <a:rPr lang="fr-CA" dirty="0"/>
              <a:t> </a:t>
            </a:r>
            <a:r>
              <a:rPr lang="fr-CA" dirty="0" err="1"/>
              <a:t>tossing</a:t>
            </a:r>
            <a:r>
              <a:rPr lang="fr-CA" dirty="0"/>
              <a:t> a </a:t>
            </a:r>
            <a:r>
              <a:rPr lang="fr-CA" dirty="0" err="1"/>
              <a:t>puck</a:t>
            </a:r>
            <a:r>
              <a:rPr lang="fr-CA" dirty="0"/>
              <a:t> to a </a:t>
            </a:r>
            <a:r>
              <a:rPr lang="fr-CA" dirty="0" err="1"/>
              <a:t>little</a:t>
            </a:r>
            <a:r>
              <a:rPr lang="fr-CA" dirty="0"/>
              <a:t> kid in the </a:t>
            </a:r>
            <a:r>
              <a:rPr lang="fr-CA" dirty="0" err="1"/>
              <a:t>crowd</a:t>
            </a:r>
            <a:r>
              <a:rPr lang="fr-CA" dirty="0"/>
              <a:t> </a:t>
            </a:r>
            <a:r>
              <a:rPr lang="fr-CA" dirty="0" err="1"/>
              <a:t>before</a:t>
            </a:r>
            <a:r>
              <a:rPr lang="fr-CA" dirty="0"/>
              <a:t> </a:t>
            </a:r>
            <a:r>
              <a:rPr lang="fr-CA" dirty="0" err="1"/>
              <a:t>it</a:t>
            </a:r>
            <a:r>
              <a:rPr lang="fr-CA" dirty="0"/>
              <a:t> </a:t>
            </a:r>
            <a:r>
              <a:rPr lang="fr-CA" dirty="0" err="1"/>
              <a:t>was</a:t>
            </a:r>
            <a:r>
              <a:rPr lang="fr-CA" dirty="0"/>
              <a:t> </a:t>
            </a:r>
            <a:r>
              <a:rPr lang="fr-CA" dirty="0" err="1"/>
              <a:t>intercepted</a:t>
            </a:r>
            <a:r>
              <a:rPr lang="fr-CA" dirty="0"/>
              <a:t> by an </a:t>
            </a:r>
            <a:r>
              <a:rPr lang="fr-CA" dirty="0" err="1"/>
              <a:t>elderly</a:t>
            </a:r>
            <a:r>
              <a:rPr lang="fr-CA" dirty="0"/>
              <a:t> fan.</a:t>
            </a:r>
          </a:p>
          <a:p>
            <a:endParaRPr lang="fr-CA" dirty="0"/>
          </a:p>
          <a:p>
            <a:endParaRPr lang="fr-CA" dirty="0"/>
          </a:p>
          <a:p>
            <a:r>
              <a:rPr lang="fr-CA" dirty="0"/>
              <a:t>He </a:t>
            </a:r>
            <a:r>
              <a:rPr lang="fr-CA" dirty="0" err="1"/>
              <a:t>looked</a:t>
            </a:r>
            <a:r>
              <a:rPr lang="fr-CA" dirty="0"/>
              <a:t> </a:t>
            </a:r>
            <a:r>
              <a:rPr lang="fr-CA" dirty="0" err="1"/>
              <a:t>proud</a:t>
            </a:r>
            <a:r>
              <a:rPr lang="fr-CA" dirty="0"/>
              <a:t> of </a:t>
            </a:r>
            <a:r>
              <a:rPr lang="fr-CA" dirty="0" err="1"/>
              <a:t>himself</a:t>
            </a:r>
            <a:r>
              <a:rPr lang="fr-CA" dirty="0"/>
              <a:t> </a:t>
            </a:r>
            <a:r>
              <a:rPr lang="fr-CA" dirty="0" err="1"/>
              <a:t>too</a:t>
            </a:r>
            <a:r>
              <a:rPr lang="fr-CA" dirty="0"/>
              <a:t>. Lame.</a:t>
            </a:r>
          </a:p>
          <a:p>
            <a:endParaRPr lang="fr-CA" dirty="0"/>
          </a:p>
          <a:p>
            <a:r>
              <a:rPr lang="fr-CA" dirty="0" err="1"/>
              <a:t>However</a:t>
            </a:r>
            <a:r>
              <a:rPr lang="fr-CA" dirty="0"/>
              <a:t>, a GIF of the </a:t>
            </a:r>
            <a:r>
              <a:rPr lang="fr-CA" dirty="0" err="1"/>
              <a:t>act</a:t>
            </a:r>
            <a:r>
              <a:rPr lang="fr-CA" dirty="0"/>
              <a:t> </a:t>
            </a:r>
            <a:r>
              <a:rPr lang="fr-CA" dirty="0" err="1"/>
              <a:t>blew</a:t>
            </a:r>
            <a:r>
              <a:rPr lang="fr-CA" dirty="0"/>
              <a:t> up on social media and the </a:t>
            </a:r>
            <a:r>
              <a:rPr lang="fr-CA" dirty="0" err="1"/>
              <a:t>Penguins</a:t>
            </a:r>
            <a:r>
              <a:rPr lang="fr-CA" dirty="0"/>
              <a:t> </a:t>
            </a:r>
            <a:r>
              <a:rPr lang="fr-CA" dirty="0" err="1"/>
              <a:t>caught</a:t>
            </a:r>
            <a:r>
              <a:rPr lang="fr-CA" dirty="0"/>
              <a:t> </a:t>
            </a:r>
            <a:r>
              <a:rPr lang="fr-CA" dirty="0" err="1"/>
              <a:t>word</a:t>
            </a:r>
            <a:r>
              <a:rPr lang="fr-CA" dirty="0"/>
              <a:t> of </a:t>
            </a:r>
            <a:r>
              <a:rPr lang="fr-CA" dirty="0" err="1"/>
              <a:t>what</a:t>
            </a:r>
            <a:r>
              <a:rPr lang="fr-CA" dirty="0"/>
              <a:t> </a:t>
            </a:r>
            <a:r>
              <a:rPr lang="fr-CA" dirty="0" err="1"/>
              <a:t>had</a:t>
            </a:r>
            <a:r>
              <a:rPr lang="fr-CA" dirty="0"/>
              <a:t> </a:t>
            </a:r>
            <a:r>
              <a:rPr lang="fr-CA" dirty="0" err="1"/>
              <a:t>happened</a:t>
            </a:r>
            <a:r>
              <a:rPr lang="fr-CA" dirty="0"/>
              <a:t>, </a:t>
            </a:r>
            <a:r>
              <a:rPr lang="fr-CA" dirty="0" err="1"/>
              <a:t>immediately</a:t>
            </a:r>
            <a:r>
              <a:rPr lang="fr-CA" dirty="0"/>
              <a:t> </a:t>
            </a:r>
            <a:r>
              <a:rPr lang="fr-CA" dirty="0" err="1"/>
              <a:t>tweeting</a:t>
            </a:r>
            <a:r>
              <a:rPr lang="fr-CA" dirty="0"/>
              <a:t> out a </a:t>
            </a:r>
            <a:r>
              <a:rPr lang="fr-CA" dirty="0" err="1"/>
              <a:t>response</a:t>
            </a:r>
            <a:r>
              <a:rPr lang="fr-CA" dirty="0"/>
              <a:t> and </a:t>
            </a:r>
            <a:r>
              <a:rPr lang="fr-CA" dirty="0" err="1"/>
              <a:t>providing</a:t>
            </a:r>
            <a:r>
              <a:rPr lang="fr-CA" dirty="0"/>
              <a:t> a </a:t>
            </a:r>
            <a:r>
              <a:rPr lang="fr-CA" dirty="0" err="1"/>
              <a:t>nice</a:t>
            </a:r>
            <a:r>
              <a:rPr lang="fr-CA" dirty="0"/>
              <a:t> </a:t>
            </a:r>
            <a:r>
              <a:rPr lang="fr-CA" dirty="0" err="1"/>
              <a:t>gesture</a:t>
            </a:r>
            <a:r>
              <a:rPr lang="fr-CA" dirty="0"/>
              <a:t> for the </a:t>
            </a:r>
            <a:r>
              <a:rPr lang="fr-CA" dirty="0" err="1"/>
              <a:t>young</a:t>
            </a:r>
            <a:r>
              <a:rPr lang="fr-CA" dirty="0"/>
              <a:t> fan.</a:t>
            </a:r>
          </a:p>
          <a:p>
            <a:endParaRPr lang="fr-CA" dirty="0"/>
          </a:p>
          <a:p>
            <a:endParaRPr lang="fr-CA" dirty="0"/>
          </a:p>
          <a:p>
            <a:endParaRPr lang="fr-CA" dirty="0"/>
          </a:p>
          <a:p>
            <a:r>
              <a:rPr lang="fr-CA" dirty="0" err="1"/>
              <a:t>At</a:t>
            </a:r>
            <a:r>
              <a:rPr lang="fr-CA" dirty="0"/>
              <a:t> least </a:t>
            </a:r>
            <a:r>
              <a:rPr lang="fr-CA" dirty="0" err="1"/>
              <a:t>someone</a:t>
            </a:r>
            <a:r>
              <a:rPr lang="fr-CA" dirty="0"/>
              <a:t> has </a:t>
            </a:r>
            <a:r>
              <a:rPr lang="fr-CA" dirty="0" err="1"/>
              <a:t>some</a:t>
            </a:r>
            <a:r>
              <a:rPr lang="fr-CA" dirty="0"/>
              <a:t> class.</a:t>
            </a:r>
          </a:p>
          <a:p>
            <a:endParaRPr lang="fr-CA" dirty="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54</a:t>
            </a:fld>
            <a:endParaRPr lang="en-US"/>
          </a:p>
        </p:txBody>
      </p:sp>
    </p:spTree>
    <p:extLst>
      <p:ext uri="{BB962C8B-B14F-4D97-AF65-F5344CB8AC3E}">
        <p14:creationId xmlns:p14="http://schemas.microsoft.com/office/powerpoint/2010/main" val="1563324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CA" dirty="0" smtClean="0">
                <a:hlinkClick r:id="rId3"/>
              </a:rPr>
              <a:t>http://www.usatoday.com/story/tech/2015/11/01/cutting-cord-battle-net-tv-devices/74750574/</a:t>
            </a:r>
            <a:endParaRPr lang="fr-CA" dirty="0" smtClean="0"/>
          </a:p>
          <a:p>
            <a:endParaRPr lang="fr-CA" dirty="0"/>
          </a:p>
          <a:p>
            <a:r>
              <a:rPr lang="fr-CA" dirty="0" err="1"/>
              <a:t>Cutting</a:t>
            </a:r>
            <a:r>
              <a:rPr lang="fr-CA" dirty="0"/>
              <a:t> the </a:t>
            </a:r>
            <a:r>
              <a:rPr lang="fr-CA" dirty="0" err="1"/>
              <a:t>Cord</a:t>
            </a:r>
            <a:r>
              <a:rPr lang="fr-CA" dirty="0"/>
              <a:t>: Battle of the Net TV </a:t>
            </a:r>
            <a:r>
              <a:rPr lang="fr-CA" dirty="0" err="1" smtClean="0"/>
              <a:t>devices</a:t>
            </a:r>
            <a:endParaRPr lang="fr-CA" dirty="0" smtClean="0"/>
          </a:p>
          <a:p>
            <a:r>
              <a:rPr lang="fr-CA" dirty="0"/>
              <a:t/>
            </a:r>
            <a:br>
              <a:rPr lang="fr-CA" dirty="0"/>
            </a:br>
            <a:r>
              <a:rPr lang="fr-CA" dirty="0"/>
              <a:t>Mike </a:t>
            </a:r>
            <a:r>
              <a:rPr lang="fr-CA" dirty="0" err="1"/>
              <a:t>Snider</a:t>
            </a:r>
            <a:r>
              <a:rPr lang="fr-CA" dirty="0"/>
              <a:t>, USA TODAY 2:54 p.m. EST </a:t>
            </a:r>
            <a:r>
              <a:rPr lang="fr-CA" dirty="0" err="1"/>
              <a:t>November</a:t>
            </a:r>
            <a:r>
              <a:rPr lang="fr-CA" dirty="0"/>
              <a:t> 1, </a:t>
            </a:r>
            <a:r>
              <a:rPr lang="fr-CA" dirty="0" smtClean="0"/>
              <a:t>2015</a:t>
            </a:r>
            <a:br>
              <a:rPr lang="fr-CA" dirty="0" smtClean="0"/>
            </a:br>
            <a:endParaRPr lang="fr-CA" dirty="0" smtClean="0"/>
          </a:p>
          <a:p>
            <a:r>
              <a:rPr lang="fr-CA" dirty="0"/>
              <a:t>The </a:t>
            </a:r>
            <a:r>
              <a:rPr lang="fr-CA" dirty="0" err="1"/>
              <a:t>battle</a:t>
            </a:r>
            <a:r>
              <a:rPr lang="fr-CA" dirty="0"/>
              <a:t> of the streaming media </a:t>
            </a:r>
            <a:r>
              <a:rPr lang="fr-CA" dirty="0" err="1"/>
              <a:t>devices</a:t>
            </a:r>
            <a:r>
              <a:rPr lang="fr-CA" dirty="0"/>
              <a:t> </a:t>
            </a:r>
            <a:r>
              <a:rPr lang="fr-CA" dirty="0" err="1"/>
              <a:t>is</a:t>
            </a:r>
            <a:r>
              <a:rPr lang="fr-CA" dirty="0"/>
              <a:t> </a:t>
            </a:r>
            <a:r>
              <a:rPr lang="fr-CA" dirty="0" err="1"/>
              <a:t>heating</a:t>
            </a:r>
            <a:r>
              <a:rPr lang="fr-CA" dirty="0"/>
              <a:t> up </a:t>
            </a:r>
            <a:r>
              <a:rPr lang="fr-CA" dirty="0" err="1"/>
              <a:t>with</a:t>
            </a:r>
            <a:r>
              <a:rPr lang="fr-CA" dirty="0"/>
              <a:t> a </a:t>
            </a:r>
            <a:r>
              <a:rPr lang="fr-CA" dirty="0" err="1"/>
              <a:t>refreshed</a:t>
            </a:r>
            <a:r>
              <a:rPr lang="fr-CA" dirty="0"/>
              <a:t> Apple TV </a:t>
            </a:r>
            <a:r>
              <a:rPr lang="fr-CA" dirty="0" err="1"/>
              <a:t>device</a:t>
            </a:r>
            <a:r>
              <a:rPr lang="fr-CA" dirty="0"/>
              <a:t> </a:t>
            </a:r>
            <a:r>
              <a:rPr lang="fr-CA" dirty="0" err="1"/>
              <a:t>joining</a:t>
            </a:r>
            <a:r>
              <a:rPr lang="fr-CA" dirty="0"/>
              <a:t> the </a:t>
            </a:r>
            <a:r>
              <a:rPr lang="fr-CA" dirty="0" err="1"/>
              <a:t>fray</a:t>
            </a:r>
            <a:r>
              <a:rPr lang="fr-CA" dirty="0"/>
              <a:t>.</a:t>
            </a:r>
          </a:p>
          <a:p>
            <a:endParaRPr lang="fr-CA" dirty="0"/>
          </a:p>
          <a:p>
            <a:r>
              <a:rPr lang="fr-CA" dirty="0" err="1"/>
              <a:t>Apple's</a:t>
            </a:r>
            <a:r>
              <a:rPr lang="fr-CA" dirty="0"/>
              <a:t> </a:t>
            </a:r>
            <a:r>
              <a:rPr lang="fr-CA" dirty="0" err="1"/>
              <a:t>latest</a:t>
            </a:r>
            <a:r>
              <a:rPr lang="fr-CA" dirty="0"/>
              <a:t> set-top box ($149 for 32 </a:t>
            </a:r>
            <a:r>
              <a:rPr lang="fr-CA" dirty="0" err="1"/>
              <a:t>gigabytes</a:t>
            </a:r>
            <a:r>
              <a:rPr lang="fr-CA" dirty="0"/>
              <a:t> of </a:t>
            </a:r>
            <a:r>
              <a:rPr lang="fr-CA" dirty="0" err="1"/>
              <a:t>storage</a:t>
            </a:r>
            <a:r>
              <a:rPr lang="fr-CA" dirty="0"/>
              <a:t> or $199 for 64GB) has more streaming </a:t>
            </a:r>
            <a:r>
              <a:rPr lang="fr-CA" dirty="0" err="1"/>
              <a:t>apps</a:t>
            </a:r>
            <a:r>
              <a:rPr lang="fr-CA" dirty="0"/>
              <a:t>, </a:t>
            </a:r>
            <a:r>
              <a:rPr lang="fr-CA" dirty="0" err="1"/>
              <a:t>lets</a:t>
            </a:r>
            <a:r>
              <a:rPr lang="fr-CA" dirty="0"/>
              <a:t> </a:t>
            </a:r>
            <a:r>
              <a:rPr lang="fr-CA" dirty="0" err="1"/>
              <a:t>you</a:t>
            </a:r>
            <a:r>
              <a:rPr lang="fr-CA" dirty="0"/>
              <a:t> </a:t>
            </a:r>
            <a:r>
              <a:rPr lang="fr-CA" dirty="0" err="1"/>
              <a:t>search</a:t>
            </a:r>
            <a:r>
              <a:rPr lang="fr-CA" dirty="0"/>
              <a:t> for </a:t>
            </a:r>
            <a:r>
              <a:rPr lang="fr-CA" dirty="0" err="1"/>
              <a:t>movies</a:t>
            </a:r>
            <a:r>
              <a:rPr lang="fr-CA" dirty="0"/>
              <a:t> </a:t>
            </a:r>
            <a:r>
              <a:rPr lang="fr-CA" dirty="0" err="1"/>
              <a:t>using</a:t>
            </a:r>
            <a:r>
              <a:rPr lang="fr-CA" dirty="0"/>
              <a:t> </a:t>
            </a:r>
            <a:r>
              <a:rPr lang="fr-CA" dirty="0" err="1"/>
              <a:t>Siri</a:t>
            </a:r>
            <a:r>
              <a:rPr lang="fr-CA" dirty="0"/>
              <a:t> and sports a new </a:t>
            </a:r>
            <a:r>
              <a:rPr lang="fr-CA" dirty="0" err="1"/>
              <a:t>touch</a:t>
            </a:r>
            <a:r>
              <a:rPr lang="fr-CA" dirty="0"/>
              <a:t> </a:t>
            </a:r>
            <a:r>
              <a:rPr lang="fr-CA" dirty="0" err="1"/>
              <a:t>remote</a:t>
            </a:r>
            <a:r>
              <a:rPr lang="fr-CA" dirty="0"/>
              <a:t>.</a:t>
            </a:r>
          </a:p>
          <a:p>
            <a:endParaRPr lang="fr-CA" dirty="0"/>
          </a:p>
          <a:p>
            <a:r>
              <a:rPr lang="fr-CA" dirty="0" err="1"/>
              <a:t>It's</a:t>
            </a:r>
            <a:r>
              <a:rPr lang="fr-CA" dirty="0"/>
              <a:t> </a:t>
            </a:r>
            <a:r>
              <a:rPr lang="fr-CA" dirty="0" err="1"/>
              <a:t>just</a:t>
            </a:r>
            <a:r>
              <a:rPr lang="fr-CA" dirty="0"/>
              <a:t> the </a:t>
            </a:r>
            <a:r>
              <a:rPr lang="fr-CA" dirty="0" err="1"/>
              <a:t>latest</a:t>
            </a:r>
            <a:r>
              <a:rPr lang="fr-CA" dirty="0"/>
              <a:t> </a:t>
            </a:r>
            <a:r>
              <a:rPr lang="fr-CA" dirty="0" err="1"/>
              <a:t>upgraded</a:t>
            </a:r>
            <a:r>
              <a:rPr lang="fr-CA" dirty="0"/>
              <a:t> entry in the </a:t>
            </a:r>
            <a:r>
              <a:rPr lang="fr-CA" dirty="0" err="1"/>
              <a:t>fight</a:t>
            </a:r>
            <a:r>
              <a:rPr lang="fr-CA" dirty="0"/>
              <a:t> to </a:t>
            </a:r>
            <a:r>
              <a:rPr lang="fr-CA" dirty="0" err="1"/>
              <a:t>be</a:t>
            </a:r>
            <a:r>
              <a:rPr lang="fr-CA" dirty="0"/>
              <a:t> the Internet streaming </a:t>
            </a:r>
            <a:r>
              <a:rPr lang="fr-CA" dirty="0" err="1"/>
              <a:t>video</a:t>
            </a:r>
            <a:r>
              <a:rPr lang="fr-CA" dirty="0"/>
              <a:t> </a:t>
            </a:r>
            <a:r>
              <a:rPr lang="fr-CA" dirty="0" err="1"/>
              <a:t>device</a:t>
            </a:r>
            <a:r>
              <a:rPr lang="fr-CA" dirty="0"/>
              <a:t> in </a:t>
            </a:r>
            <a:r>
              <a:rPr lang="fr-CA" dirty="0" err="1"/>
              <a:t>your</a:t>
            </a:r>
            <a:r>
              <a:rPr lang="fr-CA" dirty="0"/>
              <a:t> living room.</a:t>
            </a:r>
            <a:endParaRPr lang="fr-CA" dirty="0" smtClean="0"/>
          </a:p>
          <a:p>
            <a:endParaRPr lang="fr-CA" dirty="0" smtClean="0"/>
          </a:p>
          <a:p>
            <a:r>
              <a:rPr lang="fr-CA" dirty="0"/>
              <a:t>A few </a:t>
            </a:r>
            <a:r>
              <a:rPr lang="fr-CA" dirty="0" err="1"/>
              <a:t>weeks</a:t>
            </a:r>
            <a:r>
              <a:rPr lang="fr-CA" dirty="0"/>
              <a:t> back, </a:t>
            </a:r>
            <a:r>
              <a:rPr lang="fr-CA" dirty="0" err="1"/>
              <a:t>Roku</a:t>
            </a:r>
            <a:r>
              <a:rPr lang="fr-CA" dirty="0"/>
              <a:t> </a:t>
            </a:r>
            <a:r>
              <a:rPr lang="fr-CA" dirty="0" err="1"/>
              <a:t>unveiled</a:t>
            </a:r>
            <a:r>
              <a:rPr lang="fr-CA" dirty="0"/>
              <a:t> a new </a:t>
            </a:r>
            <a:r>
              <a:rPr lang="fr-CA" dirty="0" err="1"/>
              <a:t>Roku</a:t>
            </a:r>
            <a:r>
              <a:rPr lang="fr-CA" dirty="0"/>
              <a:t> 4 streaming set-top box ($129.99) </a:t>
            </a:r>
            <a:r>
              <a:rPr lang="fr-CA" dirty="0" err="1"/>
              <a:t>that</a:t>
            </a:r>
            <a:r>
              <a:rPr lang="fr-CA" dirty="0"/>
              <a:t> </a:t>
            </a:r>
            <a:r>
              <a:rPr lang="fr-CA" dirty="0" err="1"/>
              <a:t>is</a:t>
            </a:r>
            <a:r>
              <a:rPr lang="fr-CA" dirty="0"/>
              <a:t> </a:t>
            </a:r>
            <a:r>
              <a:rPr lang="fr-CA" dirty="0" err="1"/>
              <a:t>just</a:t>
            </a:r>
            <a:r>
              <a:rPr lang="fr-CA" dirty="0"/>
              <a:t> </a:t>
            </a:r>
            <a:r>
              <a:rPr lang="fr-CA" dirty="0" err="1"/>
              <a:t>now</a:t>
            </a:r>
            <a:r>
              <a:rPr lang="fr-CA" dirty="0"/>
              <a:t> </a:t>
            </a:r>
            <a:r>
              <a:rPr lang="fr-CA" dirty="0" err="1"/>
              <a:t>hitting</a:t>
            </a:r>
            <a:r>
              <a:rPr lang="fr-CA" dirty="0"/>
              <a:t> stores. </a:t>
            </a:r>
            <a:r>
              <a:rPr lang="fr-CA" dirty="0" err="1"/>
              <a:t>Among</a:t>
            </a:r>
            <a:r>
              <a:rPr lang="fr-CA" dirty="0"/>
              <a:t> </a:t>
            </a:r>
            <a:r>
              <a:rPr lang="fr-CA" dirty="0" err="1"/>
              <a:t>its</a:t>
            </a:r>
            <a:r>
              <a:rPr lang="fr-CA" dirty="0"/>
              <a:t> upgrades: 4K Ultra HD streaming </a:t>
            </a:r>
            <a:r>
              <a:rPr lang="fr-CA" dirty="0" err="1"/>
              <a:t>from</a:t>
            </a:r>
            <a:r>
              <a:rPr lang="fr-CA" dirty="0"/>
              <a:t> sites </a:t>
            </a:r>
            <a:r>
              <a:rPr lang="fr-CA" dirty="0" err="1"/>
              <a:t>such</a:t>
            </a:r>
            <a:r>
              <a:rPr lang="fr-CA" dirty="0"/>
              <a:t> as Amazon </a:t>
            </a:r>
            <a:r>
              <a:rPr lang="fr-CA" dirty="0" err="1"/>
              <a:t>Video</a:t>
            </a:r>
            <a:r>
              <a:rPr lang="fr-CA" dirty="0"/>
              <a:t>, M-Go and </a:t>
            </a:r>
            <a:r>
              <a:rPr lang="fr-CA" dirty="0" err="1"/>
              <a:t>Netflix</a:t>
            </a:r>
            <a:r>
              <a:rPr lang="fr-CA" dirty="0"/>
              <a:t>.</a:t>
            </a:r>
          </a:p>
          <a:p>
            <a:endParaRPr lang="fr-CA" dirty="0"/>
          </a:p>
          <a:p>
            <a:r>
              <a:rPr lang="fr-CA" dirty="0"/>
              <a:t>Back in </a:t>
            </a:r>
            <a:r>
              <a:rPr lang="fr-CA" dirty="0" err="1"/>
              <a:t>September</a:t>
            </a:r>
            <a:r>
              <a:rPr lang="fr-CA" dirty="0"/>
              <a:t>, Google </a:t>
            </a:r>
            <a:r>
              <a:rPr lang="fr-CA" dirty="0" err="1"/>
              <a:t>launched</a:t>
            </a:r>
            <a:r>
              <a:rPr lang="fr-CA" dirty="0"/>
              <a:t> an </a:t>
            </a:r>
            <a:r>
              <a:rPr lang="fr-CA" dirty="0" err="1"/>
              <a:t>improved</a:t>
            </a:r>
            <a:r>
              <a:rPr lang="fr-CA" dirty="0"/>
              <a:t> </a:t>
            </a:r>
            <a:r>
              <a:rPr lang="fr-CA" dirty="0" err="1"/>
              <a:t>Chromecast</a:t>
            </a:r>
            <a:r>
              <a:rPr lang="fr-CA" dirty="0"/>
              <a:t> Net </a:t>
            </a:r>
            <a:r>
              <a:rPr lang="fr-CA" dirty="0" err="1"/>
              <a:t>device</a:t>
            </a:r>
            <a:r>
              <a:rPr lang="fr-CA" dirty="0"/>
              <a:t> ($35) </a:t>
            </a:r>
            <a:r>
              <a:rPr lang="fr-CA" dirty="0" err="1"/>
              <a:t>that</a:t>
            </a:r>
            <a:r>
              <a:rPr lang="fr-CA" dirty="0"/>
              <a:t> </a:t>
            </a:r>
            <a:r>
              <a:rPr lang="fr-CA" dirty="0" err="1"/>
              <a:t>connects</a:t>
            </a:r>
            <a:r>
              <a:rPr lang="fr-CA" dirty="0"/>
              <a:t> to </a:t>
            </a:r>
            <a:r>
              <a:rPr lang="fr-CA" dirty="0" err="1"/>
              <a:t>your</a:t>
            </a:r>
            <a:r>
              <a:rPr lang="fr-CA" dirty="0"/>
              <a:t> TV and </a:t>
            </a:r>
            <a:r>
              <a:rPr lang="fr-CA" dirty="0" err="1"/>
              <a:t>lets</a:t>
            </a:r>
            <a:r>
              <a:rPr lang="fr-CA" dirty="0"/>
              <a:t> </a:t>
            </a:r>
            <a:r>
              <a:rPr lang="fr-CA" dirty="0" err="1"/>
              <a:t>you</a:t>
            </a:r>
            <a:r>
              <a:rPr lang="fr-CA" dirty="0"/>
              <a:t> </a:t>
            </a:r>
            <a:r>
              <a:rPr lang="fr-CA" dirty="0" err="1"/>
              <a:t>watch</a:t>
            </a:r>
            <a:r>
              <a:rPr lang="fr-CA" dirty="0"/>
              <a:t> </a:t>
            </a:r>
            <a:r>
              <a:rPr lang="fr-CA" dirty="0" err="1"/>
              <a:t>apps</a:t>
            </a:r>
            <a:r>
              <a:rPr lang="fr-CA" dirty="0"/>
              <a:t> </a:t>
            </a:r>
            <a:r>
              <a:rPr lang="fr-CA" dirty="0" err="1"/>
              <a:t>such</a:t>
            </a:r>
            <a:r>
              <a:rPr lang="fr-CA" dirty="0"/>
              <a:t> as </a:t>
            </a:r>
            <a:r>
              <a:rPr lang="fr-CA" dirty="0" err="1"/>
              <a:t>Netflix</a:t>
            </a:r>
            <a:r>
              <a:rPr lang="fr-CA" dirty="0"/>
              <a:t> and </a:t>
            </a:r>
            <a:r>
              <a:rPr lang="fr-CA" dirty="0" err="1"/>
              <a:t>Sling</a:t>
            </a:r>
            <a:r>
              <a:rPr lang="fr-CA" dirty="0"/>
              <a:t> TV. </a:t>
            </a:r>
            <a:r>
              <a:rPr lang="fr-CA" dirty="0" err="1"/>
              <a:t>Also</a:t>
            </a:r>
            <a:r>
              <a:rPr lang="fr-CA" dirty="0"/>
              <a:t> </a:t>
            </a:r>
            <a:r>
              <a:rPr lang="fr-CA" dirty="0" err="1"/>
              <a:t>announced</a:t>
            </a:r>
            <a:r>
              <a:rPr lang="fr-CA" dirty="0"/>
              <a:t> in </a:t>
            </a:r>
            <a:r>
              <a:rPr lang="fr-CA" dirty="0" err="1"/>
              <a:t>September</a:t>
            </a:r>
            <a:r>
              <a:rPr lang="fr-CA" dirty="0"/>
              <a:t>, the new Amazon </a:t>
            </a:r>
            <a:r>
              <a:rPr lang="fr-CA" dirty="0" err="1"/>
              <a:t>Fire</a:t>
            </a:r>
            <a:r>
              <a:rPr lang="fr-CA" dirty="0"/>
              <a:t> TV streaming set-top box ($99-up) </a:t>
            </a:r>
            <a:r>
              <a:rPr lang="fr-CA" dirty="0" err="1"/>
              <a:t>is</a:t>
            </a:r>
            <a:r>
              <a:rPr lang="fr-CA" dirty="0"/>
              <a:t> </a:t>
            </a:r>
            <a:r>
              <a:rPr lang="fr-CA" dirty="0" err="1"/>
              <a:t>arriving</a:t>
            </a:r>
            <a:r>
              <a:rPr lang="fr-CA" dirty="0"/>
              <a:t> </a:t>
            </a:r>
            <a:r>
              <a:rPr lang="fr-CA" dirty="0" err="1"/>
              <a:t>this</a:t>
            </a:r>
            <a:r>
              <a:rPr lang="fr-CA" dirty="0"/>
              <a:t> </a:t>
            </a:r>
            <a:r>
              <a:rPr lang="fr-CA" dirty="0" err="1"/>
              <a:t>week</a:t>
            </a:r>
            <a:r>
              <a:rPr lang="fr-CA" dirty="0"/>
              <a:t> </a:t>
            </a:r>
            <a:r>
              <a:rPr lang="fr-CA" dirty="0" err="1"/>
              <a:t>with</a:t>
            </a:r>
            <a:r>
              <a:rPr lang="fr-CA" dirty="0"/>
              <a:t> </a:t>
            </a:r>
            <a:r>
              <a:rPr lang="fr-CA" dirty="0" err="1"/>
              <a:t>enhancements</a:t>
            </a:r>
            <a:r>
              <a:rPr lang="fr-CA" dirty="0"/>
              <a:t> </a:t>
            </a:r>
            <a:r>
              <a:rPr lang="fr-CA" dirty="0" err="1"/>
              <a:t>that</a:t>
            </a:r>
            <a:r>
              <a:rPr lang="fr-CA" dirty="0"/>
              <a:t> </a:t>
            </a:r>
            <a:r>
              <a:rPr lang="fr-CA" dirty="0" err="1"/>
              <a:t>include</a:t>
            </a:r>
            <a:r>
              <a:rPr lang="fr-CA" dirty="0"/>
              <a:t> </a:t>
            </a:r>
            <a:r>
              <a:rPr lang="fr-CA" dirty="0" err="1"/>
              <a:t>voice</a:t>
            </a:r>
            <a:r>
              <a:rPr lang="fr-CA" dirty="0"/>
              <a:t> support and the </a:t>
            </a:r>
            <a:r>
              <a:rPr lang="fr-CA" dirty="0" err="1"/>
              <a:t>ability</a:t>
            </a:r>
            <a:r>
              <a:rPr lang="fr-CA" dirty="0"/>
              <a:t> to </a:t>
            </a:r>
            <a:r>
              <a:rPr lang="fr-CA" dirty="0" err="1"/>
              <a:t>watch</a:t>
            </a:r>
            <a:r>
              <a:rPr lang="fr-CA" dirty="0"/>
              <a:t> 4K Ultra HD </a:t>
            </a:r>
            <a:r>
              <a:rPr lang="fr-CA" dirty="0" err="1"/>
              <a:t>video</a:t>
            </a:r>
            <a:r>
              <a:rPr lang="fr-CA" dirty="0"/>
              <a:t>.</a:t>
            </a:r>
          </a:p>
          <a:p>
            <a:endParaRPr lang="fr-CA" dirty="0"/>
          </a:p>
          <a:p>
            <a:r>
              <a:rPr lang="fr-CA" dirty="0"/>
              <a:t>The Amazon </a:t>
            </a:r>
            <a:r>
              <a:rPr lang="fr-CA" dirty="0" err="1"/>
              <a:t>Fire</a:t>
            </a:r>
            <a:r>
              <a:rPr lang="fr-CA" dirty="0"/>
              <a:t> TV set-top box </a:t>
            </a:r>
            <a:r>
              <a:rPr lang="fr-CA" dirty="0" err="1"/>
              <a:t>with</a:t>
            </a:r>
            <a:r>
              <a:rPr lang="fr-CA" dirty="0"/>
              <a:t> </a:t>
            </a:r>
            <a:r>
              <a:rPr lang="fr-CA" dirty="0" err="1"/>
              <a:t>voice</a:t>
            </a:r>
            <a:r>
              <a:rPr lang="fr-CA" dirty="0"/>
              <a:t> </a:t>
            </a:r>
            <a:r>
              <a:rPr lang="fr-CA" dirty="0" err="1"/>
              <a:t>remote</a:t>
            </a:r>
            <a:r>
              <a:rPr lang="fr-CA" dirty="0"/>
              <a:t> and</a:t>
            </a:r>
          </a:p>
          <a:p>
            <a:r>
              <a:rPr lang="fr-CA" dirty="0"/>
              <a:t>The Amazon </a:t>
            </a:r>
            <a:r>
              <a:rPr lang="fr-CA" dirty="0" err="1"/>
              <a:t>Fire</a:t>
            </a:r>
            <a:r>
              <a:rPr lang="fr-CA" dirty="0"/>
              <a:t> TV set-top box </a:t>
            </a:r>
            <a:r>
              <a:rPr lang="fr-CA" dirty="0" err="1"/>
              <a:t>with</a:t>
            </a:r>
            <a:r>
              <a:rPr lang="fr-CA" dirty="0"/>
              <a:t> </a:t>
            </a:r>
            <a:r>
              <a:rPr lang="fr-CA" dirty="0" err="1"/>
              <a:t>voice</a:t>
            </a:r>
            <a:r>
              <a:rPr lang="fr-CA" dirty="0"/>
              <a:t> </a:t>
            </a:r>
            <a:r>
              <a:rPr lang="fr-CA" dirty="0" err="1"/>
              <a:t>remote</a:t>
            </a:r>
            <a:r>
              <a:rPr lang="fr-CA" dirty="0"/>
              <a:t> and </a:t>
            </a:r>
            <a:r>
              <a:rPr lang="fr-CA" dirty="0" err="1"/>
              <a:t>game</a:t>
            </a:r>
            <a:r>
              <a:rPr lang="fr-CA" dirty="0"/>
              <a:t> </a:t>
            </a:r>
            <a:r>
              <a:rPr lang="fr-CA" dirty="0" err="1"/>
              <a:t>controller</a:t>
            </a:r>
            <a:r>
              <a:rPr lang="fr-CA" dirty="0"/>
              <a:t>, </a:t>
            </a:r>
            <a:r>
              <a:rPr lang="fr-CA" dirty="0" err="1"/>
              <a:t>also</a:t>
            </a:r>
            <a:r>
              <a:rPr lang="fr-CA" dirty="0"/>
              <a:t> </a:t>
            </a:r>
            <a:r>
              <a:rPr lang="fr-CA" dirty="0" err="1"/>
              <a:t>sold</a:t>
            </a:r>
            <a:r>
              <a:rPr lang="fr-CA" dirty="0"/>
              <a:t> </a:t>
            </a:r>
            <a:r>
              <a:rPr lang="fr-CA" dirty="0" err="1"/>
              <a:t>separately</a:t>
            </a:r>
            <a:r>
              <a:rPr lang="fr-CA" dirty="0"/>
              <a:t>. (Photo: Amazon)</a:t>
            </a:r>
          </a:p>
          <a:p>
            <a:r>
              <a:rPr lang="fr-CA" dirty="0"/>
              <a:t>A </a:t>
            </a:r>
            <a:r>
              <a:rPr lang="fr-CA" dirty="0" err="1"/>
              <a:t>sign</a:t>
            </a:r>
            <a:r>
              <a:rPr lang="fr-CA" dirty="0"/>
              <a:t> of the </a:t>
            </a:r>
            <a:r>
              <a:rPr lang="fr-CA" dirty="0" err="1"/>
              <a:t>heated</a:t>
            </a:r>
            <a:r>
              <a:rPr lang="fr-CA" dirty="0"/>
              <a:t> streaming </a:t>
            </a:r>
            <a:r>
              <a:rPr lang="fr-CA" dirty="0" err="1"/>
              <a:t>scuffle</a:t>
            </a:r>
            <a:r>
              <a:rPr lang="fr-CA" dirty="0"/>
              <a:t>: Amazon </a:t>
            </a:r>
            <a:r>
              <a:rPr lang="fr-CA" dirty="0" err="1"/>
              <a:t>recently</a:t>
            </a:r>
            <a:r>
              <a:rPr lang="fr-CA" dirty="0"/>
              <a:t> </a:t>
            </a:r>
            <a:r>
              <a:rPr lang="fr-CA" dirty="0" err="1"/>
              <a:t>pulled</a:t>
            </a:r>
            <a:r>
              <a:rPr lang="fr-CA" dirty="0"/>
              <a:t> </a:t>
            </a:r>
            <a:r>
              <a:rPr lang="fr-CA" dirty="0" err="1"/>
              <a:t>competing</a:t>
            </a:r>
            <a:r>
              <a:rPr lang="fr-CA" dirty="0"/>
              <a:t> Apple TV and </a:t>
            </a:r>
            <a:r>
              <a:rPr lang="fr-CA" dirty="0" err="1"/>
              <a:t>ChromeCast</a:t>
            </a:r>
            <a:r>
              <a:rPr lang="fr-CA" dirty="0"/>
              <a:t> </a:t>
            </a:r>
            <a:r>
              <a:rPr lang="fr-CA" dirty="0" err="1"/>
              <a:t>devices</a:t>
            </a:r>
            <a:r>
              <a:rPr lang="fr-CA" dirty="0"/>
              <a:t> </a:t>
            </a:r>
            <a:r>
              <a:rPr lang="fr-CA" dirty="0" err="1"/>
              <a:t>from</a:t>
            </a:r>
            <a:r>
              <a:rPr lang="fr-CA" dirty="0"/>
              <a:t> </a:t>
            </a:r>
            <a:r>
              <a:rPr lang="fr-CA" dirty="0" err="1"/>
              <a:t>its</a:t>
            </a:r>
            <a:r>
              <a:rPr lang="fr-CA" dirty="0"/>
              <a:t> online store to </a:t>
            </a:r>
            <a:r>
              <a:rPr lang="fr-CA" dirty="0" err="1"/>
              <a:t>avoid</a:t>
            </a:r>
            <a:r>
              <a:rPr lang="fr-CA" dirty="0"/>
              <a:t> confusion for Prime </a:t>
            </a:r>
            <a:r>
              <a:rPr lang="fr-CA" dirty="0" err="1"/>
              <a:t>Video</a:t>
            </a:r>
            <a:r>
              <a:rPr lang="fr-CA" dirty="0"/>
              <a:t> </a:t>
            </a:r>
            <a:r>
              <a:rPr lang="fr-CA" dirty="0" err="1"/>
              <a:t>customers</a:t>
            </a:r>
            <a:r>
              <a:rPr lang="fr-CA" dirty="0"/>
              <a:t>, the </a:t>
            </a:r>
            <a:r>
              <a:rPr lang="fr-CA" dirty="0" err="1"/>
              <a:t>company</a:t>
            </a:r>
            <a:r>
              <a:rPr lang="fr-CA" dirty="0"/>
              <a:t> </a:t>
            </a:r>
            <a:r>
              <a:rPr lang="fr-CA" dirty="0" err="1"/>
              <a:t>said</a:t>
            </a:r>
            <a:r>
              <a:rPr lang="fr-CA" dirty="0"/>
              <a:t> </a:t>
            </a:r>
            <a:r>
              <a:rPr lang="fr-CA" dirty="0" err="1"/>
              <a:t>at</a:t>
            </a:r>
            <a:r>
              <a:rPr lang="fr-CA" dirty="0"/>
              <a:t> the time. "That shows </a:t>
            </a:r>
            <a:r>
              <a:rPr lang="fr-CA" dirty="0" err="1"/>
              <a:t>you</a:t>
            </a:r>
            <a:r>
              <a:rPr lang="fr-CA" dirty="0"/>
              <a:t> the </a:t>
            </a:r>
            <a:r>
              <a:rPr lang="fr-CA" dirty="0" err="1"/>
              <a:t>intensity</a:t>
            </a:r>
            <a:r>
              <a:rPr lang="fr-CA" dirty="0"/>
              <a:t> of the </a:t>
            </a:r>
            <a:r>
              <a:rPr lang="fr-CA" dirty="0" err="1"/>
              <a:t>battle</a:t>
            </a:r>
            <a:r>
              <a:rPr lang="fr-CA" dirty="0"/>
              <a:t>," </a:t>
            </a:r>
            <a:r>
              <a:rPr lang="fr-CA" dirty="0" err="1"/>
              <a:t>says</a:t>
            </a:r>
            <a:r>
              <a:rPr lang="fr-CA" dirty="0"/>
              <a:t> Roger </a:t>
            </a:r>
            <a:r>
              <a:rPr lang="fr-CA" dirty="0" err="1"/>
              <a:t>Entner</a:t>
            </a:r>
            <a:r>
              <a:rPr lang="fr-CA" dirty="0"/>
              <a:t>, an </a:t>
            </a:r>
            <a:r>
              <a:rPr lang="fr-CA" dirty="0" err="1"/>
              <a:t>industry</a:t>
            </a:r>
            <a:r>
              <a:rPr lang="fr-CA" dirty="0"/>
              <a:t> </a:t>
            </a:r>
            <a:r>
              <a:rPr lang="fr-CA" dirty="0" err="1"/>
              <a:t>analyst</a:t>
            </a:r>
            <a:r>
              <a:rPr lang="fr-CA" dirty="0"/>
              <a:t> </a:t>
            </a:r>
            <a:r>
              <a:rPr lang="fr-CA" dirty="0" err="1"/>
              <a:t>at</a:t>
            </a:r>
            <a:r>
              <a:rPr lang="fr-CA" dirty="0"/>
              <a:t> </a:t>
            </a:r>
            <a:r>
              <a:rPr lang="fr-CA" dirty="0" err="1"/>
              <a:t>Recon</a:t>
            </a:r>
            <a:r>
              <a:rPr lang="fr-CA" dirty="0"/>
              <a:t> </a:t>
            </a:r>
            <a:r>
              <a:rPr lang="fr-CA" dirty="0" err="1"/>
              <a:t>Analytics</a:t>
            </a:r>
            <a:r>
              <a:rPr lang="fr-CA" dirty="0"/>
              <a:t>.</a:t>
            </a:r>
          </a:p>
          <a:p>
            <a:endParaRPr lang="fr-CA" dirty="0"/>
          </a:p>
          <a:p>
            <a:r>
              <a:rPr lang="fr-CA" dirty="0" err="1"/>
              <a:t>Half</a:t>
            </a:r>
            <a:r>
              <a:rPr lang="fr-CA" dirty="0"/>
              <a:t> of U.S. homes </a:t>
            </a:r>
            <a:r>
              <a:rPr lang="fr-CA" dirty="0" err="1"/>
              <a:t>already</a:t>
            </a:r>
            <a:r>
              <a:rPr lang="fr-CA" dirty="0"/>
              <a:t> </a:t>
            </a:r>
            <a:r>
              <a:rPr lang="fr-CA" dirty="0" err="1"/>
              <a:t>subscribe</a:t>
            </a:r>
            <a:r>
              <a:rPr lang="fr-CA" dirty="0"/>
              <a:t> to a streaming service </a:t>
            </a:r>
            <a:r>
              <a:rPr lang="fr-CA" dirty="0" err="1"/>
              <a:t>such</a:t>
            </a:r>
            <a:r>
              <a:rPr lang="fr-CA" dirty="0"/>
              <a:t> as </a:t>
            </a:r>
            <a:r>
              <a:rPr lang="fr-CA" dirty="0" err="1"/>
              <a:t>Netflix</a:t>
            </a:r>
            <a:r>
              <a:rPr lang="fr-CA" dirty="0"/>
              <a:t>, Amazon Prime </a:t>
            </a:r>
            <a:r>
              <a:rPr lang="fr-CA" dirty="0" err="1"/>
              <a:t>Video</a:t>
            </a:r>
            <a:r>
              <a:rPr lang="fr-CA" dirty="0"/>
              <a:t> or </a:t>
            </a:r>
            <a:r>
              <a:rPr lang="fr-CA" dirty="0" err="1"/>
              <a:t>Hulu</a:t>
            </a:r>
            <a:r>
              <a:rPr lang="fr-CA" dirty="0"/>
              <a:t>, and the </a:t>
            </a:r>
            <a:r>
              <a:rPr lang="fr-CA" dirty="0" err="1"/>
              <a:t>percentage</a:t>
            </a:r>
            <a:r>
              <a:rPr lang="fr-CA" dirty="0"/>
              <a:t> of </a:t>
            </a:r>
            <a:r>
              <a:rPr lang="fr-CA" dirty="0" err="1"/>
              <a:t>those</a:t>
            </a:r>
            <a:r>
              <a:rPr lang="fr-CA" dirty="0"/>
              <a:t> </a:t>
            </a:r>
            <a:r>
              <a:rPr lang="fr-CA" dirty="0" err="1"/>
              <a:t>with</a:t>
            </a:r>
            <a:r>
              <a:rPr lang="fr-CA" dirty="0"/>
              <a:t> </a:t>
            </a:r>
            <a:r>
              <a:rPr lang="fr-CA" dirty="0" err="1"/>
              <a:t>traditional</a:t>
            </a:r>
            <a:r>
              <a:rPr lang="fr-CA" dirty="0"/>
              <a:t> </a:t>
            </a:r>
            <a:r>
              <a:rPr lang="fr-CA" dirty="0" err="1"/>
              <a:t>pay</a:t>
            </a:r>
            <a:r>
              <a:rPr lang="fr-CA" dirty="0"/>
              <a:t> TV </a:t>
            </a:r>
            <a:r>
              <a:rPr lang="fr-CA" dirty="0" err="1"/>
              <a:t>is</a:t>
            </a:r>
            <a:r>
              <a:rPr lang="fr-CA" dirty="0"/>
              <a:t> </a:t>
            </a:r>
            <a:r>
              <a:rPr lang="fr-CA" dirty="0" err="1"/>
              <a:t>declining</a:t>
            </a:r>
            <a:r>
              <a:rPr lang="fr-CA" dirty="0"/>
              <a:t>. </a:t>
            </a:r>
            <a:r>
              <a:rPr lang="fr-CA" dirty="0" err="1"/>
              <a:t>Next</a:t>
            </a:r>
            <a:r>
              <a:rPr lang="fr-CA" dirty="0"/>
              <a:t> </a:t>
            </a:r>
            <a:r>
              <a:rPr lang="fr-CA" dirty="0" err="1"/>
              <a:t>year</a:t>
            </a:r>
            <a:r>
              <a:rPr lang="fr-CA" dirty="0"/>
              <a:t>, </a:t>
            </a:r>
            <a:r>
              <a:rPr lang="fr-CA" dirty="0" err="1"/>
              <a:t>Entner</a:t>
            </a:r>
            <a:r>
              <a:rPr lang="fr-CA" dirty="0"/>
              <a:t> </a:t>
            </a:r>
            <a:r>
              <a:rPr lang="fr-CA" dirty="0" err="1"/>
              <a:t>expects</a:t>
            </a:r>
            <a:r>
              <a:rPr lang="fr-CA" dirty="0"/>
              <a:t> the </a:t>
            </a:r>
            <a:r>
              <a:rPr lang="fr-CA" dirty="0" err="1"/>
              <a:t>number</a:t>
            </a:r>
            <a:r>
              <a:rPr lang="fr-CA" dirty="0"/>
              <a:t> of streaming </a:t>
            </a:r>
            <a:r>
              <a:rPr lang="fr-CA" dirty="0" err="1"/>
              <a:t>households</a:t>
            </a:r>
            <a:r>
              <a:rPr lang="fr-CA" dirty="0"/>
              <a:t> to </a:t>
            </a:r>
            <a:r>
              <a:rPr lang="fr-CA" dirty="0" err="1"/>
              <a:t>eclipse</a:t>
            </a:r>
            <a:r>
              <a:rPr lang="fr-CA" dirty="0"/>
              <a:t> the </a:t>
            </a:r>
            <a:r>
              <a:rPr lang="fr-CA" dirty="0" err="1"/>
              <a:t>number</a:t>
            </a:r>
            <a:r>
              <a:rPr lang="fr-CA" dirty="0"/>
              <a:t> of </a:t>
            </a:r>
            <a:r>
              <a:rPr lang="fr-CA" dirty="0" err="1"/>
              <a:t>pay</a:t>
            </a:r>
            <a:r>
              <a:rPr lang="fr-CA" dirty="0"/>
              <a:t>-TV </a:t>
            </a:r>
            <a:r>
              <a:rPr lang="fr-CA" dirty="0" err="1"/>
              <a:t>households</a:t>
            </a:r>
            <a:r>
              <a:rPr lang="fr-CA" dirty="0"/>
              <a:t>. "</a:t>
            </a:r>
            <a:r>
              <a:rPr lang="fr-CA" dirty="0" err="1"/>
              <a:t>Viewing</a:t>
            </a:r>
            <a:r>
              <a:rPr lang="fr-CA" dirty="0"/>
              <a:t> habits have </a:t>
            </a:r>
            <a:r>
              <a:rPr lang="fr-CA" dirty="0" err="1"/>
              <a:t>changed</a:t>
            </a:r>
            <a:r>
              <a:rPr lang="fr-CA" dirty="0"/>
              <a:t>," </a:t>
            </a:r>
            <a:r>
              <a:rPr lang="fr-CA" dirty="0" err="1"/>
              <a:t>he</a:t>
            </a:r>
            <a:r>
              <a:rPr lang="fr-CA" dirty="0"/>
              <a:t> </a:t>
            </a:r>
            <a:r>
              <a:rPr lang="fr-CA" dirty="0" err="1"/>
              <a:t>said</a:t>
            </a:r>
            <a:r>
              <a:rPr lang="fr-CA" dirty="0"/>
              <a:t>. "People are </a:t>
            </a:r>
            <a:r>
              <a:rPr lang="fr-CA" dirty="0" err="1"/>
              <a:t>relying</a:t>
            </a:r>
            <a:r>
              <a:rPr lang="fr-CA" dirty="0"/>
              <a:t> on streaming over-the-top </a:t>
            </a:r>
            <a:r>
              <a:rPr lang="fr-CA" dirty="0" err="1"/>
              <a:t>apps</a:t>
            </a:r>
            <a:r>
              <a:rPr lang="fr-CA" dirty="0"/>
              <a:t> and </a:t>
            </a:r>
            <a:r>
              <a:rPr lang="fr-CA" dirty="0" err="1"/>
              <a:t>supplementing</a:t>
            </a:r>
            <a:r>
              <a:rPr lang="fr-CA" dirty="0"/>
              <a:t> </a:t>
            </a:r>
            <a:r>
              <a:rPr lang="fr-CA" dirty="0" err="1"/>
              <a:t>their</a:t>
            </a:r>
            <a:r>
              <a:rPr lang="fr-CA" dirty="0"/>
              <a:t> sports addiction </a:t>
            </a:r>
            <a:r>
              <a:rPr lang="fr-CA" dirty="0" err="1"/>
              <a:t>with</a:t>
            </a:r>
            <a:r>
              <a:rPr lang="fr-CA" dirty="0"/>
              <a:t> over-the-air </a:t>
            </a:r>
            <a:r>
              <a:rPr lang="fr-CA" dirty="0" err="1"/>
              <a:t>television</a:t>
            </a:r>
            <a:r>
              <a:rPr lang="fr-CA" dirty="0"/>
              <a:t>."</a:t>
            </a:r>
          </a:p>
          <a:p>
            <a:endParaRPr lang="fr-CA" dirty="0"/>
          </a:p>
          <a:p>
            <a:endParaRPr lang="fr-CA" dirty="0"/>
          </a:p>
          <a:p>
            <a:r>
              <a:rPr lang="fr-CA" dirty="0"/>
              <a:t>As more </a:t>
            </a:r>
            <a:r>
              <a:rPr lang="fr-CA" dirty="0" err="1"/>
              <a:t>consumers</a:t>
            </a:r>
            <a:r>
              <a:rPr lang="fr-CA" dirty="0"/>
              <a:t> </a:t>
            </a:r>
            <a:r>
              <a:rPr lang="fr-CA" dirty="0" err="1"/>
              <a:t>experiment</a:t>
            </a:r>
            <a:r>
              <a:rPr lang="fr-CA" dirty="0"/>
              <a:t> </a:t>
            </a:r>
            <a:r>
              <a:rPr lang="fr-CA" dirty="0" err="1"/>
              <a:t>with</a:t>
            </a:r>
            <a:r>
              <a:rPr lang="fr-CA" dirty="0"/>
              <a:t> and </a:t>
            </a:r>
            <a:r>
              <a:rPr lang="fr-CA" dirty="0" err="1"/>
              <a:t>rely</a:t>
            </a:r>
            <a:r>
              <a:rPr lang="fr-CA" dirty="0"/>
              <a:t> on streaming </a:t>
            </a:r>
            <a:r>
              <a:rPr lang="fr-CA" dirty="0" err="1"/>
              <a:t>video</a:t>
            </a:r>
            <a:r>
              <a:rPr lang="fr-CA" dirty="0"/>
              <a:t>, networks and content providers </a:t>
            </a:r>
            <a:r>
              <a:rPr lang="fr-CA" dirty="0" err="1"/>
              <a:t>expand</a:t>
            </a:r>
            <a:r>
              <a:rPr lang="fr-CA" dirty="0"/>
              <a:t> </a:t>
            </a:r>
            <a:r>
              <a:rPr lang="fr-CA" dirty="0" err="1"/>
              <a:t>their</a:t>
            </a:r>
            <a:r>
              <a:rPr lang="fr-CA" dirty="0"/>
              <a:t> </a:t>
            </a:r>
            <a:r>
              <a:rPr lang="fr-CA" dirty="0" err="1"/>
              <a:t>offerings</a:t>
            </a:r>
            <a:r>
              <a:rPr lang="fr-CA" dirty="0"/>
              <a:t>. As a </a:t>
            </a:r>
            <a:r>
              <a:rPr lang="fr-CA" dirty="0" err="1"/>
              <a:t>result</a:t>
            </a:r>
            <a:r>
              <a:rPr lang="fr-CA" dirty="0"/>
              <a:t>, "</a:t>
            </a:r>
            <a:r>
              <a:rPr lang="fr-CA" dirty="0" err="1"/>
              <a:t>there</a:t>
            </a:r>
            <a:r>
              <a:rPr lang="fr-CA" dirty="0"/>
              <a:t> has been </a:t>
            </a:r>
            <a:r>
              <a:rPr lang="fr-CA" dirty="0" err="1"/>
              <a:t>this</a:t>
            </a:r>
            <a:r>
              <a:rPr lang="fr-CA" dirty="0"/>
              <a:t> explosion of streaming boxes </a:t>
            </a:r>
            <a:r>
              <a:rPr lang="fr-CA" dirty="0" err="1"/>
              <a:t>that</a:t>
            </a:r>
            <a:r>
              <a:rPr lang="fr-CA" dirty="0"/>
              <a:t> </a:t>
            </a:r>
            <a:r>
              <a:rPr lang="fr-CA" dirty="0" err="1"/>
              <a:t>allow</a:t>
            </a:r>
            <a:r>
              <a:rPr lang="fr-CA" dirty="0"/>
              <a:t> content </a:t>
            </a:r>
            <a:r>
              <a:rPr lang="fr-CA" dirty="0" err="1"/>
              <a:t>companies</a:t>
            </a:r>
            <a:r>
              <a:rPr lang="fr-CA" dirty="0"/>
              <a:t> to talk to </a:t>
            </a:r>
            <a:r>
              <a:rPr lang="fr-CA" dirty="0" err="1"/>
              <a:t>consumers</a:t>
            </a:r>
            <a:r>
              <a:rPr lang="fr-CA" dirty="0"/>
              <a:t> in </a:t>
            </a:r>
            <a:r>
              <a:rPr lang="fr-CA" dirty="0" err="1"/>
              <a:t>their</a:t>
            </a:r>
            <a:r>
              <a:rPr lang="fr-CA" dirty="0"/>
              <a:t> homes," </a:t>
            </a:r>
            <a:r>
              <a:rPr lang="fr-CA" dirty="0" err="1"/>
              <a:t>says</a:t>
            </a:r>
            <a:r>
              <a:rPr lang="fr-CA" dirty="0"/>
              <a:t> Jason </a:t>
            </a:r>
            <a:r>
              <a:rPr lang="fr-CA" dirty="0" err="1"/>
              <a:t>Krikorian</a:t>
            </a:r>
            <a:r>
              <a:rPr lang="fr-CA" dirty="0"/>
              <a:t>, </a:t>
            </a:r>
            <a:r>
              <a:rPr lang="fr-CA" dirty="0" err="1"/>
              <a:t>co</a:t>
            </a:r>
            <a:r>
              <a:rPr lang="fr-CA" dirty="0"/>
              <a:t>–</a:t>
            </a:r>
            <a:r>
              <a:rPr lang="fr-CA" dirty="0" err="1"/>
              <a:t>founder</a:t>
            </a:r>
            <a:r>
              <a:rPr lang="fr-CA" dirty="0"/>
              <a:t> of </a:t>
            </a:r>
            <a:r>
              <a:rPr lang="fr-CA" dirty="0" err="1"/>
              <a:t>Sling</a:t>
            </a:r>
            <a:r>
              <a:rPr lang="fr-CA" dirty="0"/>
              <a:t> Media and </a:t>
            </a:r>
            <a:r>
              <a:rPr lang="fr-CA" dirty="0" err="1"/>
              <a:t>general</a:t>
            </a:r>
            <a:r>
              <a:rPr lang="fr-CA" dirty="0"/>
              <a:t> </a:t>
            </a:r>
            <a:r>
              <a:rPr lang="fr-CA" dirty="0" err="1"/>
              <a:t>partner</a:t>
            </a:r>
            <a:r>
              <a:rPr lang="fr-CA" dirty="0"/>
              <a:t> </a:t>
            </a:r>
            <a:r>
              <a:rPr lang="fr-CA" dirty="0" err="1"/>
              <a:t>at</a:t>
            </a:r>
            <a:r>
              <a:rPr lang="fr-CA" dirty="0"/>
              <a:t> DCM Ventures, a </a:t>
            </a:r>
            <a:r>
              <a:rPr lang="fr-CA" dirty="0" err="1"/>
              <a:t>tech-focused</a:t>
            </a:r>
            <a:r>
              <a:rPr lang="fr-CA" dirty="0"/>
              <a:t> venture capital </a:t>
            </a:r>
            <a:r>
              <a:rPr lang="fr-CA" dirty="0" err="1"/>
              <a:t>firm</a:t>
            </a:r>
            <a:r>
              <a:rPr lang="fr-CA" dirty="0"/>
              <a:t>.</a:t>
            </a:r>
          </a:p>
          <a:p>
            <a:endParaRPr lang="fr-CA" dirty="0"/>
          </a:p>
          <a:p>
            <a:r>
              <a:rPr lang="fr-CA" dirty="0"/>
              <a:t>"Young people look </a:t>
            </a:r>
            <a:r>
              <a:rPr lang="fr-CA" dirty="0" err="1"/>
              <a:t>at</a:t>
            </a:r>
            <a:r>
              <a:rPr lang="fr-CA" dirty="0"/>
              <a:t> 1,000 </a:t>
            </a:r>
            <a:r>
              <a:rPr lang="fr-CA" dirty="0" err="1"/>
              <a:t>channels</a:t>
            </a:r>
            <a:r>
              <a:rPr lang="fr-CA" dirty="0"/>
              <a:t> </a:t>
            </a:r>
            <a:r>
              <a:rPr lang="fr-CA" dirty="0" err="1"/>
              <a:t>that</a:t>
            </a:r>
            <a:r>
              <a:rPr lang="fr-CA" dirty="0"/>
              <a:t> are </a:t>
            </a:r>
            <a:r>
              <a:rPr lang="fr-CA" dirty="0" err="1"/>
              <a:t>pushed</a:t>
            </a:r>
            <a:r>
              <a:rPr lang="fr-CA" dirty="0"/>
              <a:t> to </a:t>
            </a:r>
            <a:r>
              <a:rPr lang="fr-CA" dirty="0" err="1"/>
              <a:t>them</a:t>
            </a:r>
            <a:r>
              <a:rPr lang="fr-CA" dirty="0"/>
              <a:t> via the </a:t>
            </a:r>
            <a:r>
              <a:rPr lang="fr-CA" dirty="0" err="1"/>
              <a:t>cable</a:t>
            </a:r>
            <a:r>
              <a:rPr lang="fr-CA" dirty="0"/>
              <a:t> bundle and </a:t>
            </a:r>
            <a:r>
              <a:rPr lang="fr-CA" dirty="0" err="1"/>
              <a:t>say</a:t>
            </a:r>
            <a:r>
              <a:rPr lang="fr-CA" dirty="0"/>
              <a:t>, ‘</a:t>
            </a:r>
            <a:r>
              <a:rPr lang="fr-CA" dirty="0" err="1"/>
              <a:t>Why</a:t>
            </a:r>
            <a:r>
              <a:rPr lang="fr-CA" dirty="0"/>
              <a:t> do I </a:t>
            </a:r>
            <a:r>
              <a:rPr lang="fr-CA" dirty="0" err="1"/>
              <a:t>need</a:t>
            </a:r>
            <a:r>
              <a:rPr lang="fr-CA" dirty="0"/>
              <a:t> </a:t>
            </a:r>
            <a:r>
              <a:rPr lang="fr-CA" dirty="0" err="1"/>
              <a:t>that</a:t>
            </a:r>
            <a:r>
              <a:rPr lang="fr-CA" dirty="0"/>
              <a:t> </a:t>
            </a:r>
            <a:r>
              <a:rPr lang="fr-CA" dirty="0" err="1"/>
              <a:t>when</a:t>
            </a:r>
            <a:r>
              <a:rPr lang="fr-CA" dirty="0"/>
              <a:t> all I care about </a:t>
            </a:r>
            <a:r>
              <a:rPr lang="fr-CA" dirty="0" err="1"/>
              <a:t>is</a:t>
            </a:r>
            <a:r>
              <a:rPr lang="fr-CA" dirty="0"/>
              <a:t> </a:t>
            </a:r>
            <a:r>
              <a:rPr lang="fr-CA" dirty="0" err="1"/>
              <a:t>eight</a:t>
            </a:r>
            <a:r>
              <a:rPr lang="fr-CA" dirty="0"/>
              <a:t> shows and a couple of sports teams?'" </a:t>
            </a:r>
            <a:r>
              <a:rPr lang="fr-CA" dirty="0" err="1"/>
              <a:t>he</a:t>
            </a:r>
            <a:r>
              <a:rPr lang="fr-CA" dirty="0"/>
              <a:t> </a:t>
            </a:r>
            <a:r>
              <a:rPr lang="fr-CA" dirty="0" err="1"/>
              <a:t>said</a:t>
            </a:r>
            <a:r>
              <a:rPr lang="fr-CA" dirty="0"/>
              <a:t>. "</a:t>
            </a:r>
            <a:r>
              <a:rPr lang="fr-CA" dirty="0" err="1"/>
              <a:t>They</a:t>
            </a:r>
            <a:r>
              <a:rPr lang="fr-CA" dirty="0"/>
              <a:t> are </a:t>
            </a:r>
            <a:r>
              <a:rPr lang="fr-CA" dirty="0" err="1"/>
              <a:t>interested</a:t>
            </a:r>
            <a:r>
              <a:rPr lang="fr-CA" dirty="0"/>
              <a:t> in new </a:t>
            </a:r>
            <a:r>
              <a:rPr lang="fr-CA" dirty="0" err="1"/>
              <a:t>kinds</a:t>
            </a:r>
            <a:r>
              <a:rPr lang="fr-CA" dirty="0"/>
              <a:t> of solutions.”</a:t>
            </a:r>
          </a:p>
          <a:p>
            <a:endParaRPr lang="fr-CA" dirty="0"/>
          </a:p>
          <a:p>
            <a:r>
              <a:rPr lang="fr-CA" dirty="0"/>
              <a:t>The new Apple TV Net TV set-top box and </a:t>
            </a:r>
            <a:r>
              <a:rPr lang="fr-CA" dirty="0" err="1"/>
              <a:t>remote</a:t>
            </a:r>
            <a:r>
              <a:rPr lang="fr-CA" dirty="0"/>
              <a:t>.</a:t>
            </a:r>
          </a:p>
          <a:p>
            <a:r>
              <a:rPr lang="fr-CA" dirty="0"/>
              <a:t>The new Apple TV Net TV set-top box and </a:t>
            </a:r>
            <a:r>
              <a:rPr lang="fr-CA" dirty="0" err="1"/>
              <a:t>remote</a:t>
            </a:r>
            <a:r>
              <a:rPr lang="fr-CA" dirty="0"/>
              <a:t>. (Photo: Apple)</a:t>
            </a:r>
          </a:p>
          <a:p>
            <a:r>
              <a:rPr lang="fr-CA" dirty="0"/>
              <a:t>Apple and Amazon have </a:t>
            </a:r>
            <a:r>
              <a:rPr lang="fr-CA" dirty="0" err="1"/>
              <a:t>advantages</a:t>
            </a:r>
            <a:r>
              <a:rPr lang="fr-CA" dirty="0"/>
              <a:t> </a:t>
            </a:r>
            <a:r>
              <a:rPr lang="fr-CA" dirty="0" err="1"/>
              <a:t>going</a:t>
            </a:r>
            <a:r>
              <a:rPr lang="fr-CA" dirty="0"/>
              <a:t> </a:t>
            </a:r>
            <a:r>
              <a:rPr lang="fr-CA" dirty="0" err="1"/>
              <a:t>forward</a:t>
            </a:r>
            <a:r>
              <a:rPr lang="fr-CA" dirty="0"/>
              <a:t>, </a:t>
            </a:r>
            <a:r>
              <a:rPr lang="fr-CA" dirty="0" err="1"/>
              <a:t>Krikorian</a:t>
            </a:r>
            <a:r>
              <a:rPr lang="fr-CA" dirty="0"/>
              <a:t> </a:t>
            </a:r>
            <a:r>
              <a:rPr lang="fr-CA" dirty="0" err="1"/>
              <a:t>says</a:t>
            </a:r>
            <a:r>
              <a:rPr lang="fr-CA" dirty="0"/>
              <a:t>. </a:t>
            </a:r>
            <a:r>
              <a:rPr lang="fr-CA" dirty="0" err="1"/>
              <a:t>Beyond</a:t>
            </a:r>
            <a:r>
              <a:rPr lang="fr-CA" dirty="0"/>
              <a:t> the Apple </a:t>
            </a:r>
            <a:r>
              <a:rPr lang="fr-CA" dirty="0" err="1"/>
              <a:t>ecosystem</a:t>
            </a:r>
            <a:r>
              <a:rPr lang="fr-CA" dirty="0"/>
              <a:t>, </a:t>
            </a:r>
            <a:r>
              <a:rPr lang="fr-CA" dirty="0" err="1"/>
              <a:t>which</a:t>
            </a:r>
            <a:r>
              <a:rPr lang="fr-CA" dirty="0"/>
              <a:t> </a:t>
            </a:r>
            <a:r>
              <a:rPr lang="fr-CA" dirty="0" err="1"/>
              <a:t>includes</a:t>
            </a:r>
            <a:r>
              <a:rPr lang="fr-CA" dirty="0"/>
              <a:t> </a:t>
            </a:r>
            <a:r>
              <a:rPr lang="fr-CA" dirty="0" err="1"/>
              <a:t>iPhones</a:t>
            </a:r>
            <a:r>
              <a:rPr lang="fr-CA" dirty="0"/>
              <a:t>, </a:t>
            </a:r>
            <a:r>
              <a:rPr lang="fr-CA" dirty="0" err="1"/>
              <a:t>iPads</a:t>
            </a:r>
            <a:r>
              <a:rPr lang="fr-CA" dirty="0"/>
              <a:t> and iTunes, the new Apple </a:t>
            </a:r>
            <a:r>
              <a:rPr lang="fr-CA" dirty="0" err="1"/>
              <a:t>TV's</a:t>
            </a:r>
            <a:r>
              <a:rPr lang="fr-CA" dirty="0"/>
              <a:t> user interface </a:t>
            </a:r>
            <a:r>
              <a:rPr lang="fr-CA" dirty="0" err="1"/>
              <a:t>allows</a:t>
            </a:r>
            <a:r>
              <a:rPr lang="fr-CA" dirty="0"/>
              <a:t> the </a:t>
            </a:r>
            <a:r>
              <a:rPr lang="fr-CA" dirty="0" err="1"/>
              <a:t>app</a:t>
            </a:r>
            <a:r>
              <a:rPr lang="fr-CA" dirty="0"/>
              <a:t> </a:t>
            </a:r>
            <a:r>
              <a:rPr lang="fr-CA" dirty="0" err="1"/>
              <a:t>catalog</a:t>
            </a:r>
            <a:r>
              <a:rPr lang="fr-CA" dirty="0"/>
              <a:t> to </a:t>
            </a:r>
            <a:r>
              <a:rPr lang="fr-CA" dirty="0" err="1"/>
              <a:t>grow</a:t>
            </a:r>
            <a:r>
              <a:rPr lang="fr-CA" dirty="0"/>
              <a:t> to the </a:t>
            </a:r>
            <a:r>
              <a:rPr lang="fr-CA" dirty="0" err="1"/>
              <a:t>thousands</a:t>
            </a:r>
            <a:r>
              <a:rPr lang="fr-CA" dirty="0"/>
              <a:t> "</a:t>
            </a:r>
            <a:r>
              <a:rPr lang="fr-CA" dirty="0" err="1"/>
              <a:t>we</a:t>
            </a:r>
            <a:r>
              <a:rPr lang="fr-CA" dirty="0"/>
              <a:t> are </a:t>
            </a:r>
            <a:r>
              <a:rPr lang="fr-CA" dirty="0" err="1"/>
              <a:t>used</a:t>
            </a:r>
            <a:r>
              <a:rPr lang="fr-CA" dirty="0"/>
              <a:t> to on </a:t>
            </a:r>
            <a:r>
              <a:rPr lang="fr-CA" dirty="0" err="1"/>
              <a:t>our</a:t>
            </a:r>
            <a:r>
              <a:rPr lang="fr-CA" dirty="0"/>
              <a:t> mobile </a:t>
            </a:r>
            <a:r>
              <a:rPr lang="fr-CA" dirty="0" err="1"/>
              <a:t>devices</a:t>
            </a:r>
            <a:r>
              <a:rPr lang="fr-CA" dirty="0"/>
              <a:t>," </a:t>
            </a:r>
            <a:r>
              <a:rPr lang="fr-CA" dirty="0" err="1"/>
              <a:t>he</a:t>
            </a:r>
            <a:r>
              <a:rPr lang="fr-CA" dirty="0"/>
              <a:t> </a:t>
            </a:r>
            <a:r>
              <a:rPr lang="fr-CA" dirty="0" err="1"/>
              <a:t>said</a:t>
            </a:r>
            <a:r>
              <a:rPr lang="fr-CA" dirty="0"/>
              <a:t>.</a:t>
            </a:r>
          </a:p>
          <a:p>
            <a:endParaRPr lang="fr-CA" dirty="0"/>
          </a:p>
          <a:p>
            <a:endParaRPr lang="fr-CA" dirty="0"/>
          </a:p>
          <a:p>
            <a:r>
              <a:rPr lang="fr-CA" dirty="0"/>
              <a:t>USA TODAY</a:t>
            </a:r>
          </a:p>
          <a:p>
            <a:r>
              <a:rPr lang="fr-CA" dirty="0"/>
              <a:t>New </a:t>
            </a:r>
            <a:r>
              <a:rPr lang="fr-CA" dirty="0" err="1"/>
              <a:t>apps</a:t>
            </a:r>
            <a:r>
              <a:rPr lang="fr-CA" dirty="0"/>
              <a:t> for Apple TV - a guide</a:t>
            </a:r>
          </a:p>
          <a:p>
            <a:endParaRPr lang="fr-CA" dirty="0"/>
          </a:p>
          <a:p>
            <a:r>
              <a:rPr lang="fr-CA" dirty="0" err="1"/>
              <a:t>Similarly</a:t>
            </a:r>
            <a:r>
              <a:rPr lang="fr-CA" dirty="0"/>
              <a:t>, Amazon encourages </a:t>
            </a:r>
            <a:r>
              <a:rPr lang="fr-CA" dirty="0" err="1"/>
              <a:t>subscribers</a:t>
            </a:r>
            <a:r>
              <a:rPr lang="fr-CA" dirty="0"/>
              <a:t> to </a:t>
            </a:r>
            <a:r>
              <a:rPr lang="fr-CA" dirty="0" err="1"/>
              <a:t>its</a:t>
            </a:r>
            <a:r>
              <a:rPr lang="fr-CA" dirty="0"/>
              <a:t> Prime service — free </a:t>
            </a:r>
            <a:r>
              <a:rPr lang="fr-CA" dirty="0" err="1"/>
              <a:t>two-day</a:t>
            </a:r>
            <a:r>
              <a:rPr lang="fr-CA" dirty="0"/>
              <a:t> </a:t>
            </a:r>
            <a:r>
              <a:rPr lang="fr-CA" dirty="0" err="1"/>
              <a:t>deliveries</a:t>
            </a:r>
            <a:r>
              <a:rPr lang="fr-CA" dirty="0"/>
              <a:t> are a </a:t>
            </a:r>
            <a:r>
              <a:rPr lang="fr-CA" dirty="0" err="1"/>
              <a:t>benefit</a:t>
            </a:r>
            <a:r>
              <a:rPr lang="fr-CA" dirty="0"/>
              <a:t> for the $99 </a:t>
            </a:r>
            <a:r>
              <a:rPr lang="fr-CA" dirty="0" err="1"/>
              <a:t>annual</a:t>
            </a:r>
            <a:r>
              <a:rPr lang="fr-CA" dirty="0"/>
              <a:t> </a:t>
            </a:r>
            <a:r>
              <a:rPr lang="fr-CA" dirty="0" err="1"/>
              <a:t>fee</a:t>
            </a:r>
            <a:r>
              <a:rPr lang="fr-CA" dirty="0"/>
              <a:t> — to </a:t>
            </a:r>
            <a:r>
              <a:rPr lang="fr-CA" dirty="0" err="1"/>
              <a:t>get</a:t>
            </a:r>
            <a:r>
              <a:rPr lang="fr-CA" dirty="0"/>
              <a:t> a </a:t>
            </a:r>
            <a:r>
              <a:rPr lang="fr-CA" dirty="0" err="1"/>
              <a:t>Fire</a:t>
            </a:r>
            <a:r>
              <a:rPr lang="fr-CA" dirty="0"/>
              <a:t> TV </a:t>
            </a:r>
            <a:r>
              <a:rPr lang="fr-CA" dirty="0" err="1"/>
              <a:t>device</a:t>
            </a:r>
            <a:r>
              <a:rPr lang="fr-CA" dirty="0"/>
              <a:t> </a:t>
            </a:r>
            <a:r>
              <a:rPr lang="fr-CA" dirty="0" err="1"/>
              <a:t>because</a:t>
            </a:r>
            <a:r>
              <a:rPr lang="fr-CA" dirty="0"/>
              <a:t> </a:t>
            </a:r>
            <a:r>
              <a:rPr lang="fr-CA" dirty="0" err="1"/>
              <a:t>they</a:t>
            </a:r>
            <a:r>
              <a:rPr lang="fr-CA" dirty="0"/>
              <a:t> </a:t>
            </a:r>
            <a:r>
              <a:rPr lang="fr-CA" dirty="0" err="1"/>
              <a:t>can</a:t>
            </a:r>
            <a:r>
              <a:rPr lang="fr-CA" dirty="0"/>
              <a:t> </a:t>
            </a:r>
            <a:r>
              <a:rPr lang="fr-CA" dirty="0" err="1"/>
              <a:t>watch</a:t>
            </a:r>
            <a:r>
              <a:rPr lang="fr-CA" dirty="0"/>
              <a:t> free </a:t>
            </a:r>
            <a:r>
              <a:rPr lang="fr-CA" dirty="0" err="1"/>
              <a:t>movies</a:t>
            </a:r>
            <a:r>
              <a:rPr lang="fr-CA" dirty="0"/>
              <a:t> and TV </a:t>
            </a:r>
            <a:r>
              <a:rPr lang="fr-CA" dirty="0" err="1"/>
              <a:t>episodes</a:t>
            </a:r>
            <a:r>
              <a:rPr lang="fr-CA" dirty="0"/>
              <a:t>, </a:t>
            </a:r>
            <a:r>
              <a:rPr lang="fr-CA" dirty="0" err="1"/>
              <a:t>including</a:t>
            </a:r>
            <a:r>
              <a:rPr lang="fr-CA" dirty="0"/>
              <a:t> a </a:t>
            </a:r>
            <a:r>
              <a:rPr lang="fr-CA" dirty="0" err="1"/>
              <a:t>growing</a:t>
            </a:r>
            <a:r>
              <a:rPr lang="fr-CA" dirty="0"/>
              <a:t> </a:t>
            </a:r>
            <a:r>
              <a:rPr lang="fr-CA" dirty="0" err="1"/>
              <a:t>slate</a:t>
            </a:r>
            <a:r>
              <a:rPr lang="fr-CA" dirty="0"/>
              <a:t> of </a:t>
            </a:r>
            <a:r>
              <a:rPr lang="fr-CA" dirty="0" err="1"/>
              <a:t>Amazon's</a:t>
            </a:r>
            <a:r>
              <a:rPr lang="fr-CA" dirty="0"/>
              <a:t> original programs.</a:t>
            </a:r>
          </a:p>
          <a:p>
            <a:endParaRPr lang="fr-CA" dirty="0"/>
          </a:p>
          <a:p>
            <a:r>
              <a:rPr lang="fr-CA" dirty="0"/>
              <a:t>The Google </a:t>
            </a:r>
            <a:r>
              <a:rPr lang="fr-CA" dirty="0" err="1"/>
              <a:t>Chromecast</a:t>
            </a:r>
            <a:r>
              <a:rPr lang="fr-CA" dirty="0"/>
              <a:t> </a:t>
            </a:r>
            <a:r>
              <a:rPr lang="fr-CA" dirty="0" err="1"/>
              <a:t>device</a:t>
            </a:r>
            <a:r>
              <a:rPr lang="fr-CA" dirty="0"/>
              <a:t> </a:t>
            </a:r>
            <a:r>
              <a:rPr lang="fr-CA" dirty="0" err="1"/>
              <a:t>plugs</a:t>
            </a:r>
            <a:r>
              <a:rPr lang="fr-CA" dirty="0"/>
              <a:t> </a:t>
            </a:r>
            <a:r>
              <a:rPr lang="fr-CA" dirty="0" err="1"/>
              <a:t>into</a:t>
            </a:r>
            <a:r>
              <a:rPr lang="fr-CA" dirty="0"/>
              <a:t> </a:t>
            </a:r>
            <a:r>
              <a:rPr lang="fr-CA" dirty="0" err="1"/>
              <a:t>your</a:t>
            </a:r>
            <a:r>
              <a:rPr lang="fr-CA" dirty="0"/>
              <a:t> TV, </a:t>
            </a:r>
            <a:r>
              <a:rPr lang="fr-CA" dirty="0" err="1"/>
              <a:t>connects</a:t>
            </a:r>
            <a:endParaRPr lang="fr-CA" dirty="0"/>
          </a:p>
          <a:p>
            <a:r>
              <a:rPr lang="fr-CA" dirty="0"/>
              <a:t>The Google </a:t>
            </a:r>
            <a:r>
              <a:rPr lang="fr-CA" dirty="0" err="1"/>
              <a:t>Chromecast</a:t>
            </a:r>
            <a:r>
              <a:rPr lang="fr-CA" dirty="0"/>
              <a:t> </a:t>
            </a:r>
            <a:r>
              <a:rPr lang="fr-CA" dirty="0" err="1"/>
              <a:t>device</a:t>
            </a:r>
            <a:r>
              <a:rPr lang="fr-CA" dirty="0"/>
              <a:t> </a:t>
            </a:r>
            <a:r>
              <a:rPr lang="fr-CA" dirty="0" err="1"/>
              <a:t>plugs</a:t>
            </a:r>
            <a:r>
              <a:rPr lang="fr-CA" dirty="0"/>
              <a:t> </a:t>
            </a:r>
            <a:r>
              <a:rPr lang="fr-CA" dirty="0" err="1"/>
              <a:t>into</a:t>
            </a:r>
            <a:r>
              <a:rPr lang="fr-CA" dirty="0"/>
              <a:t> </a:t>
            </a:r>
            <a:r>
              <a:rPr lang="fr-CA" dirty="0" err="1"/>
              <a:t>your</a:t>
            </a:r>
            <a:r>
              <a:rPr lang="fr-CA" dirty="0"/>
              <a:t> TV, </a:t>
            </a:r>
            <a:r>
              <a:rPr lang="fr-CA" dirty="0" err="1"/>
              <a:t>connects</a:t>
            </a:r>
            <a:r>
              <a:rPr lang="fr-CA" dirty="0"/>
              <a:t> to the Net and </a:t>
            </a:r>
            <a:r>
              <a:rPr lang="fr-CA" dirty="0" err="1"/>
              <a:t>lets</a:t>
            </a:r>
            <a:r>
              <a:rPr lang="fr-CA" dirty="0"/>
              <a:t> </a:t>
            </a:r>
            <a:r>
              <a:rPr lang="fr-CA" dirty="0" err="1"/>
              <a:t>you</a:t>
            </a:r>
            <a:r>
              <a:rPr lang="fr-CA" dirty="0"/>
              <a:t> </a:t>
            </a:r>
            <a:r>
              <a:rPr lang="fr-CA" dirty="0" err="1"/>
              <a:t>cast</a:t>
            </a:r>
            <a:r>
              <a:rPr lang="fr-CA" dirty="0"/>
              <a:t> content </a:t>
            </a:r>
            <a:r>
              <a:rPr lang="fr-CA" dirty="0" err="1"/>
              <a:t>from</a:t>
            </a:r>
            <a:r>
              <a:rPr lang="fr-CA" dirty="0"/>
              <a:t> </a:t>
            </a:r>
            <a:r>
              <a:rPr lang="fr-CA" dirty="0" err="1"/>
              <a:t>your</a:t>
            </a:r>
            <a:r>
              <a:rPr lang="fr-CA" dirty="0"/>
              <a:t> computer or </a:t>
            </a:r>
            <a:r>
              <a:rPr lang="fr-CA" dirty="0" err="1"/>
              <a:t>device</a:t>
            </a:r>
            <a:r>
              <a:rPr lang="fr-CA" dirty="0"/>
              <a:t>. (Photo: Google)</a:t>
            </a:r>
          </a:p>
          <a:p>
            <a:r>
              <a:rPr lang="fr-CA" dirty="0"/>
              <a:t>As for </a:t>
            </a:r>
            <a:r>
              <a:rPr lang="fr-CA" dirty="0" err="1"/>
              <a:t>Chromecast</a:t>
            </a:r>
            <a:r>
              <a:rPr lang="fr-CA" dirty="0"/>
              <a:t>, </a:t>
            </a:r>
            <a:r>
              <a:rPr lang="fr-CA" dirty="0" err="1"/>
              <a:t>its</a:t>
            </a:r>
            <a:r>
              <a:rPr lang="fr-CA" dirty="0"/>
              <a:t> </a:t>
            </a:r>
            <a:r>
              <a:rPr lang="fr-CA" dirty="0" err="1"/>
              <a:t>economical</a:t>
            </a:r>
            <a:r>
              <a:rPr lang="fr-CA" dirty="0"/>
              <a:t> </a:t>
            </a:r>
            <a:r>
              <a:rPr lang="fr-CA" dirty="0" err="1"/>
              <a:t>pricing</a:t>
            </a:r>
            <a:r>
              <a:rPr lang="fr-CA" dirty="0"/>
              <a:t> </a:t>
            </a:r>
            <a:r>
              <a:rPr lang="fr-CA" dirty="0" err="1"/>
              <a:t>makes</a:t>
            </a:r>
            <a:r>
              <a:rPr lang="fr-CA" dirty="0"/>
              <a:t> </a:t>
            </a:r>
            <a:r>
              <a:rPr lang="fr-CA" dirty="0" err="1"/>
              <a:t>it</a:t>
            </a:r>
            <a:r>
              <a:rPr lang="fr-CA" dirty="0"/>
              <a:t> an </a:t>
            </a:r>
            <a:r>
              <a:rPr lang="fr-CA" dirty="0" err="1"/>
              <a:t>easy</a:t>
            </a:r>
            <a:r>
              <a:rPr lang="fr-CA" dirty="0"/>
              <a:t> </a:t>
            </a:r>
            <a:r>
              <a:rPr lang="fr-CA" dirty="0" err="1"/>
              <a:t>purchase</a:t>
            </a:r>
            <a:r>
              <a:rPr lang="fr-CA" dirty="0"/>
              <a:t>. And once </a:t>
            </a:r>
            <a:r>
              <a:rPr lang="fr-CA" dirty="0" err="1"/>
              <a:t>consumers</a:t>
            </a:r>
            <a:r>
              <a:rPr lang="fr-CA" dirty="0"/>
              <a:t> </a:t>
            </a:r>
            <a:r>
              <a:rPr lang="fr-CA" dirty="0" err="1"/>
              <a:t>get</a:t>
            </a:r>
            <a:r>
              <a:rPr lang="fr-CA" dirty="0"/>
              <a:t> the </a:t>
            </a:r>
            <a:r>
              <a:rPr lang="fr-CA" dirty="0" err="1"/>
              <a:t>hang</a:t>
            </a:r>
            <a:r>
              <a:rPr lang="fr-CA" dirty="0"/>
              <a:t> of casting content to the TV, "</a:t>
            </a:r>
            <a:r>
              <a:rPr lang="fr-CA" dirty="0" err="1"/>
              <a:t>it's</a:t>
            </a:r>
            <a:r>
              <a:rPr lang="fr-CA" dirty="0"/>
              <a:t> a proposition </a:t>
            </a:r>
            <a:r>
              <a:rPr lang="fr-CA" dirty="0" err="1"/>
              <a:t>that</a:t>
            </a:r>
            <a:r>
              <a:rPr lang="fr-CA" dirty="0"/>
              <a:t> has </a:t>
            </a:r>
            <a:r>
              <a:rPr lang="fr-CA" dirty="0" err="1"/>
              <a:t>teeth</a:t>
            </a:r>
            <a:r>
              <a:rPr lang="fr-CA" dirty="0"/>
              <a:t>," </a:t>
            </a:r>
            <a:r>
              <a:rPr lang="fr-CA" dirty="0" err="1"/>
              <a:t>says</a:t>
            </a:r>
            <a:r>
              <a:rPr lang="fr-CA" dirty="0"/>
              <a:t> Paul Erickson, senior </a:t>
            </a:r>
            <a:r>
              <a:rPr lang="fr-CA" dirty="0" err="1"/>
              <a:t>analyst</a:t>
            </a:r>
            <a:r>
              <a:rPr lang="fr-CA" dirty="0"/>
              <a:t> </a:t>
            </a:r>
            <a:r>
              <a:rPr lang="fr-CA" dirty="0" err="1"/>
              <a:t>with</a:t>
            </a:r>
            <a:r>
              <a:rPr lang="fr-CA" dirty="0"/>
              <a:t> IHS </a:t>
            </a:r>
            <a:r>
              <a:rPr lang="fr-CA" dirty="0" err="1"/>
              <a:t>Technology</a:t>
            </a:r>
            <a:r>
              <a:rPr lang="fr-CA" dirty="0"/>
              <a:t>. "</a:t>
            </a:r>
            <a:r>
              <a:rPr lang="fr-CA" dirty="0" err="1"/>
              <a:t>It's</a:t>
            </a:r>
            <a:r>
              <a:rPr lang="fr-CA" dirty="0"/>
              <a:t> an </a:t>
            </a:r>
            <a:r>
              <a:rPr lang="fr-CA" dirty="0" err="1"/>
              <a:t>inexpensive</a:t>
            </a:r>
            <a:r>
              <a:rPr lang="fr-CA" dirty="0"/>
              <a:t> option and a </a:t>
            </a:r>
            <a:r>
              <a:rPr lang="fr-CA" dirty="0" err="1"/>
              <a:t>way</a:t>
            </a:r>
            <a:r>
              <a:rPr lang="fr-CA" dirty="0"/>
              <a:t> for </a:t>
            </a:r>
            <a:r>
              <a:rPr lang="fr-CA" dirty="0" err="1"/>
              <a:t>you</a:t>
            </a:r>
            <a:r>
              <a:rPr lang="fr-CA" dirty="0"/>
              <a:t> to </a:t>
            </a:r>
            <a:r>
              <a:rPr lang="fr-CA" dirty="0" err="1"/>
              <a:t>get</a:t>
            </a:r>
            <a:r>
              <a:rPr lang="fr-CA" dirty="0"/>
              <a:t> </a:t>
            </a:r>
            <a:r>
              <a:rPr lang="fr-CA" dirty="0" err="1"/>
              <a:t>from</a:t>
            </a:r>
            <a:r>
              <a:rPr lang="fr-CA" dirty="0"/>
              <a:t> </a:t>
            </a:r>
            <a:r>
              <a:rPr lang="fr-CA" dirty="0" err="1"/>
              <a:t>your</a:t>
            </a:r>
            <a:r>
              <a:rPr lang="fr-CA" dirty="0"/>
              <a:t> mobile phone to the </a:t>
            </a:r>
            <a:r>
              <a:rPr lang="fr-CA" dirty="0" err="1"/>
              <a:t>big-screen</a:t>
            </a:r>
            <a:r>
              <a:rPr lang="fr-CA" dirty="0"/>
              <a:t>. ... </a:t>
            </a:r>
            <a:r>
              <a:rPr lang="fr-CA" dirty="0" err="1"/>
              <a:t>It's</a:t>
            </a:r>
            <a:r>
              <a:rPr lang="fr-CA" dirty="0"/>
              <a:t> </a:t>
            </a:r>
            <a:r>
              <a:rPr lang="fr-CA" dirty="0" err="1"/>
              <a:t>selling</a:t>
            </a:r>
            <a:r>
              <a:rPr lang="fr-CA" dirty="0"/>
              <a:t> </a:t>
            </a:r>
            <a:r>
              <a:rPr lang="fr-CA" dirty="0" err="1"/>
              <a:t>through</a:t>
            </a:r>
            <a:r>
              <a:rPr lang="fr-CA" dirty="0"/>
              <a:t> in </a:t>
            </a:r>
            <a:r>
              <a:rPr lang="fr-CA" dirty="0" err="1"/>
              <a:t>huge</a:t>
            </a:r>
            <a:r>
              <a:rPr lang="fr-CA" dirty="0"/>
              <a:t> </a:t>
            </a:r>
            <a:r>
              <a:rPr lang="fr-CA" dirty="0" err="1"/>
              <a:t>numbers</a:t>
            </a:r>
            <a:r>
              <a:rPr lang="fr-CA" dirty="0"/>
              <a:t>."</a:t>
            </a:r>
          </a:p>
          <a:p>
            <a:endParaRPr lang="fr-CA" dirty="0"/>
          </a:p>
          <a:p>
            <a:r>
              <a:rPr lang="fr-CA" dirty="0"/>
              <a:t>He </a:t>
            </a:r>
            <a:r>
              <a:rPr lang="fr-CA" dirty="0" err="1"/>
              <a:t>also</a:t>
            </a:r>
            <a:r>
              <a:rPr lang="fr-CA" dirty="0"/>
              <a:t> </a:t>
            </a:r>
            <a:r>
              <a:rPr lang="fr-CA" dirty="0" err="1"/>
              <a:t>expects</a:t>
            </a:r>
            <a:r>
              <a:rPr lang="fr-CA" dirty="0"/>
              <a:t> </a:t>
            </a:r>
            <a:r>
              <a:rPr lang="fr-CA" dirty="0" err="1"/>
              <a:t>Roku</a:t>
            </a:r>
            <a:r>
              <a:rPr lang="fr-CA" dirty="0"/>
              <a:t> to continue to </a:t>
            </a:r>
            <a:r>
              <a:rPr lang="fr-CA" dirty="0" err="1"/>
              <a:t>be</a:t>
            </a:r>
            <a:r>
              <a:rPr lang="fr-CA" dirty="0"/>
              <a:t> a major </a:t>
            </a:r>
            <a:r>
              <a:rPr lang="fr-CA" dirty="0" err="1"/>
              <a:t>player</a:t>
            </a:r>
            <a:r>
              <a:rPr lang="fr-CA" dirty="0"/>
              <a:t> </a:t>
            </a:r>
            <a:r>
              <a:rPr lang="fr-CA" dirty="0" err="1"/>
              <a:t>because</a:t>
            </a:r>
            <a:r>
              <a:rPr lang="fr-CA" dirty="0"/>
              <a:t>, "</a:t>
            </a:r>
            <a:r>
              <a:rPr lang="fr-CA" dirty="0" err="1"/>
              <a:t>it's</a:t>
            </a:r>
            <a:r>
              <a:rPr lang="fr-CA" dirty="0"/>
              <a:t> </a:t>
            </a:r>
            <a:r>
              <a:rPr lang="fr-CA" dirty="0" err="1"/>
              <a:t>arguably</a:t>
            </a:r>
            <a:r>
              <a:rPr lang="fr-CA" dirty="0"/>
              <a:t> the </a:t>
            </a:r>
            <a:r>
              <a:rPr lang="fr-CA" dirty="0" err="1"/>
              <a:t>most</a:t>
            </a:r>
            <a:r>
              <a:rPr lang="fr-CA" dirty="0"/>
              <a:t> consumer-</a:t>
            </a:r>
            <a:r>
              <a:rPr lang="fr-CA" dirty="0" err="1"/>
              <a:t>friendly</a:t>
            </a:r>
            <a:r>
              <a:rPr lang="fr-CA" dirty="0"/>
              <a:t> in the segment, </a:t>
            </a:r>
            <a:r>
              <a:rPr lang="fr-CA" dirty="0" err="1"/>
              <a:t>both</a:t>
            </a:r>
            <a:r>
              <a:rPr lang="fr-CA" dirty="0"/>
              <a:t> in </a:t>
            </a:r>
            <a:r>
              <a:rPr lang="fr-CA" dirty="0" err="1"/>
              <a:t>terms</a:t>
            </a:r>
            <a:r>
              <a:rPr lang="fr-CA" dirty="0"/>
              <a:t> of options and </a:t>
            </a:r>
            <a:r>
              <a:rPr lang="fr-CA" dirty="0" err="1"/>
              <a:t>different</a:t>
            </a:r>
            <a:r>
              <a:rPr lang="fr-CA" dirty="0"/>
              <a:t> </a:t>
            </a:r>
            <a:r>
              <a:rPr lang="fr-CA" dirty="0" err="1"/>
              <a:t>prices</a:t>
            </a:r>
            <a:r>
              <a:rPr lang="fr-CA" dirty="0"/>
              <a:t> and pure </a:t>
            </a:r>
            <a:r>
              <a:rPr lang="fr-CA" dirty="0" err="1"/>
              <a:t>amount</a:t>
            </a:r>
            <a:r>
              <a:rPr lang="fr-CA" dirty="0"/>
              <a:t> of content </a:t>
            </a:r>
            <a:r>
              <a:rPr lang="fr-CA" dirty="0" err="1"/>
              <a:t>access</a:t>
            </a:r>
            <a:r>
              <a:rPr lang="fr-CA" dirty="0"/>
              <a:t> </a:t>
            </a:r>
            <a:r>
              <a:rPr lang="fr-CA" dirty="0" err="1"/>
              <a:t>you</a:t>
            </a:r>
            <a:r>
              <a:rPr lang="fr-CA" dirty="0"/>
              <a:t> </a:t>
            </a:r>
            <a:r>
              <a:rPr lang="fr-CA" dirty="0" err="1"/>
              <a:t>get</a:t>
            </a:r>
            <a:r>
              <a:rPr lang="fr-CA" dirty="0"/>
              <a:t>."</a:t>
            </a:r>
          </a:p>
          <a:p>
            <a:endParaRPr lang="fr-CA" dirty="0"/>
          </a:p>
          <a:p>
            <a:r>
              <a:rPr lang="fr-CA" dirty="0"/>
              <a:t>The </a:t>
            </a:r>
            <a:r>
              <a:rPr lang="fr-CA" dirty="0" err="1"/>
              <a:t>Roku</a:t>
            </a:r>
            <a:r>
              <a:rPr lang="fr-CA" dirty="0"/>
              <a:t> 4 Net TV set-top box and </a:t>
            </a:r>
            <a:r>
              <a:rPr lang="fr-CA" dirty="0" err="1"/>
              <a:t>remote</a:t>
            </a:r>
            <a:endParaRPr lang="fr-CA" dirty="0"/>
          </a:p>
          <a:p>
            <a:r>
              <a:rPr lang="fr-CA" dirty="0"/>
              <a:t>The </a:t>
            </a:r>
            <a:r>
              <a:rPr lang="fr-CA" dirty="0" err="1"/>
              <a:t>Roku</a:t>
            </a:r>
            <a:r>
              <a:rPr lang="fr-CA" dirty="0"/>
              <a:t> 4 Net TV set-top box and </a:t>
            </a:r>
            <a:r>
              <a:rPr lang="fr-CA" dirty="0" err="1"/>
              <a:t>remote</a:t>
            </a:r>
            <a:r>
              <a:rPr lang="fr-CA" dirty="0"/>
              <a:t> (Photo: </a:t>
            </a:r>
            <a:r>
              <a:rPr lang="fr-CA" dirty="0" err="1"/>
              <a:t>Roku</a:t>
            </a:r>
            <a:r>
              <a:rPr lang="fr-CA" dirty="0"/>
              <a:t>)</a:t>
            </a:r>
          </a:p>
          <a:p>
            <a:r>
              <a:rPr lang="fr-CA" dirty="0" err="1"/>
              <a:t>Roku</a:t>
            </a:r>
            <a:r>
              <a:rPr lang="fr-CA" dirty="0"/>
              <a:t> for </a:t>
            </a:r>
            <a:r>
              <a:rPr lang="fr-CA" dirty="0" err="1"/>
              <a:t>now</a:t>
            </a:r>
            <a:r>
              <a:rPr lang="fr-CA" dirty="0"/>
              <a:t> </a:t>
            </a:r>
            <a:r>
              <a:rPr lang="fr-CA" dirty="0" err="1"/>
              <a:t>remains</a:t>
            </a:r>
            <a:r>
              <a:rPr lang="fr-CA" dirty="0"/>
              <a:t> the </a:t>
            </a:r>
            <a:r>
              <a:rPr lang="fr-CA" dirty="0" err="1"/>
              <a:t>market</a:t>
            </a:r>
            <a:r>
              <a:rPr lang="fr-CA" dirty="0"/>
              <a:t> leader, </a:t>
            </a:r>
            <a:r>
              <a:rPr lang="fr-CA" dirty="0" err="1"/>
              <a:t>says</a:t>
            </a:r>
            <a:r>
              <a:rPr lang="fr-CA" dirty="0"/>
              <a:t> Brett </a:t>
            </a:r>
            <a:r>
              <a:rPr lang="fr-CA" dirty="0" err="1"/>
              <a:t>Sappington</a:t>
            </a:r>
            <a:r>
              <a:rPr lang="fr-CA" dirty="0"/>
              <a:t>, </a:t>
            </a:r>
            <a:r>
              <a:rPr lang="fr-CA" dirty="0" err="1"/>
              <a:t>director</a:t>
            </a:r>
            <a:r>
              <a:rPr lang="fr-CA" dirty="0"/>
              <a:t> of </a:t>
            </a:r>
            <a:r>
              <a:rPr lang="fr-CA" dirty="0" err="1"/>
              <a:t>research</a:t>
            </a:r>
            <a:r>
              <a:rPr lang="fr-CA" dirty="0"/>
              <a:t> </a:t>
            </a:r>
            <a:r>
              <a:rPr lang="fr-CA" dirty="0" err="1"/>
              <a:t>at</a:t>
            </a:r>
            <a:r>
              <a:rPr lang="fr-CA" dirty="0"/>
              <a:t> </a:t>
            </a:r>
            <a:r>
              <a:rPr lang="fr-CA" dirty="0" err="1"/>
              <a:t>tech</a:t>
            </a:r>
            <a:r>
              <a:rPr lang="fr-CA" dirty="0"/>
              <a:t> </a:t>
            </a:r>
            <a:r>
              <a:rPr lang="fr-CA" dirty="0" err="1"/>
              <a:t>research</a:t>
            </a:r>
            <a:r>
              <a:rPr lang="fr-CA" dirty="0"/>
              <a:t> </a:t>
            </a:r>
            <a:r>
              <a:rPr lang="fr-CA" dirty="0" err="1"/>
              <a:t>firm</a:t>
            </a:r>
            <a:r>
              <a:rPr lang="fr-CA" dirty="0"/>
              <a:t> </a:t>
            </a:r>
            <a:r>
              <a:rPr lang="fr-CA" dirty="0" err="1"/>
              <a:t>Parks</a:t>
            </a:r>
            <a:r>
              <a:rPr lang="fr-CA" dirty="0"/>
              <a:t> Associates. "Over one-</a:t>
            </a:r>
            <a:r>
              <a:rPr lang="fr-CA" dirty="0" err="1"/>
              <a:t>third</a:t>
            </a:r>
            <a:r>
              <a:rPr lang="fr-CA" dirty="0"/>
              <a:t> of </a:t>
            </a:r>
            <a:r>
              <a:rPr lang="fr-CA" dirty="0" err="1"/>
              <a:t>households</a:t>
            </a:r>
            <a:r>
              <a:rPr lang="fr-CA" dirty="0"/>
              <a:t> </a:t>
            </a:r>
            <a:r>
              <a:rPr lang="fr-CA" dirty="0" err="1"/>
              <a:t>with</a:t>
            </a:r>
            <a:r>
              <a:rPr lang="fr-CA" dirty="0"/>
              <a:t> a streaming media </a:t>
            </a:r>
            <a:r>
              <a:rPr lang="fr-CA" dirty="0" err="1"/>
              <a:t>player</a:t>
            </a:r>
            <a:r>
              <a:rPr lang="fr-CA" dirty="0"/>
              <a:t> have a </a:t>
            </a:r>
            <a:r>
              <a:rPr lang="fr-CA" dirty="0" err="1"/>
              <a:t>Roku</a:t>
            </a:r>
            <a:r>
              <a:rPr lang="fr-CA" dirty="0"/>
              <a:t> </a:t>
            </a:r>
            <a:r>
              <a:rPr lang="fr-CA" dirty="0" err="1"/>
              <a:t>device</a:t>
            </a:r>
            <a:r>
              <a:rPr lang="fr-CA" dirty="0"/>
              <a:t>, and adoption figures are </a:t>
            </a:r>
            <a:r>
              <a:rPr lang="fr-CA" dirty="0" err="1"/>
              <a:t>still</a:t>
            </a:r>
            <a:r>
              <a:rPr lang="fr-CA" dirty="0"/>
              <a:t> </a:t>
            </a:r>
            <a:r>
              <a:rPr lang="fr-CA" dirty="0" err="1"/>
              <a:t>climbing</a:t>
            </a:r>
            <a:r>
              <a:rPr lang="fr-CA" dirty="0"/>
              <a:t>," </a:t>
            </a:r>
            <a:r>
              <a:rPr lang="fr-CA" dirty="0" err="1"/>
              <a:t>he</a:t>
            </a:r>
            <a:r>
              <a:rPr lang="fr-CA" dirty="0"/>
              <a:t> </a:t>
            </a:r>
            <a:r>
              <a:rPr lang="fr-CA" dirty="0" err="1"/>
              <a:t>said</a:t>
            </a:r>
            <a:r>
              <a:rPr lang="fr-CA" dirty="0"/>
              <a:t>.</a:t>
            </a:r>
          </a:p>
          <a:p>
            <a:endParaRPr lang="fr-CA" dirty="0"/>
          </a:p>
          <a:p>
            <a:r>
              <a:rPr lang="fr-CA" dirty="0"/>
              <a:t>Over the last </a:t>
            </a:r>
            <a:r>
              <a:rPr lang="fr-CA" dirty="0" err="1"/>
              <a:t>year</a:t>
            </a:r>
            <a:r>
              <a:rPr lang="fr-CA" dirty="0"/>
              <a:t> and a </a:t>
            </a:r>
            <a:r>
              <a:rPr lang="fr-CA" dirty="0" err="1"/>
              <a:t>half</a:t>
            </a:r>
            <a:r>
              <a:rPr lang="fr-CA" dirty="0"/>
              <a:t>, Apple </a:t>
            </a:r>
            <a:r>
              <a:rPr lang="fr-CA" dirty="0" err="1"/>
              <a:t>TV's</a:t>
            </a:r>
            <a:r>
              <a:rPr lang="fr-CA" dirty="0"/>
              <a:t> </a:t>
            </a:r>
            <a:r>
              <a:rPr lang="fr-CA" dirty="0" err="1"/>
              <a:t>share</a:t>
            </a:r>
            <a:r>
              <a:rPr lang="fr-CA" dirty="0"/>
              <a:t> of the streaming media </a:t>
            </a:r>
            <a:r>
              <a:rPr lang="fr-CA" dirty="0" err="1"/>
              <a:t>marketplace</a:t>
            </a:r>
            <a:r>
              <a:rPr lang="fr-CA" dirty="0"/>
              <a:t> has been "no </a:t>
            </a:r>
            <a:r>
              <a:rPr lang="fr-CA" dirty="0" err="1"/>
              <a:t>better</a:t>
            </a:r>
            <a:r>
              <a:rPr lang="fr-CA" dirty="0"/>
              <a:t> </a:t>
            </a:r>
            <a:r>
              <a:rPr lang="fr-CA" dirty="0" err="1"/>
              <a:t>than</a:t>
            </a:r>
            <a:r>
              <a:rPr lang="fr-CA" dirty="0"/>
              <a:t> stable," </a:t>
            </a:r>
            <a:r>
              <a:rPr lang="fr-CA" dirty="0" err="1"/>
              <a:t>he</a:t>
            </a:r>
            <a:r>
              <a:rPr lang="fr-CA" dirty="0"/>
              <a:t> </a:t>
            </a:r>
            <a:r>
              <a:rPr lang="fr-CA" dirty="0" err="1"/>
              <a:t>said</a:t>
            </a:r>
            <a:r>
              <a:rPr lang="fr-CA" dirty="0"/>
              <a:t>. The new Apple TV </a:t>
            </a:r>
            <a:r>
              <a:rPr lang="fr-CA" dirty="0" err="1"/>
              <a:t>will</a:t>
            </a:r>
            <a:r>
              <a:rPr lang="fr-CA" dirty="0"/>
              <a:t> </a:t>
            </a:r>
            <a:r>
              <a:rPr lang="fr-CA" dirty="0" err="1"/>
              <a:t>likely</a:t>
            </a:r>
            <a:r>
              <a:rPr lang="fr-CA" dirty="0"/>
              <a:t> </a:t>
            </a:r>
            <a:r>
              <a:rPr lang="fr-CA" dirty="0" err="1"/>
              <a:t>get</a:t>
            </a:r>
            <a:r>
              <a:rPr lang="fr-CA" dirty="0"/>
              <a:t> "a </a:t>
            </a:r>
            <a:r>
              <a:rPr lang="fr-CA" dirty="0" err="1"/>
              <a:t>bounce</a:t>
            </a:r>
            <a:r>
              <a:rPr lang="fr-CA" dirty="0"/>
              <a:t>" but </a:t>
            </a:r>
            <a:r>
              <a:rPr lang="fr-CA" dirty="0" err="1"/>
              <a:t>it</a:t>
            </a:r>
            <a:r>
              <a:rPr lang="fr-CA" dirty="0"/>
              <a:t> must </a:t>
            </a:r>
            <a:r>
              <a:rPr lang="fr-CA" dirty="0" err="1"/>
              <a:t>appeal</a:t>
            </a:r>
            <a:r>
              <a:rPr lang="fr-CA" dirty="0"/>
              <a:t> </a:t>
            </a:r>
            <a:r>
              <a:rPr lang="fr-CA" dirty="0" err="1"/>
              <a:t>beyond</a:t>
            </a:r>
            <a:r>
              <a:rPr lang="fr-CA" dirty="0"/>
              <a:t> </a:t>
            </a:r>
            <a:r>
              <a:rPr lang="fr-CA" dirty="0" err="1"/>
              <a:t>current</a:t>
            </a:r>
            <a:r>
              <a:rPr lang="fr-CA" dirty="0"/>
              <a:t> </a:t>
            </a:r>
            <a:r>
              <a:rPr lang="fr-CA" dirty="0" err="1"/>
              <a:t>owners</a:t>
            </a:r>
            <a:r>
              <a:rPr lang="fr-CA" dirty="0"/>
              <a:t> -- </a:t>
            </a:r>
            <a:r>
              <a:rPr lang="fr-CA" dirty="0" err="1"/>
              <a:t>who</a:t>
            </a:r>
            <a:r>
              <a:rPr lang="fr-CA" dirty="0"/>
              <a:t> </a:t>
            </a:r>
            <a:r>
              <a:rPr lang="fr-CA" dirty="0" err="1"/>
              <a:t>may</a:t>
            </a:r>
            <a:r>
              <a:rPr lang="fr-CA" dirty="0"/>
              <a:t> </a:t>
            </a:r>
            <a:r>
              <a:rPr lang="fr-CA" dirty="0" err="1"/>
              <a:t>buy</a:t>
            </a:r>
            <a:r>
              <a:rPr lang="fr-CA" dirty="0"/>
              <a:t> the new version -- to </a:t>
            </a:r>
            <a:r>
              <a:rPr lang="fr-CA" dirty="0" err="1"/>
              <a:t>grow</a:t>
            </a:r>
            <a:r>
              <a:rPr lang="fr-CA" dirty="0"/>
              <a:t> </a:t>
            </a:r>
            <a:r>
              <a:rPr lang="fr-CA" dirty="0" err="1"/>
              <a:t>its</a:t>
            </a:r>
            <a:r>
              <a:rPr lang="fr-CA" dirty="0"/>
              <a:t> </a:t>
            </a:r>
            <a:r>
              <a:rPr lang="fr-CA" dirty="0" err="1"/>
              <a:t>market</a:t>
            </a:r>
            <a:r>
              <a:rPr lang="fr-CA" dirty="0"/>
              <a:t> </a:t>
            </a:r>
            <a:r>
              <a:rPr lang="fr-CA" dirty="0" err="1"/>
              <a:t>share</a:t>
            </a:r>
            <a:r>
              <a:rPr lang="fr-CA" dirty="0"/>
              <a:t>, </a:t>
            </a:r>
            <a:r>
              <a:rPr lang="fr-CA" dirty="0" err="1"/>
              <a:t>he</a:t>
            </a:r>
            <a:r>
              <a:rPr lang="fr-CA" dirty="0"/>
              <a:t> </a:t>
            </a:r>
            <a:r>
              <a:rPr lang="fr-CA" dirty="0" err="1"/>
              <a:t>said</a:t>
            </a:r>
            <a:r>
              <a:rPr lang="fr-CA" dirty="0"/>
              <a:t>. "Apple </a:t>
            </a:r>
            <a:r>
              <a:rPr lang="fr-CA" dirty="0" err="1"/>
              <a:t>TV's</a:t>
            </a:r>
            <a:r>
              <a:rPr lang="fr-CA" dirty="0"/>
              <a:t> premium </a:t>
            </a:r>
            <a:r>
              <a:rPr lang="fr-CA" dirty="0" err="1"/>
              <a:t>price</a:t>
            </a:r>
            <a:r>
              <a:rPr lang="fr-CA" dirty="0"/>
              <a:t> </a:t>
            </a:r>
            <a:r>
              <a:rPr lang="fr-CA" dirty="0" err="1"/>
              <a:t>may</a:t>
            </a:r>
            <a:r>
              <a:rPr lang="fr-CA" dirty="0"/>
              <a:t> cause </a:t>
            </a:r>
            <a:r>
              <a:rPr lang="fr-CA" dirty="0" err="1"/>
              <a:t>many</a:t>
            </a:r>
            <a:r>
              <a:rPr lang="fr-CA" dirty="0"/>
              <a:t> </a:t>
            </a:r>
            <a:r>
              <a:rPr lang="fr-CA" dirty="0" err="1"/>
              <a:t>consumers</a:t>
            </a:r>
            <a:r>
              <a:rPr lang="fr-CA" dirty="0"/>
              <a:t> to go </a:t>
            </a:r>
            <a:r>
              <a:rPr lang="fr-CA" dirty="0" err="1"/>
              <a:t>with</a:t>
            </a:r>
            <a:r>
              <a:rPr lang="fr-CA" dirty="0"/>
              <a:t> </a:t>
            </a:r>
            <a:r>
              <a:rPr lang="fr-CA" dirty="0" err="1"/>
              <a:t>Roku</a:t>
            </a:r>
            <a:r>
              <a:rPr lang="fr-CA" dirty="0"/>
              <a:t> or </a:t>
            </a:r>
            <a:r>
              <a:rPr lang="fr-CA" dirty="0" err="1"/>
              <a:t>another</a:t>
            </a:r>
            <a:r>
              <a:rPr lang="fr-CA" dirty="0"/>
              <a:t> </a:t>
            </a:r>
            <a:r>
              <a:rPr lang="fr-CA" dirty="0" err="1"/>
              <a:t>less</a:t>
            </a:r>
            <a:r>
              <a:rPr lang="fr-CA" dirty="0"/>
              <a:t> </a:t>
            </a:r>
            <a:r>
              <a:rPr lang="fr-CA" dirty="0" err="1"/>
              <a:t>expensive</a:t>
            </a:r>
            <a:r>
              <a:rPr lang="fr-CA" dirty="0"/>
              <a:t> option."</a:t>
            </a:r>
          </a:p>
          <a:p>
            <a:endParaRPr lang="fr-CA" dirty="0"/>
          </a:p>
          <a:p>
            <a:r>
              <a:rPr lang="fr-CA" dirty="0"/>
              <a:t>Hardware </a:t>
            </a:r>
            <a:r>
              <a:rPr lang="fr-CA" dirty="0" err="1"/>
              <a:t>is</a:t>
            </a:r>
            <a:r>
              <a:rPr lang="fr-CA" dirty="0"/>
              <a:t> all and good, but the flood of content </a:t>
            </a:r>
            <a:r>
              <a:rPr lang="fr-CA" dirty="0" err="1"/>
              <a:t>is</a:t>
            </a:r>
            <a:r>
              <a:rPr lang="fr-CA" dirty="0"/>
              <a:t> </a:t>
            </a:r>
            <a:r>
              <a:rPr lang="fr-CA" dirty="0" err="1"/>
              <a:t>driving</a:t>
            </a:r>
            <a:r>
              <a:rPr lang="fr-CA" dirty="0"/>
              <a:t> all of </a:t>
            </a:r>
            <a:r>
              <a:rPr lang="fr-CA" dirty="0" err="1"/>
              <a:t>this</a:t>
            </a:r>
            <a:r>
              <a:rPr lang="fr-CA" dirty="0"/>
              <a:t>. "</a:t>
            </a:r>
            <a:r>
              <a:rPr lang="fr-CA" dirty="0" err="1"/>
              <a:t>We</a:t>
            </a:r>
            <a:r>
              <a:rPr lang="fr-CA" dirty="0"/>
              <a:t> are </a:t>
            </a:r>
            <a:r>
              <a:rPr lang="fr-CA" dirty="0" err="1"/>
              <a:t>seeing</a:t>
            </a:r>
            <a:r>
              <a:rPr lang="fr-CA" dirty="0"/>
              <a:t> a </a:t>
            </a:r>
            <a:r>
              <a:rPr lang="fr-CA" dirty="0" err="1"/>
              <a:t>growth</a:t>
            </a:r>
            <a:r>
              <a:rPr lang="fr-CA" dirty="0"/>
              <a:t> of more streaming services </a:t>
            </a:r>
            <a:r>
              <a:rPr lang="fr-CA" dirty="0" err="1"/>
              <a:t>here</a:t>
            </a:r>
            <a:r>
              <a:rPr lang="fr-CA" dirty="0"/>
              <a:t> and </a:t>
            </a:r>
            <a:r>
              <a:rPr lang="fr-CA" dirty="0" err="1"/>
              <a:t>abroad</a:t>
            </a:r>
            <a:r>
              <a:rPr lang="fr-CA" dirty="0"/>
              <a:t>," Erickson </a:t>
            </a:r>
            <a:r>
              <a:rPr lang="fr-CA" dirty="0" err="1"/>
              <a:t>said</a:t>
            </a:r>
            <a:r>
              <a:rPr lang="fr-CA" dirty="0"/>
              <a:t>. "</a:t>
            </a:r>
            <a:r>
              <a:rPr lang="fr-CA" dirty="0" err="1"/>
              <a:t>Netflix</a:t>
            </a:r>
            <a:r>
              <a:rPr lang="fr-CA" dirty="0"/>
              <a:t> </a:t>
            </a:r>
            <a:r>
              <a:rPr lang="fr-CA" dirty="0" err="1"/>
              <a:t>is</a:t>
            </a:r>
            <a:r>
              <a:rPr lang="fr-CA" dirty="0"/>
              <a:t> </a:t>
            </a:r>
            <a:r>
              <a:rPr lang="fr-CA" dirty="0" err="1"/>
              <a:t>creating</a:t>
            </a:r>
            <a:r>
              <a:rPr lang="fr-CA" dirty="0"/>
              <a:t> </a:t>
            </a:r>
            <a:r>
              <a:rPr lang="fr-CA" dirty="0" err="1"/>
              <a:t>visibility</a:t>
            </a:r>
            <a:r>
              <a:rPr lang="fr-CA" dirty="0"/>
              <a:t> for (streaming </a:t>
            </a:r>
            <a:r>
              <a:rPr lang="fr-CA" dirty="0" err="1"/>
              <a:t>video</a:t>
            </a:r>
            <a:r>
              <a:rPr lang="fr-CA" dirty="0"/>
              <a:t>) </a:t>
            </a:r>
            <a:r>
              <a:rPr lang="fr-CA" dirty="0" err="1"/>
              <a:t>worldwide</a:t>
            </a:r>
            <a:r>
              <a:rPr lang="fr-CA" dirty="0"/>
              <a:t>, but </a:t>
            </a:r>
            <a:r>
              <a:rPr lang="fr-CA" dirty="0" err="1"/>
              <a:t>we</a:t>
            </a:r>
            <a:r>
              <a:rPr lang="fr-CA" dirty="0"/>
              <a:t> have a lot more </a:t>
            </a:r>
            <a:r>
              <a:rPr lang="fr-CA" dirty="0" err="1"/>
              <a:t>nationally</a:t>
            </a:r>
            <a:r>
              <a:rPr lang="fr-CA" dirty="0"/>
              <a:t> and </a:t>
            </a:r>
            <a:r>
              <a:rPr lang="fr-CA" dirty="0" err="1"/>
              <a:t>locally</a:t>
            </a:r>
            <a:r>
              <a:rPr lang="fr-CA" dirty="0"/>
              <a:t> streaming services </a:t>
            </a:r>
            <a:r>
              <a:rPr lang="fr-CA" dirty="0" err="1"/>
              <a:t>popping</a:t>
            </a:r>
            <a:r>
              <a:rPr lang="fr-CA" dirty="0"/>
              <a:t> up over the world. … </a:t>
            </a:r>
            <a:r>
              <a:rPr lang="fr-CA" dirty="0" err="1"/>
              <a:t>We're</a:t>
            </a:r>
            <a:r>
              <a:rPr lang="fr-CA" dirty="0"/>
              <a:t> </a:t>
            </a:r>
            <a:r>
              <a:rPr lang="fr-CA" dirty="0" err="1"/>
              <a:t>only</a:t>
            </a:r>
            <a:r>
              <a:rPr lang="fr-CA" dirty="0"/>
              <a:t> </a:t>
            </a:r>
            <a:r>
              <a:rPr lang="fr-CA" dirty="0" err="1"/>
              <a:t>going</a:t>
            </a:r>
            <a:r>
              <a:rPr lang="fr-CA" dirty="0"/>
              <a:t> to </a:t>
            </a:r>
            <a:r>
              <a:rPr lang="fr-CA" dirty="0" err="1"/>
              <a:t>see</a:t>
            </a:r>
            <a:r>
              <a:rPr lang="fr-CA" dirty="0"/>
              <a:t> </a:t>
            </a:r>
            <a:r>
              <a:rPr lang="fr-CA" dirty="0" err="1"/>
              <a:t>that</a:t>
            </a:r>
            <a:r>
              <a:rPr lang="fr-CA" dirty="0"/>
              <a:t> </a:t>
            </a:r>
            <a:r>
              <a:rPr lang="fr-CA" dirty="0" err="1"/>
              <a:t>increase</a:t>
            </a:r>
            <a:r>
              <a:rPr lang="fr-CA" dirty="0"/>
              <a:t>."</a:t>
            </a:r>
          </a:p>
          <a:p>
            <a:endParaRPr lang="fr-CA" dirty="0"/>
          </a:p>
          <a:p>
            <a:r>
              <a:rPr lang="fr-CA" dirty="0"/>
              <a:t>"</a:t>
            </a:r>
            <a:r>
              <a:rPr lang="fr-CA" dirty="0" err="1"/>
              <a:t>Cutting</a:t>
            </a:r>
            <a:r>
              <a:rPr lang="fr-CA" dirty="0"/>
              <a:t> the </a:t>
            </a:r>
            <a:r>
              <a:rPr lang="fr-CA" dirty="0" err="1"/>
              <a:t>Cord</a:t>
            </a:r>
            <a:r>
              <a:rPr lang="fr-CA" dirty="0"/>
              <a:t>" </a:t>
            </a:r>
            <a:r>
              <a:rPr lang="fr-CA" dirty="0" err="1"/>
              <a:t>is</a:t>
            </a:r>
            <a:r>
              <a:rPr lang="fr-CA" dirty="0"/>
              <a:t> a </a:t>
            </a:r>
            <a:r>
              <a:rPr lang="fr-CA" dirty="0" err="1"/>
              <a:t>regular</a:t>
            </a:r>
            <a:r>
              <a:rPr lang="fr-CA" dirty="0"/>
              <a:t> </a:t>
            </a:r>
            <a:r>
              <a:rPr lang="fr-CA" dirty="0" err="1"/>
              <a:t>column</a:t>
            </a:r>
            <a:r>
              <a:rPr lang="fr-CA" dirty="0"/>
              <a:t> </a:t>
            </a:r>
            <a:r>
              <a:rPr lang="fr-CA" dirty="0" err="1"/>
              <a:t>covering</a:t>
            </a:r>
            <a:r>
              <a:rPr lang="fr-CA" dirty="0"/>
              <a:t> Net TV and </a:t>
            </a:r>
            <a:r>
              <a:rPr lang="fr-CA" dirty="0" err="1"/>
              <a:t>ways</a:t>
            </a:r>
            <a:r>
              <a:rPr lang="fr-CA" dirty="0"/>
              <a:t> to </a:t>
            </a:r>
            <a:r>
              <a:rPr lang="fr-CA" dirty="0" err="1"/>
              <a:t>get</a:t>
            </a:r>
            <a:r>
              <a:rPr lang="fr-CA" dirty="0"/>
              <a:t> </a:t>
            </a:r>
            <a:r>
              <a:rPr lang="fr-CA" dirty="0" err="1"/>
              <a:t>it</a:t>
            </a:r>
            <a:r>
              <a:rPr lang="fr-CA" dirty="0"/>
              <a:t>. If </a:t>
            </a:r>
            <a:r>
              <a:rPr lang="fr-CA" dirty="0" err="1"/>
              <a:t>you</a:t>
            </a:r>
            <a:r>
              <a:rPr lang="fr-CA" dirty="0"/>
              <a:t> have suggestions or questions, contact Mike </a:t>
            </a:r>
            <a:r>
              <a:rPr lang="fr-CA" dirty="0" err="1"/>
              <a:t>Snider</a:t>
            </a:r>
            <a:r>
              <a:rPr lang="fr-CA" dirty="0"/>
              <a:t> via e-mail </a:t>
            </a:r>
            <a:r>
              <a:rPr lang="fr-CA" dirty="0" err="1"/>
              <a:t>at</a:t>
            </a:r>
            <a:r>
              <a:rPr lang="fr-CA" dirty="0"/>
              <a:t> </a:t>
            </a:r>
            <a:r>
              <a:rPr lang="fr-CA" dirty="0" err="1"/>
              <a:t>msnider@usatoday.com</a:t>
            </a:r>
            <a:r>
              <a:rPr lang="fr-CA" dirty="0"/>
              <a:t>. And </a:t>
            </a:r>
            <a:r>
              <a:rPr lang="fr-CA" dirty="0" err="1"/>
              <a:t>follow</a:t>
            </a:r>
            <a:r>
              <a:rPr lang="fr-CA" dirty="0"/>
              <a:t> </a:t>
            </a:r>
            <a:r>
              <a:rPr lang="fr-CA" dirty="0" err="1"/>
              <a:t>him</a:t>
            </a:r>
            <a:r>
              <a:rPr lang="fr-CA" dirty="0"/>
              <a:t> on </a:t>
            </a:r>
            <a:r>
              <a:rPr lang="fr-CA" dirty="0" err="1"/>
              <a:t>Twitter</a:t>
            </a:r>
            <a:r>
              <a:rPr lang="fr-CA" dirty="0"/>
              <a:t>: @</a:t>
            </a:r>
            <a:r>
              <a:rPr lang="fr-CA" dirty="0" err="1"/>
              <a:t>MikeSnider</a:t>
            </a:r>
            <a:r>
              <a:rPr lang="fr-CA" dirty="0"/>
              <a:t>.</a:t>
            </a:r>
          </a:p>
        </p:txBody>
      </p:sp>
      <p:sp>
        <p:nvSpPr>
          <p:cNvPr id="4" name="Espace réservé du numéro de diapositive 3"/>
          <p:cNvSpPr>
            <a:spLocks noGrp="1"/>
          </p:cNvSpPr>
          <p:nvPr>
            <p:ph type="sldNum" sz="quarter" idx="10"/>
          </p:nvPr>
        </p:nvSpPr>
        <p:spPr/>
        <p:txBody>
          <a:bodyPr/>
          <a:lstStyle/>
          <a:p>
            <a:pPr>
              <a:defRPr/>
            </a:pPr>
            <a:fld id="{BAAD2DD0-9E44-4ABC-9212-5747EE9C3E3F}" type="slidenum">
              <a:rPr lang="en-US" smtClean="0"/>
              <a:pPr>
                <a:defRPr/>
              </a:pPr>
              <a:t>55</a:t>
            </a:fld>
            <a:endParaRPr lang="en-US"/>
          </a:p>
        </p:txBody>
      </p:sp>
    </p:spTree>
    <p:extLst>
      <p:ext uri="{BB962C8B-B14F-4D97-AF65-F5344CB8AC3E}">
        <p14:creationId xmlns:p14="http://schemas.microsoft.com/office/powerpoint/2010/main" val="1563324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hlinkClick r:id="rId3"/>
              </a:rPr>
              <a:t>http://plus.lapresse.ca/screens/3d28e8a1-cc62-4819-8aeb-8e6da5ae6a14%</a:t>
            </a:r>
            <a:r>
              <a:rPr lang="fr-CA" dirty="0" smtClean="0">
                <a:hlinkClick r:id="rId3"/>
              </a:rPr>
              <a:t>257C_0</a:t>
            </a:r>
            <a:endParaRPr lang="fr-CA" dirty="0" smtClean="0"/>
          </a:p>
          <a:p>
            <a:endParaRPr lang="fr-CA" dirty="0"/>
          </a:p>
          <a:p>
            <a:r>
              <a:rPr lang="fr-CA" dirty="0"/>
              <a:t>À la remise des prix Golden Globes, en janvier, la série Transparent a remporté le prix de la meilleure série télé. Transparent ne porte pas la signature d’un grand réseau comme ABC, CBS ni même HBO ou </a:t>
            </a:r>
            <a:r>
              <a:rPr lang="fr-CA" dirty="0" err="1"/>
              <a:t>Netflix</a:t>
            </a:r>
            <a:r>
              <a:rPr lang="fr-CA" dirty="0"/>
              <a:t>. Cette série, qui raconte l’histoire d’un père de famille transgenre, a été produite par Amazon Prime et diffusée en ligne. Amazon (oui, le site où on achète des livres) n’est pas la seule plateforme à s’être lancée dans la production originale. </a:t>
            </a:r>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56</a:t>
            </a:fld>
            <a:endParaRPr lang="en-US"/>
          </a:p>
        </p:txBody>
      </p:sp>
    </p:spTree>
    <p:extLst>
      <p:ext uri="{BB962C8B-B14F-4D97-AF65-F5344CB8AC3E}">
        <p14:creationId xmlns:p14="http://schemas.microsoft.com/office/powerpoint/2010/main" val="2977960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2957512" cy="2217737"/>
          </a:xfrm>
        </p:spPr>
      </p:sp>
      <p:sp>
        <p:nvSpPr>
          <p:cNvPr id="3" name="Notes Placeholder 2"/>
          <p:cNvSpPr>
            <a:spLocks noGrp="1"/>
          </p:cNvSpPr>
          <p:nvPr>
            <p:ph type="body" idx="1"/>
          </p:nvPr>
        </p:nvSpPr>
        <p:spPr>
          <a:xfrm>
            <a:off x="228600" y="2941637"/>
            <a:ext cx="5943283" cy="4241801"/>
          </a:xfrm>
        </p:spPr>
        <p:txBody>
          <a:bodyPr/>
          <a:lstStyle/>
          <a:p>
            <a:r>
              <a:rPr lang="en-US" dirty="0">
                <a:hlinkClick r:id="rId3"/>
              </a:rPr>
              <a:t>http://www.virgin.com/richard-branson</a:t>
            </a:r>
            <a:r>
              <a:rPr lang="en-US">
                <a:hlinkClick r:id="rId3"/>
              </a:rPr>
              <a:t>/stand-out-or-stand-</a:t>
            </a:r>
            <a:r>
              <a:rPr lang="en-US" smtClean="0">
                <a:hlinkClick r:id="rId3"/>
              </a:rPr>
              <a:t>still</a:t>
            </a:r>
            <a:endParaRPr lang="en-US" smtClean="0"/>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57</a:t>
            </a:fld>
            <a:endParaRPr lang="en-US"/>
          </a:p>
        </p:txBody>
      </p:sp>
      <p:sp>
        <p:nvSpPr>
          <p:cNvPr id="5" name="TextBox 4"/>
          <p:cNvSpPr txBox="1"/>
          <p:nvPr/>
        </p:nvSpPr>
        <p:spPr>
          <a:xfrm>
            <a:off x="782320" y="397228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73251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a:t>
            </a:r>
            <a:r>
              <a:rPr lang="en-US" dirty="0" smtClean="0">
                <a:hlinkClick r:id="rId3"/>
              </a:rPr>
              <a:t>bjsHiWguvKA</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58</a:t>
            </a:fld>
            <a:endParaRPr lang="en-US"/>
          </a:p>
        </p:txBody>
      </p:sp>
    </p:spTree>
    <p:extLst>
      <p:ext uri="{BB962C8B-B14F-4D97-AF65-F5344CB8AC3E}">
        <p14:creationId xmlns:p14="http://schemas.microsoft.com/office/powerpoint/2010/main" val="3166476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Pls</a:t>
            </a:r>
            <a:r>
              <a:rPr lang="en-US" dirty="0" smtClean="0"/>
              <a:t> send video file</a:t>
            </a:r>
          </a:p>
          <a:p>
            <a:r>
              <a:rPr lang="en-US" dirty="0">
                <a:hlinkClick r:id="rId3"/>
              </a:rPr>
              <a:t>https://www.youtube.com/watch?v=</a:t>
            </a:r>
            <a:r>
              <a:rPr lang="en-US" dirty="0" smtClean="0">
                <a:hlinkClick r:id="rId3"/>
              </a:rPr>
              <a:t>bjsHiWguvKA</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59</a:t>
            </a:fld>
            <a:endParaRPr lang="en-US"/>
          </a:p>
        </p:txBody>
      </p:sp>
    </p:spTree>
    <p:extLst>
      <p:ext uri="{BB962C8B-B14F-4D97-AF65-F5344CB8AC3E}">
        <p14:creationId xmlns:p14="http://schemas.microsoft.com/office/powerpoint/2010/main" val="2666232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7288" y="681038"/>
            <a:ext cx="4543425" cy="3406775"/>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60</a:t>
            </a:fld>
            <a:endParaRPr lang="en-US"/>
          </a:p>
        </p:txBody>
      </p:sp>
    </p:spTree>
    <p:extLst>
      <p:ext uri="{BB962C8B-B14F-4D97-AF65-F5344CB8AC3E}">
        <p14:creationId xmlns:p14="http://schemas.microsoft.com/office/powerpoint/2010/main" val="2026878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Espace réservé de l'image des diapositives 1"/>
          <p:cNvSpPr>
            <a:spLocks noGrp="1" noRot="1" noChangeAspect="1" noTextEdit="1"/>
          </p:cNvSpPr>
          <p:nvPr>
            <p:ph type="sldImg"/>
          </p:nvPr>
        </p:nvSpPr>
        <p:spPr bwMode="auto">
          <a:xfrm>
            <a:off x="695325" y="454025"/>
            <a:ext cx="2825750" cy="2119313"/>
          </a:xfrm>
          <a:noFill/>
          <a:ln>
            <a:solidFill>
              <a:srgbClr val="000000"/>
            </a:solidFill>
            <a:miter lim="800000"/>
            <a:headEnd/>
            <a:tailEnd/>
          </a:ln>
        </p:spPr>
      </p:sp>
      <p:sp>
        <p:nvSpPr>
          <p:cNvPr id="235523"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49AFE72E-8705-4EC3-9C3A-73433FC2AE65}" type="slidenum">
              <a:rPr lang="fr-CA" smtClean="0"/>
              <a:pPr eaLnBrk="1" hangingPunct="1">
                <a:defRPr/>
              </a:pPr>
              <a:t>61</a:t>
            </a:fld>
            <a:endParaRPr lang="fr-CA" smtClean="0"/>
          </a:p>
        </p:txBody>
      </p:sp>
      <p:sp>
        <p:nvSpPr>
          <p:cNvPr id="236548" name="Notes Placeholder 4"/>
          <p:cNvSpPr>
            <a:spLocks noGrp="1"/>
          </p:cNvSpPr>
          <p:nvPr/>
        </p:nvSpPr>
        <p:spPr bwMode="auto">
          <a:xfrm>
            <a:off x="686118" y="4314825"/>
            <a:ext cx="5485765" cy="4087813"/>
          </a:xfrm>
          <a:prstGeom prst="rect">
            <a:avLst/>
          </a:prstGeom>
          <a:noFill/>
          <a:ln w="9525">
            <a:noFill/>
            <a:miter lim="800000"/>
            <a:headEnd/>
            <a:tailEnd/>
          </a:ln>
        </p:spPr>
        <p:txBody>
          <a:bodyPr lIns="91074" tIns="45537" rIns="91074" bIns="45537"/>
          <a:lstStyle/>
          <a:p>
            <a:pPr eaLnBrk="0" hangingPunct="0">
              <a:spcBef>
                <a:spcPct val="30000"/>
              </a:spcBef>
            </a:pPr>
            <a:endParaRPr lang="fr-CA" sz="1200">
              <a:latin typeface="Calibri" pitchFamily="34" charset="0"/>
            </a:endParaRPr>
          </a:p>
        </p:txBody>
      </p:sp>
      <p:sp>
        <p:nvSpPr>
          <p:cNvPr id="2" name="Espace réservé des commentaires 1"/>
          <p:cNvSpPr>
            <a:spLocks noGrp="1"/>
          </p:cNvSpPr>
          <p:nvPr>
            <p:ph type="body" sz="quarter" idx="10"/>
          </p:nvPr>
        </p:nvSpPr>
        <p:spPr/>
        <p:txBody>
          <a:bodyPr/>
          <a:lstStyle/>
          <a:p>
            <a:endParaRPr lang="fr-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3262312" cy="2446337"/>
          </a:xfrm>
        </p:spPr>
      </p:sp>
      <p:sp>
        <p:nvSpPr>
          <p:cNvPr id="3" name="Notes Placeholder 2"/>
          <p:cNvSpPr>
            <a:spLocks noGrp="1"/>
          </p:cNvSpPr>
          <p:nvPr>
            <p:ph type="body" idx="1"/>
          </p:nvPr>
        </p:nvSpPr>
        <p:spPr>
          <a:xfrm>
            <a:off x="0" y="3170237"/>
            <a:ext cx="6781800" cy="5232401"/>
          </a:xfrm>
        </p:spPr>
        <p:txBody>
          <a:bodyPr>
            <a:normAutofit fontScale="92500" lnSpcReduction="20000"/>
          </a:bodyPr>
          <a:lstStyle/>
          <a:p>
            <a:r>
              <a:rPr lang="en-US" u="sng" dirty="0">
                <a:hlinkClick r:id="rId3"/>
              </a:rPr>
              <a:t>http://www.chiefmarketer.com/pepsico-talks-disruptive/?hq_e=el&amp;hq_m=2478224&amp;hq_l=2&amp;hq_v=</a:t>
            </a:r>
            <a:r>
              <a:rPr lang="en-US" u="sng" dirty="0" smtClean="0">
                <a:hlinkClick r:id="rId3"/>
              </a:rPr>
              <a:t>6e7c5d1ea8</a:t>
            </a:r>
            <a:endParaRPr lang="en-US" u="sng" dirty="0"/>
          </a:p>
          <a:p>
            <a:r>
              <a:rPr lang="en-US" b="1" i="1" dirty="0"/>
              <a:t>PEPSICO TALKS ABOUT HOW TO BE DISRUPTIVE</a:t>
            </a:r>
          </a:p>
          <a:p>
            <a:r>
              <a:rPr lang="en-US" dirty="0" smtClean="0"/>
              <a:t>Posted </a:t>
            </a:r>
            <a:r>
              <a:rPr lang="en-US" dirty="0"/>
              <a:t>on October 15, 2015 by </a:t>
            </a:r>
            <a:r>
              <a:rPr lang="en-US" dirty="0">
                <a:hlinkClick r:id="rId4"/>
              </a:rPr>
              <a:t>Patricia Odell</a:t>
            </a:r>
          </a:p>
          <a:p>
            <a:r>
              <a:rPr lang="en-US" dirty="0"/>
              <a:t>Disruption is a major issue for marketers: how can they and their brands be disruptive and, on the flip side, how can they prevent being disrupted themselves.</a:t>
            </a:r>
          </a:p>
          <a:p>
            <a:r>
              <a:rPr lang="en-US" dirty="0"/>
              <a:t>As an example, </a:t>
            </a:r>
            <a:r>
              <a:rPr lang="en-US" dirty="0" err="1"/>
              <a:t>Uber</a:t>
            </a:r>
            <a:r>
              <a:rPr lang="en-US" dirty="0"/>
              <a:t> burst onto the scene in 250 cities across 50 countries. That took less time than it takes the average person to graduate college. </a:t>
            </a:r>
            <a:r>
              <a:rPr lang="en-US" dirty="0" err="1"/>
              <a:t>Uber</a:t>
            </a:r>
            <a:r>
              <a:rPr lang="en-US" dirty="0"/>
              <a:t> disrupts well-established businesses, including New York City’s Yellow Cabs that have been ferrying people around the city since 1907. Blockbuster, Nokia and Kodak are among others that have been disrupted right out of business.</a:t>
            </a:r>
          </a:p>
          <a:p>
            <a:endParaRPr lang="en-US" dirty="0"/>
          </a:p>
          <a:p>
            <a:r>
              <a:rPr lang="en-US" b="1" dirty="0"/>
              <a:t>Brad </a:t>
            </a:r>
            <a:r>
              <a:rPr lang="en-US" b="1" dirty="0" err="1"/>
              <a:t>Jakeman</a:t>
            </a:r>
            <a:r>
              <a:rPr lang="en-US" b="1" dirty="0"/>
              <a:t>, PepsiCo</a:t>
            </a:r>
            <a:endParaRPr lang="en-US" dirty="0"/>
          </a:p>
          <a:p>
            <a:r>
              <a:rPr lang="en-US" dirty="0"/>
              <a:t>“What has changed is the speed in which change is happening and new business models are scaling,” said </a:t>
            </a:r>
            <a:r>
              <a:rPr lang="en-US" dirty="0">
                <a:hlinkClick r:id="rId5"/>
              </a:rPr>
              <a:t>Bradley Jakeman, president, global beverage group, PepsiCo, at the </a:t>
            </a:r>
            <a:r>
              <a:rPr lang="en-US" dirty="0">
                <a:hlinkClick r:id="rId6"/>
              </a:rPr>
              <a:t>ANA Masters of Marketing Conference. “This notion of having a healthy paranoia [is not unfounded]. We have to, as a marketing industry, media industry and agency industry, continue to think about ways that we can be disruptive.</a:t>
            </a:r>
            <a:r>
              <a:rPr lang="en-US" dirty="0" smtClean="0">
                <a:hlinkClick r:id="rId6"/>
              </a:rPr>
              <a:t>”</a:t>
            </a:r>
            <a:endParaRPr lang="en-US" dirty="0" smtClean="0"/>
          </a:p>
          <a:p>
            <a:r>
              <a:rPr lang="en-US" dirty="0" err="1" smtClean="0"/>
              <a:t>Jakeman</a:t>
            </a:r>
            <a:r>
              <a:rPr lang="en-US" dirty="0" smtClean="0"/>
              <a:t> </a:t>
            </a:r>
            <a:r>
              <a:rPr lang="en-US" dirty="0"/>
              <a:t>said he doesn’t pretend to have the answers, but that the first step is to internalize the problem and think about it: To think about how to prevent somebody­–more interesting to the consumer than the existing business model–from coming in and taking over, and how to invent and transition to that before somebody else does.</a:t>
            </a:r>
          </a:p>
          <a:p>
            <a:r>
              <a:rPr lang="en-US" dirty="0"/>
              <a:t>“I’m talking about a fundamental change in the business model,” he said. “A fundamental way of approaching marketing; a completely new way of doing business. I try and drive this notion in the organization that unless were constantly thinking about how we disrupt ourselves someone will come along and disrupt us.”</a:t>
            </a:r>
          </a:p>
          <a:p>
            <a:r>
              <a:rPr lang="en-US" dirty="0"/>
              <a:t>Concern over the impact of threats from more agile competitors saw the biggest year-over-year increase, jumping from 67% to 75%, according to a new survey, “Marketing Disruption II,” conducted by the </a:t>
            </a:r>
            <a:r>
              <a:rPr lang="en-US" dirty="0">
                <a:hlinkClick r:id="rId6"/>
              </a:rPr>
              <a:t>ANA in conjunction with GfK, a global market research firm.</a:t>
            </a:r>
          </a:p>
          <a:p>
            <a:r>
              <a:rPr lang="en-US" dirty="0"/>
              <a:t>The focus on investment to counteract that competitive challenge over the next one to three years jumped from 51% last year to 66%. In addition, the survey found that many marketers are also breaking down some of the organizational barriers that traditionally hamper agility and flexibility, with a 65% increase in the shift to networked organizations.</a:t>
            </a:r>
          </a:p>
          <a:p>
            <a:r>
              <a:rPr lang="en-US" dirty="0"/>
              <a:t>Technology remains a significant disruptive force, with concern for the impact of the Internet of Things increasing almost 20%.</a:t>
            </a:r>
          </a:p>
          <a:p>
            <a:r>
              <a:rPr lang="en-US" dirty="0"/>
              <a:t>“It’s not that change is happening. The big news is the pace at which this is happening–that should make us more nervous and more paranoid,” PepsiCo’s </a:t>
            </a:r>
            <a:r>
              <a:rPr lang="en-US" dirty="0" err="1"/>
              <a:t>Jakeman</a:t>
            </a:r>
            <a:r>
              <a:rPr lang="en-US" dirty="0"/>
              <a:t> said. “Expecting what you did last year to work this year is a high risk.”</a:t>
            </a:r>
            <a:endParaRPr lang="en-US" u="sng" dirty="0">
              <a:hlinkClick r:id="rId3"/>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62</a:t>
            </a:fld>
            <a:endParaRPr lang="en-US"/>
          </a:p>
        </p:txBody>
      </p:sp>
    </p:spTree>
    <p:extLst>
      <p:ext uri="{BB962C8B-B14F-4D97-AF65-F5344CB8AC3E}">
        <p14:creationId xmlns:p14="http://schemas.microsoft.com/office/powerpoint/2010/main" val="2942811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8600" y="274638"/>
            <a:ext cx="1814513" cy="1360487"/>
          </a:xfrm>
        </p:spPr>
      </p:sp>
      <p:sp>
        <p:nvSpPr>
          <p:cNvPr id="3" name="Espace réservé des commentaires 2"/>
          <p:cNvSpPr>
            <a:spLocks noGrp="1"/>
          </p:cNvSpPr>
          <p:nvPr>
            <p:ph type="body" idx="1"/>
          </p:nvPr>
        </p:nvSpPr>
        <p:spPr>
          <a:xfrm>
            <a:off x="76200" y="1646237"/>
            <a:ext cx="6705600" cy="6756401"/>
          </a:xfrm>
        </p:spPr>
        <p:txBody>
          <a:bodyPr>
            <a:normAutofit/>
          </a:bodyPr>
          <a:lstStyle/>
          <a:p>
            <a:r>
              <a:rPr lang="en-CA" dirty="0"/>
              <a:t>01 OCT. </a:t>
            </a:r>
            <a:r>
              <a:rPr lang="en-CA" dirty="0" smtClean="0"/>
              <a:t>2014</a:t>
            </a:r>
            <a:endParaRPr lang="en-CA" dirty="0"/>
          </a:p>
          <a:p>
            <a:r>
              <a:rPr lang="en-CA" dirty="0"/>
              <a:t>Advertising Week: Kevin Spacey </a:t>
            </a:r>
            <a:r>
              <a:rPr lang="en-CA" dirty="0" err="1"/>
              <a:t>secoue</a:t>
            </a:r>
            <a:r>
              <a:rPr lang="en-CA" dirty="0"/>
              <a:t> </a:t>
            </a:r>
            <a:r>
              <a:rPr lang="en-CA" dirty="0" err="1" smtClean="0"/>
              <a:t>l’industrie</a:t>
            </a:r>
            <a:r>
              <a:rPr lang="en-CA" dirty="0"/>
              <a:t/>
            </a:r>
            <a:br>
              <a:rPr lang="en-CA" dirty="0"/>
            </a:br>
            <a:r>
              <a:rPr lang="en-CA" dirty="0">
                <a:hlinkClick r:id="rId3"/>
              </a:rPr>
              <a:t>http://www.infopresse.com/article/2014/10/1/ad-week-kevin-spacey-secoue-l-</a:t>
            </a:r>
            <a:r>
              <a:rPr lang="en-CA" dirty="0" smtClean="0">
                <a:hlinkClick r:id="rId3"/>
              </a:rPr>
              <a:t>industrie</a:t>
            </a:r>
            <a:r>
              <a:rPr lang="en-CA" dirty="0" smtClean="0"/>
              <a:t> </a:t>
            </a:r>
          </a:p>
          <a:p>
            <a:endParaRPr lang="en-CA" dirty="0"/>
          </a:p>
          <a:p>
            <a:r>
              <a:rPr lang="en-CA" dirty="0"/>
              <a:t>«Le public se moque de la plateforme. </a:t>
            </a:r>
            <a:r>
              <a:rPr lang="en-CA" dirty="0" err="1"/>
              <a:t>Ce</a:t>
            </a:r>
            <a:r>
              <a:rPr lang="en-CA" dirty="0"/>
              <a:t> qui </a:t>
            </a:r>
            <a:r>
              <a:rPr lang="en-CA" dirty="0" err="1"/>
              <a:t>l’intéresse</a:t>
            </a:r>
            <a:r>
              <a:rPr lang="en-CA" dirty="0"/>
              <a:t>, </a:t>
            </a:r>
            <a:r>
              <a:rPr lang="en-CA" dirty="0" err="1"/>
              <a:t>c’est</a:t>
            </a:r>
            <a:r>
              <a:rPr lang="en-CA" dirty="0"/>
              <a:t> le </a:t>
            </a:r>
            <a:r>
              <a:rPr lang="en-CA" dirty="0" err="1"/>
              <a:t>contenu</a:t>
            </a:r>
            <a:r>
              <a:rPr lang="en-CA" dirty="0"/>
              <a:t>». </a:t>
            </a:r>
            <a:r>
              <a:rPr lang="en-CA" dirty="0" err="1"/>
              <a:t>Lors</a:t>
            </a:r>
            <a:r>
              <a:rPr lang="en-CA" dirty="0"/>
              <a:t> </a:t>
            </a:r>
            <a:r>
              <a:rPr lang="en-CA" dirty="0" err="1"/>
              <a:t>d'une</a:t>
            </a:r>
            <a:r>
              <a:rPr lang="en-CA" dirty="0"/>
              <a:t> </a:t>
            </a:r>
            <a:r>
              <a:rPr lang="en-CA" dirty="0" err="1" smtClean="0"/>
              <a:t>conf</a:t>
            </a:r>
            <a:r>
              <a:rPr lang="en-CA" dirty="0" smtClean="0"/>
              <a:t> </a:t>
            </a:r>
            <a:r>
              <a:rPr lang="en-CA" dirty="0" err="1"/>
              <a:t>à</a:t>
            </a:r>
            <a:r>
              <a:rPr lang="en-CA" dirty="0"/>
              <a:t> New York, Kevin Spacey </a:t>
            </a:r>
            <a:r>
              <a:rPr lang="en-CA" dirty="0" err="1"/>
              <a:t>est</a:t>
            </a:r>
            <a:r>
              <a:rPr lang="en-CA" dirty="0"/>
              <a:t> </a:t>
            </a:r>
            <a:r>
              <a:rPr lang="en-CA" dirty="0" err="1"/>
              <a:t>revenu</a:t>
            </a:r>
            <a:r>
              <a:rPr lang="en-CA" dirty="0"/>
              <a:t> </a:t>
            </a:r>
            <a:r>
              <a:rPr lang="en-CA" dirty="0" err="1"/>
              <a:t>sur</a:t>
            </a:r>
            <a:r>
              <a:rPr lang="en-CA" dirty="0"/>
              <a:t> </a:t>
            </a:r>
            <a:r>
              <a:rPr lang="en-CA" dirty="0" err="1"/>
              <a:t>l’importance</a:t>
            </a:r>
            <a:r>
              <a:rPr lang="en-CA" dirty="0"/>
              <a:t> de </a:t>
            </a:r>
            <a:r>
              <a:rPr lang="en-CA" b="1" dirty="0" err="1"/>
              <a:t>briser</a:t>
            </a:r>
            <a:r>
              <a:rPr lang="en-CA" b="1" dirty="0"/>
              <a:t> le </a:t>
            </a:r>
            <a:r>
              <a:rPr lang="en-CA" b="1" dirty="0" err="1"/>
              <a:t>moule</a:t>
            </a:r>
            <a:r>
              <a:rPr lang="en-CA" b="1" dirty="0"/>
              <a:t>, </a:t>
            </a:r>
            <a:r>
              <a:rPr lang="en-CA" b="1" dirty="0" err="1"/>
              <a:t>oser</a:t>
            </a:r>
            <a:r>
              <a:rPr lang="en-CA" b="1" dirty="0"/>
              <a:t> </a:t>
            </a:r>
            <a:r>
              <a:rPr lang="en-CA" b="1" dirty="0" err="1"/>
              <a:t>l’échec</a:t>
            </a:r>
            <a:r>
              <a:rPr lang="en-CA" b="1" dirty="0"/>
              <a:t> et </a:t>
            </a:r>
            <a:r>
              <a:rPr lang="en-CA" b="1" dirty="0" err="1"/>
              <a:t>produire</a:t>
            </a:r>
            <a:r>
              <a:rPr lang="en-CA" b="1" dirty="0"/>
              <a:t> du </a:t>
            </a:r>
            <a:r>
              <a:rPr lang="en-CA" b="1" dirty="0" err="1"/>
              <a:t>contenu</a:t>
            </a:r>
            <a:r>
              <a:rPr lang="en-CA" b="1" dirty="0"/>
              <a:t> </a:t>
            </a:r>
            <a:r>
              <a:rPr lang="en-CA" b="1" dirty="0" err="1"/>
              <a:t>authentique</a:t>
            </a:r>
            <a:r>
              <a:rPr lang="en-CA" dirty="0"/>
              <a:t>. </a:t>
            </a:r>
          </a:p>
          <a:p>
            <a:endParaRPr lang="en-CA" dirty="0"/>
          </a:p>
          <a:p>
            <a:r>
              <a:rPr lang="en-CA" dirty="0"/>
              <a:t>La tête </a:t>
            </a:r>
            <a:r>
              <a:rPr lang="en-CA" dirty="0" err="1"/>
              <a:t>d’affiche</a:t>
            </a:r>
            <a:r>
              <a:rPr lang="en-CA" dirty="0"/>
              <a:t> de House of Cards a </a:t>
            </a:r>
            <a:r>
              <a:rPr lang="en-CA" dirty="0" err="1"/>
              <a:t>clôturé</a:t>
            </a:r>
            <a:r>
              <a:rPr lang="en-CA" dirty="0"/>
              <a:t> la </a:t>
            </a:r>
            <a:r>
              <a:rPr lang="en-CA" dirty="0" err="1"/>
              <a:t>conférence</a:t>
            </a:r>
            <a:r>
              <a:rPr lang="en-CA" dirty="0"/>
              <a:t> IAB MIXX </a:t>
            </a:r>
            <a:r>
              <a:rPr lang="en-CA" dirty="0" err="1"/>
              <a:t>à</a:t>
            </a:r>
            <a:r>
              <a:rPr lang="en-CA" dirty="0"/>
              <a:t> </a:t>
            </a:r>
            <a:r>
              <a:rPr lang="en-CA" dirty="0" smtClean="0"/>
              <a:t>NY avec </a:t>
            </a:r>
            <a:r>
              <a:rPr lang="en-CA" dirty="0" err="1"/>
              <a:t>une</a:t>
            </a:r>
            <a:r>
              <a:rPr lang="en-CA" dirty="0"/>
              <a:t> </a:t>
            </a:r>
            <a:r>
              <a:rPr lang="en-CA" dirty="0" err="1"/>
              <a:t>présentation</a:t>
            </a:r>
            <a:r>
              <a:rPr lang="en-CA" dirty="0"/>
              <a:t> </a:t>
            </a:r>
            <a:r>
              <a:rPr lang="en-CA" dirty="0" err="1"/>
              <a:t>devant</a:t>
            </a:r>
            <a:r>
              <a:rPr lang="en-CA" dirty="0"/>
              <a:t> les </a:t>
            </a:r>
            <a:r>
              <a:rPr lang="en-CA" dirty="0" err="1"/>
              <a:t>professionnels</a:t>
            </a:r>
            <a:r>
              <a:rPr lang="en-CA" dirty="0"/>
              <a:t> de </a:t>
            </a:r>
            <a:r>
              <a:rPr lang="en-CA" dirty="0" err="1"/>
              <a:t>l’industrie</a:t>
            </a:r>
            <a:r>
              <a:rPr lang="en-CA" dirty="0"/>
              <a:t>. Il </a:t>
            </a:r>
            <a:r>
              <a:rPr lang="en-CA" dirty="0" err="1"/>
              <a:t>s’est</a:t>
            </a:r>
            <a:r>
              <a:rPr lang="en-CA" dirty="0"/>
              <a:t> </a:t>
            </a:r>
            <a:r>
              <a:rPr lang="en-CA" dirty="0" err="1"/>
              <a:t>prononcé</a:t>
            </a:r>
            <a:r>
              <a:rPr lang="en-CA" dirty="0"/>
              <a:t> </a:t>
            </a:r>
            <a:r>
              <a:rPr lang="en-CA" dirty="0" err="1"/>
              <a:t>sur</a:t>
            </a:r>
            <a:r>
              <a:rPr lang="en-CA" dirty="0"/>
              <a:t> de </a:t>
            </a:r>
            <a:r>
              <a:rPr lang="en-CA" dirty="0" err="1"/>
              <a:t>nombreux</a:t>
            </a:r>
            <a:r>
              <a:rPr lang="en-CA" dirty="0"/>
              <a:t> </a:t>
            </a:r>
            <a:r>
              <a:rPr lang="en-CA" dirty="0" err="1"/>
              <a:t>sujets</a:t>
            </a:r>
            <a:r>
              <a:rPr lang="en-CA" dirty="0"/>
              <a:t>, </a:t>
            </a:r>
            <a:r>
              <a:rPr lang="en-CA" dirty="0" err="1"/>
              <a:t>à</a:t>
            </a:r>
            <a:r>
              <a:rPr lang="en-CA" dirty="0"/>
              <a:t> </a:t>
            </a:r>
            <a:r>
              <a:rPr lang="en-CA" dirty="0" err="1"/>
              <a:t>partir</a:t>
            </a:r>
            <a:r>
              <a:rPr lang="en-CA" dirty="0"/>
              <a:t> de son expertise </a:t>
            </a:r>
            <a:r>
              <a:rPr lang="en-CA" dirty="0" err="1"/>
              <a:t>multiplateforme</a:t>
            </a:r>
            <a:r>
              <a:rPr lang="en-CA" dirty="0"/>
              <a:t> et de </a:t>
            </a:r>
            <a:r>
              <a:rPr lang="en-CA" dirty="0" err="1"/>
              <a:t>sa</a:t>
            </a:r>
            <a:r>
              <a:rPr lang="en-CA" dirty="0"/>
              <a:t> </a:t>
            </a:r>
            <a:r>
              <a:rPr lang="en-CA" dirty="0" err="1"/>
              <a:t>présence</a:t>
            </a:r>
            <a:r>
              <a:rPr lang="en-CA" dirty="0"/>
              <a:t> </a:t>
            </a:r>
            <a:r>
              <a:rPr lang="en-CA" dirty="0" err="1"/>
              <a:t>dans</a:t>
            </a:r>
            <a:r>
              <a:rPr lang="en-CA" dirty="0"/>
              <a:t> la </a:t>
            </a:r>
            <a:r>
              <a:rPr lang="en-CA" dirty="0" err="1"/>
              <a:t>série</a:t>
            </a:r>
            <a:r>
              <a:rPr lang="en-CA" dirty="0"/>
              <a:t> qui a </a:t>
            </a:r>
            <a:r>
              <a:rPr lang="en-CA" dirty="0" err="1"/>
              <a:t>changé</a:t>
            </a:r>
            <a:r>
              <a:rPr lang="en-CA" dirty="0"/>
              <a:t> la </a:t>
            </a:r>
            <a:r>
              <a:rPr lang="en-CA" dirty="0" err="1"/>
              <a:t>donne</a:t>
            </a:r>
            <a:r>
              <a:rPr lang="en-CA" dirty="0"/>
              <a:t> en </a:t>
            </a:r>
            <a:r>
              <a:rPr lang="en-CA" dirty="0" err="1"/>
              <a:t>matière</a:t>
            </a:r>
            <a:r>
              <a:rPr lang="en-CA" dirty="0"/>
              <a:t> de </a:t>
            </a:r>
            <a:r>
              <a:rPr lang="en-CA" dirty="0" err="1"/>
              <a:t>consommation</a:t>
            </a:r>
            <a:r>
              <a:rPr lang="en-CA" dirty="0"/>
              <a:t> </a:t>
            </a:r>
            <a:r>
              <a:rPr lang="en-CA" dirty="0" err="1"/>
              <a:t>média</a:t>
            </a:r>
            <a:r>
              <a:rPr lang="en-CA" dirty="0"/>
              <a:t>. </a:t>
            </a:r>
            <a:r>
              <a:rPr lang="en-CA" dirty="0" err="1"/>
              <a:t>Diffusée</a:t>
            </a:r>
            <a:r>
              <a:rPr lang="en-CA" dirty="0"/>
              <a:t> </a:t>
            </a:r>
            <a:r>
              <a:rPr lang="en-CA" dirty="0" err="1"/>
              <a:t>sur</a:t>
            </a:r>
            <a:r>
              <a:rPr lang="en-CA" dirty="0"/>
              <a:t> Netflix et </a:t>
            </a:r>
            <a:r>
              <a:rPr lang="en-CA" b="1" dirty="0" err="1"/>
              <a:t>proposée</a:t>
            </a:r>
            <a:r>
              <a:rPr lang="en-CA" b="1" dirty="0"/>
              <a:t> en </a:t>
            </a:r>
            <a:r>
              <a:rPr lang="en-CA" b="1" dirty="0" err="1"/>
              <a:t>rafale</a:t>
            </a:r>
            <a:r>
              <a:rPr lang="en-CA" b="1" dirty="0"/>
              <a:t>, House of Cards a </a:t>
            </a:r>
            <a:r>
              <a:rPr lang="en-CA" b="1" dirty="0" err="1"/>
              <a:t>contribué</a:t>
            </a:r>
            <a:r>
              <a:rPr lang="en-CA" b="1" dirty="0"/>
              <a:t> </a:t>
            </a:r>
            <a:r>
              <a:rPr lang="en-CA" b="1" dirty="0" err="1"/>
              <a:t>à</a:t>
            </a:r>
            <a:r>
              <a:rPr lang="en-CA" b="1" dirty="0"/>
              <a:t> changer les </a:t>
            </a:r>
            <a:r>
              <a:rPr lang="en-CA" b="1" dirty="0" err="1"/>
              <a:t>méthodes</a:t>
            </a:r>
            <a:r>
              <a:rPr lang="en-CA" b="1" dirty="0"/>
              <a:t> </a:t>
            </a:r>
            <a:r>
              <a:rPr lang="en-CA" b="1" dirty="0" err="1"/>
              <a:t>traditionnelles</a:t>
            </a:r>
            <a:r>
              <a:rPr lang="en-CA" b="1" dirty="0"/>
              <a:t> de diffusion</a:t>
            </a:r>
            <a:r>
              <a:rPr lang="en-CA" dirty="0"/>
              <a:t>, </a:t>
            </a:r>
            <a:r>
              <a:rPr lang="en-CA" dirty="0" err="1"/>
              <a:t>selon</a:t>
            </a:r>
            <a:r>
              <a:rPr lang="en-CA" dirty="0"/>
              <a:t> Kevin Spacey: «Nous </a:t>
            </a:r>
            <a:r>
              <a:rPr lang="en-CA" dirty="0" err="1"/>
              <a:t>n’avions</a:t>
            </a:r>
            <a:r>
              <a:rPr lang="en-CA" dirty="0"/>
              <a:t> pas </a:t>
            </a:r>
            <a:r>
              <a:rPr lang="en-CA" dirty="0" err="1"/>
              <a:t>à</a:t>
            </a:r>
            <a:r>
              <a:rPr lang="en-CA" dirty="0"/>
              <a:t> nous </a:t>
            </a:r>
            <a:r>
              <a:rPr lang="en-CA" dirty="0" err="1"/>
              <a:t>soucier</a:t>
            </a:r>
            <a:r>
              <a:rPr lang="en-CA" dirty="0"/>
              <a:t> </a:t>
            </a:r>
            <a:r>
              <a:rPr lang="en-CA" dirty="0" err="1"/>
              <a:t>d’aucune</a:t>
            </a:r>
            <a:r>
              <a:rPr lang="en-CA" dirty="0"/>
              <a:t> des choses </a:t>
            </a:r>
            <a:r>
              <a:rPr lang="en-CA" dirty="0" err="1"/>
              <a:t>stupides</a:t>
            </a:r>
            <a:r>
              <a:rPr lang="en-CA" dirty="0"/>
              <a:t> du monde Nielsen</a:t>
            </a:r>
            <a:r>
              <a:rPr lang="en-CA" dirty="0" smtClean="0"/>
              <a:t>»   </a:t>
            </a:r>
            <a:r>
              <a:rPr lang="en-CA" b="1" dirty="0" smtClean="0">
                <a:solidFill>
                  <a:srgbClr val="FF0000"/>
                </a:solidFill>
              </a:rPr>
              <a:t>AUCUNE CASE HORAIRE</a:t>
            </a:r>
            <a:endParaRPr lang="en-CA" b="1" dirty="0">
              <a:solidFill>
                <a:srgbClr val="FF0000"/>
              </a:solidFill>
            </a:endParaRPr>
          </a:p>
          <a:p>
            <a:r>
              <a:rPr lang="en-CA" dirty="0" err="1"/>
              <a:t>Ces</a:t>
            </a:r>
            <a:r>
              <a:rPr lang="en-CA" dirty="0"/>
              <a:t> nouveaux modes de diffusion </a:t>
            </a:r>
            <a:r>
              <a:rPr lang="en-CA" dirty="0" err="1"/>
              <a:t>permettent</a:t>
            </a:r>
            <a:r>
              <a:rPr lang="en-CA" dirty="0"/>
              <a:t> le </a:t>
            </a:r>
            <a:r>
              <a:rPr lang="en-CA" dirty="0" err="1"/>
              <a:t>maintien</a:t>
            </a:r>
            <a:r>
              <a:rPr lang="en-CA" dirty="0"/>
              <a:t> </a:t>
            </a:r>
            <a:r>
              <a:rPr lang="en-CA" dirty="0" err="1"/>
              <a:t>d’une</a:t>
            </a:r>
            <a:r>
              <a:rPr lang="en-CA" dirty="0"/>
              <a:t> </a:t>
            </a:r>
            <a:r>
              <a:rPr lang="en-CA" dirty="0" err="1"/>
              <a:t>authenticité</a:t>
            </a:r>
            <a:r>
              <a:rPr lang="en-CA" dirty="0"/>
              <a:t> </a:t>
            </a:r>
            <a:r>
              <a:rPr lang="en-CA" dirty="0" err="1"/>
              <a:t>créative</a:t>
            </a:r>
            <a:r>
              <a:rPr lang="en-CA" dirty="0"/>
              <a:t>, sans </a:t>
            </a:r>
            <a:r>
              <a:rPr lang="en-CA" dirty="0" err="1"/>
              <a:t>compromis</a:t>
            </a:r>
            <a:r>
              <a:rPr lang="en-CA" dirty="0"/>
              <a:t>, </a:t>
            </a:r>
            <a:r>
              <a:rPr lang="en-CA" dirty="0" err="1"/>
              <a:t>toujours</a:t>
            </a:r>
            <a:r>
              <a:rPr lang="en-CA" dirty="0"/>
              <a:t> </a:t>
            </a:r>
            <a:r>
              <a:rPr lang="en-CA" dirty="0" err="1"/>
              <a:t>selon</a:t>
            </a:r>
            <a:r>
              <a:rPr lang="en-CA" dirty="0"/>
              <a:t> </a:t>
            </a:r>
            <a:r>
              <a:rPr lang="en-CA" dirty="0" err="1"/>
              <a:t>l’acteur</a:t>
            </a:r>
            <a:r>
              <a:rPr lang="en-CA" dirty="0"/>
              <a:t>, qui </a:t>
            </a:r>
            <a:r>
              <a:rPr lang="en-CA" dirty="0" err="1"/>
              <a:t>rappelle</a:t>
            </a:r>
            <a:r>
              <a:rPr lang="en-CA" dirty="0"/>
              <a:t> </a:t>
            </a:r>
            <a:r>
              <a:rPr lang="en-CA" dirty="0" err="1"/>
              <a:t>que</a:t>
            </a:r>
            <a:r>
              <a:rPr lang="en-CA" dirty="0"/>
              <a:t> </a:t>
            </a:r>
            <a:r>
              <a:rPr lang="en-CA" dirty="0" err="1"/>
              <a:t>dans</a:t>
            </a:r>
            <a:r>
              <a:rPr lang="en-CA" dirty="0"/>
              <a:t> un monde de </a:t>
            </a:r>
            <a:r>
              <a:rPr lang="en-CA" dirty="0" err="1"/>
              <a:t>consommation</a:t>
            </a:r>
            <a:r>
              <a:rPr lang="en-CA" dirty="0"/>
              <a:t> </a:t>
            </a:r>
            <a:r>
              <a:rPr lang="en-CA" dirty="0" err="1"/>
              <a:t>préfabriqué</a:t>
            </a:r>
            <a:r>
              <a:rPr lang="en-CA" dirty="0"/>
              <a:t>, les gens </a:t>
            </a:r>
            <a:r>
              <a:rPr lang="en-CA" dirty="0" err="1"/>
              <a:t>sont</a:t>
            </a:r>
            <a:r>
              <a:rPr lang="en-CA" dirty="0"/>
              <a:t> «</a:t>
            </a:r>
            <a:r>
              <a:rPr lang="en-CA" dirty="0" err="1"/>
              <a:t>nourris</a:t>
            </a:r>
            <a:r>
              <a:rPr lang="en-CA" dirty="0"/>
              <a:t> de </a:t>
            </a:r>
            <a:r>
              <a:rPr lang="en-CA" dirty="0" err="1"/>
              <a:t>mélasse</a:t>
            </a:r>
            <a:r>
              <a:rPr lang="en-CA" dirty="0"/>
              <a:t> </a:t>
            </a:r>
            <a:r>
              <a:rPr lang="en-CA" dirty="0" err="1"/>
              <a:t>depuis</a:t>
            </a:r>
            <a:r>
              <a:rPr lang="en-CA" dirty="0"/>
              <a:t> </a:t>
            </a:r>
            <a:r>
              <a:rPr lang="en-CA" dirty="0" err="1"/>
              <a:t>si</a:t>
            </a:r>
            <a:r>
              <a:rPr lang="en-CA" dirty="0"/>
              <a:t> </a:t>
            </a:r>
            <a:r>
              <a:rPr lang="en-CA" dirty="0" err="1"/>
              <a:t>longtemps</a:t>
            </a:r>
            <a:r>
              <a:rPr lang="en-CA" dirty="0"/>
              <a:t>, </a:t>
            </a:r>
            <a:r>
              <a:rPr lang="en-CA" dirty="0" err="1"/>
              <a:t>qu’ils</a:t>
            </a:r>
            <a:r>
              <a:rPr lang="en-CA" dirty="0"/>
              <a:t> la </a:t>
            </a:r>
            <a:r>
              <a:rPr lang="en-CA" dirty="0" err="1"/>
              <a:t>détectent</a:t>
            </a:r>
            <a:r>
              <a:rPr lang="en-CA" dirty="0"/>
              <a:t> </a:t>
            </a:r>
            <a:r>
              <a:rPr lang="en-CA" dirty="0" err="1"/>
              <a:t>à</a:t>
            </a:r>
            <a:r>
              <a:rPr lang="en-CA" dirty="0"/>
              <a:t> un mille </a:t>
            </a:r>
            <a:r>
              <a:rPr lang="en-CA" dirty="0" err="1"/>
              <a:t>à</a:t>
            </a:r>
            <a:r>
              <a:rPr lang="en-CA" dirty="0"/>
              <a:t> la </a:t>
            </a:r>
            <a:r>
              <a:rPr lang="en-CA" dirty="0" err="1"/>
              <a:t>ronde</a:t>
            </a:r>
            <a:r>
              <a:rPr lang="en-CA" dirty="0"/>
              <a:t>».</a:t>
            </a:r>
          </a:p>
          <a:p>
            <a:endParaRPr lang="en-CA" dirty="0"/>
          </a:p>
          <a:p>
            <a:r>
              <a:rPr lang="en-CA" dirty="0" err="1"/>
              <a:t>Selon</a:t>
            </a:r>
            <a:r>
              <a:rPr lang="en-CA" dirty="0"/>
              <a:t> </a:t>
            </a:r>
            <a:r>
              <a:rPr lang="en-CA" dirty="0" err="1"/>
              <a:t>lui</a:t>
            </a:r>
            <a:r>
              <a:rPr lang="en-CA" dirty="0"/>
              <a:t>, </a:t>
            </a:r>
            <a:r>
              <a:rPr lang="en-CA" dirty="0" err="1"/>
              <a:t>il</a:t>
            </a:r>
            <a:r>
              <a:rPr lang="en-CA" dirty="0"/>
              <a:t> </a:t>
            </a:r>
            <a:r>
              <a:rPr lang="en-CA" dirty="0" err="1"/>
              <a:t>faut</a:t>
            </a:r>
            <a:r>
              <a:rPr lang="en-CA" dirty="0"/>
              <a:t> </a:t>
            </a:r>
            <a:r>
              <a:rPr lang="en-CA" dirty="0" err="1"/>
              <a:t>oser</a:t>
            </a:r>
            <a:r>
              <a:rPr lang="en-CA" dirty="0"/>
              <a:t> et </a:t>
            </a:r>
            <a:r>
              <a:rPr lang="en-CA" dirty="0" err="1"/>
              <a:t>prendre</a:t>
            </a:r>
            <a:r>
              <a:rPr lang="en-CA" dirty="0"/>
              <a:t> des </a:t>
            </a:r>
            <a:r>
              <a:rPr lang="en-CA" dirty="0" err="1"/>
              <a:t>risques</a:t>
            </a:r>
            <a:r>
              <a:rPr lang="en-CA" dirty="0"/>
              <a:t>, car avec des </a:t>
            </a:r>
            <a:r>
              <a:rPr lang="en-CA" dirty="0" err="1"/>
              <a:t>appareils</a:t>
            </a:r>
            <a:r>
              <a:rPr lang="en-CA" dirty="0"/>
              <a:t> </a:t>
            </a:r>
            <a:r>
              <a:rPr lang="en-CA" dirty="0" err="1"/>
              <a:t>comme</a:t>
            </a:r>
            <a:r>
              <a:rPr lang="en-CA" dirty="0"/>
              <a:t> Oculus Rift </a:t>
            </a:r>
            <a:r>
              <a:rPr lang="en-CA" dirty="0" err="1"/>
              <a:t>jusqu’à</a:t>
            </a:r>
            <a:r>
              <a:rPr lang="en-CA" dirty="0"/>
              <a:t> </a:t>
            </a:r>
            <a:r>
              <a:rPr lang="en-CA" dirty="0" err="1"/>
              <a:t>ceux</a:t>
            </a:r>
            <a:r>
              <a:rPr lang="en-CA" dirty="0"/>
              <a:t> </a:t>
            </a:r>
            <a:r>
              <a:rPr lang="en-CA" dirty="0" err="1"/>
              <a:t>que</a:t>
            </a:r>
            <a:r>
              <a:rPr lang="en-CA" dirty="0"/>
              <a:t> nous </a:t>
            </a:r>
            <a:r>
              <a:rPr lang="en-CA" dirty="0" err="1"/>
              <a:t>utilisons</a:t>
            </a:r>
            <a:r>
              <a:rPr lang="en-CA" dirty="0"/>
              <a:t> </a:t>
            </a:r>
            <a:r>
              <a:rPr lang="en-CA" dirty="0" err="1"/>
              <a:t>quotidiennement</a:t>
            </a:r>
            <a:r>
              <a:rPr lang="en-CA" dirty="0"/>
              <a:t>, «nous </a:t>
            </a:r>
            <a:r>
              <a:rPr lang="en-CA" dirty="0" err="1"/>
              <a:t>avons</a:t>
            </a:r>
            <a:r>
              <a:rPr lang="en-CA" dirty="0"/>
              <a:t> la </a:t>
            </a:r>
            <a:r>
              <a:rPr lang="en-CA" dirty="0" smtClean="0"/>
              <a:t>techno, </a:t>
            </a:r>
            <a:r>
              <a:rPr lang="en-CA" dirty="0" err="1"/>
              <a:t>il</a:t>
            </a:r>
            <a:r>
              <a:rPr lang="en-CA" dirty="0"/>
              <a:t> </a:t>
            </a:r>
            <a:r>
              <a:rPr lang="en-CA" dirty="0" err="1"/>
              <a:t>suffit</a:t>
            </a:r>
            <a:r>
              <a:rPr lang="en-CA" dirty="0"/>
              <a:t> de </a:t>
            </a:r>
            <a:r>
              <a:rPr lang="en-CA" dirty="0" err="1"/>
              <a:t>s’activer</a:t>
            </a:r>
            <a:r>
              <a:rPr lang="en-CA" dirty="0"/>
              <a:t> et de </a:t>
            </a:r>
            <a:r>
              <a:rPr lang="en-CA" dirty="0" err="1"/>
              <a:t>l’utiliser</a:t>
            </a:r>
            <a:r>
              <a:rPr lang="en-CA" dirty="0"/>
              <a:t>».  </a:t>
            </a:r>
          </a:p>
          <a:p>
            <a:endParaRPr lang="en-CA" dirty="0"/>
          </a:p>
          <a:p>
            <a:r>
              <a:rPr lang="en-CA" dirty="0" err="1"/>
              <a:t>L'événement</a:t>
            </a:r>
            <a:r>
              <a:rPr lang="en-CA" dirty="0"/>
              <a:t> Advertising Week propose plus de 250 </a:t>
            </a:r>
            <a:r>
              <a:rPr lang="en-CA" dirty="0" err="1"/>
              <a:t>activités</a:t>
            </a:r>
            <a:r>
              <a:rPr lang="en-CA" dirty="0"/>
              <a:t> et </a:t>
            </a:r>
            <a:r>
              <a:rPr lang="en-CA" dirty="0" err="1"/>
              <a:t>conférences</a:t>
            </a:r>
            <a:r>
              <a:rPr lang="en-CA" dirty="0"/>
              <a:t> </a:t>
            </a:r>
            <a:r>
              <a:rPr lang="en-CA" dirty="0" err="1"/>
              <a:t>à</a:t>
            </a:r>
            <a:r>
              <a:rPr lang="en-CA" dirty="0"/>
              <a:t> </a:t>
            </a:r>
            <a:r>
              <a:rPr lang="en-CA" dirty="0" smtClean="0"/>
              <a:t>90k participants </a:t>
            </a:r>
            <a:r>
              <a:rPr lang="en-CA" dirty="0"/>
              <a:t>et se </a:t>
            </a:r>
            <a:r>
              <a:rPr lang="en-CA" dirty="0" err="1"/>
              <a:t>déroule</a:t>
            </a:r>
            <a:r>
              <a:rPr lang="en-CA" dirty="0"/>
              <a:t> </a:t>
            </a:r>
            <a:r>
              <a:rPr lang="en-CA" dirty="0" err="1"/>
              <a:t>à</a:t>
            </a:r>
            <a:r>
              <a:rPr lang="en-CA" dirty="0"/>
              <a:t> New York </a:t>
            </a:r>
            <a:r>
              <a:rPr lang="en-CA" dirty="0" err="1"/>
              <a:t>jusqu'au</a:t>
            </a:r>
            <a:r>
              <a:rPr lang="en-CA" dirty="0"/>
              <a:t> 2 </a:t>
            </a:r>
            <a:r>
              <a:rPr lang="en-CA" dirty="0" err="1"/>
              <a:t>octobre</a:t>
            </a:r>
            <a:r>
              <a:rPr lang="en-CA" dirty="0"/>
              <a:t>.</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5</a:t>
            </a:fld>
            <a:endParaRPr lang="en-US"/>
          </a:p>
        </p:txBody>
      </p:sp>
    </p:spTree>
    <p:extLst>
      <p:ext uri="{BB962C8B-B14F-4D97-AF65-F5344CB8AC3E}">
        <p14:creationId xmlns:p14="http://schemas.microsoft.com/office/powerpoint/2010/main" val="805045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198438"/>
            <a:ext cx="2500313" cy="1874837"/>
          </a:xfrm>
        </p:spPr>
      </p:sp>
      <p:sp>
        <p:nvSpPr>
          <p:cNvPr id="3" name="Espace réservé des commentaires 2"/>
          <p:cNvSpPr>
            <a:spLocks noGrp="1"/>
          </p:cNvSpPr>
          <p:nvPr>
            <p:ph type="body" idx="1"/>
          </p:nvPr>
        </p:nvSpPr>
        <p:spPr>
          <a:xfrm>
            <a:off x="76199" y="2103437"/>
            <a:ext cx="6780213" cy="6980238"/>
          </a:xfrm>
        </p:spPr>
        <p:txBody>
          <a:bodyPr/>
          <a:lstStyle/>
          <a:p>
            <a:r>
              <a:rPr lang="en-US" dirty="0" smtClean="0"/>
              <a:t>plus </a:t>
            </a:r>
            <a:r>
              <a:rPr lang="en-US" dirty="0" err="1" smtClean="0"/>
              <a:t>compliqué</a:t>
            </a:r>
            <a:r>
              <a:rPr lang="en-US" dirty="0" smtClean="0"/>
              <a:t> de </a:t>
            </a:r>
            <a:r>
              <a:rPr lang="en-US" dirty="0" err="1" smtClean="0"/>
              <a:t>parler</a:t>
            </a:r>
            <a:r>
              <a:rPr lang="en-US" dirty="0" smtClean="0"/>
              <a:t> de la </a:t>
            </a:r>
            <a:r>
              <a:rPr lang="en-US" dirty="0" err="1" smtClean="0"/>
              <a:t>télé</a:t>
            </a:r>
            <a:r>
              <a:rPr lang="en-US" dirty="0" smtClean="0"/>
              <a:t> </a:t>
            </a:r>
            <a:r>
              <a:rPr lang="en-US" dirty="0" err="1" smtClean="0"/>
              <a:t>ajd</a:t>
            </a:r>
            <a:r>
              <a:rPr lang="en-US" dirty="0" smtClean="0"/>
              <a:t> </a:t>
            </a:r>
            <a:r>
              <a:rPr lang="en-US" dirty="0" err="1" smtClean="0"/>
              <a:t>qu’il</a:t>
            </a:r>
            <a:r>
              <a:rPr lang="en-US" dirty="0" smtClean="0"/>
              <a:t> y a 10 ans. En plus des </a:t>
            </a:r>
            <a:r>
              <a:rPr lang="en-US" dirty="0" err="1" smtClean="0"/>
              <a:t>signaux</a:t>
            </a:r>
            <a:r>
              <a:rPr lang="en-US" dirty="0" smtClean="0"/>
              <a:t> de </a:t>
            </a:r>
            <a:r>
              <a:rPr lang="en-US" dirty="0" err="1" smtClean="0"/>
              <a:t>télédiffusion</a:t>
            </a:r>
            <a:r>
              <a:rPr lang="en-US" dirty="0" smtClean="0"/>
              <a:t> (</a:t>
            </a:r>
            <a:r>
              <a:rPr lang="en-US" dirty="0" err="1" smtClean="0"/>
              <a:t>que</a:t>
            </a:r>
            <a:r>
              <a:rPr lang="en-US" dirty="0" smtClean="0"/>
              <a:t> </a:t>
            </a:r>
            <a:r>
              <a:rPr lang="en-US" dirty="0" err="1" smtClean="0"/>
              <a:t>ce</a:t>
            </a:r>
            <a:r>
              <a:rPr lang="en-US" dirty="0" smtClean="0"/>
              <a:t> </a:t>
            </a:r>
            <a:r>
              <a:rPr lang="en-US" dirty="0" err="1" smtClean="0"/>
              <a:t>soit</a:t>
            </a:r>
            <a:r>
              <a:rPr lang="en-US" dirty="0" smtClean="0"/>
              <a:t> </a:t>
            </a:r>
            <a:r>
              <a:rPr lang="en-US" dirty="0" err="1" smtClean="0"/>
              <a:t>sur</a:t>
            </a:r>
            <a:r>
              <a:rPr lang="en-US" dirty="0" smtClean="0"/>
              <a:t> les </a:t>
            </a:r>
            <a:r>
              <a:rPr lang="en-US" dirty="0" err="1" smtClean="0"/>
              <a:t>ondes</a:t>
            </a:r>
            <a:r>
              <a:rPr lang="en-US" dirty="0" smtClean="0"/>
              <a:t> </a:t>
            </a:r>
            <a:r>
              <a:rPr lang="en-US" dirty="0" err="1" smtClean="0"/>
              <a:t>ou</a:t>
            </a:r>
            <a:r>
              <a:rPr lang="en-US" dirty="0" smtClean="0"/>
              <a:t> par </a:t>
            </a:r>
            <a:r>
              <a:rPr lang="en-US" dirty="0" err="1" smtClean="0"/>
              <a:t>l’intermédiaire</a:t>
            </a:r>
            <a:r>
              <a:rPr lang="en-US" dirty="0" smtClean="0"/>
              <a:t> d’un </a:t>
            </a:r>
            <a:r>
              <a:rPr lang="en-US" dirty="0" err="1" smtClean="0"/>
              <a:t>distributeur</a:t>
            </a:r>
            <a:r>
              <a:rPr lang="en-US" dirty="0" smtClean="0"/>
              <a:t> par satellite </a:t>
            </a:r>
            <a:r>
              <a:rPr lang="en-US" dirty="0" err="1" smtClean="0"/>
              <a:t>ou</a:t>
            </a:r>
            <a:r>
              <a:rPr lang="en-US" dirty="0" smtClean="0"/>
              <a:t> d’un </a:t>
            </a:r>
            <a:r>
              <a:rPr lang="en-US" dirty="0" err="1" smtClean="0"/>
              <a:t>câblo</a:t>
            </a:r>
            <a:r>
              <a:rPr lang="en-US" dirty="0" smtClean="0"/>
              <a:t>) et de la lecture de </a:t>
            </a:r>
            <a:r>
              <a:rPr lang="en-US" dirty="0" err="1" smtClean="0"/>
              <a:t>contenu</a:t>
            </a:r>
            <a:r>
              <a:rPr lang="en-US" dirty="0" smtClean="0"/>
              <a:t> </a:t>
            </a:r>
            <a:r>
              <a:rPr lang="en-US" dirty="0" err="1" smtClean="0"/>
              <a:t>télévisuel</a:t>
            </a:r>
            <a:r>
              <a:rPr lang="en-US" dirty="0" smtClean="0"/>
              <a:t> </a:t>
            </a:r>
            <a:r>
              <a:rPr lang="en-US" dirty="0" err="1" smtClean="0"/>
              <a:t>enregistré</a:t>
            </a:r>
            <a:r>
              <a:rPr lang="en-US" dirty="0" smtClean="0"/>
              <a:t>, on a </a:t>
            </a:r>
            <a:r>
              <a:rPr lang="en-US" dirty="0" err="1" smtClean="0"/>
              <a:t>aussi</a:t>
            </a:r>
            <a:r>
              <a:rPr lang="en-US" dirty="0" smtClean="0"/>
              <a:t> </a:t>
            </a:r>
            <a:r>
              <a:rPr lang="en-US" dirty="0" err="1" smtClean="0"/>
              <a:t>accès</a:t>
            </a:r>
            <a:r>
              <a:rPr lang="en-US" dirty="0" smtClean="0"/>
              <a:t> </a:t>
            </a:r>
            <a:r>
              <a:rPr lang="en-US" dirty="0" err="1" smtClean="0"/>
              <a:t>à</a:t>
            </a:r>
            <a:r>
              <a:rPr lang="en-US" dirty="0" smtClean="0"/>
              <a:t> des </a:t>
            </a:r>
            <a:r>
              <a:rPr lang="en-US" dirty="0" err="1" smtClean="0"/>
              <a:t>canaux</a:t>
            </a:r>
            <a:r>
              <a:rPr lang="en-US" dirty="0" smtClean="0"/>
              <a:t> en </a:t>
            </a:r>
            <a:r>
              <a:rPr lang="en-US" dirty="0" err="1" smtClean="0"/>
              <a:t>ligne</a:t>
            </a:r>
            <a:r>
              <a:rPr lang="en-US" dirty="0" smtClean="0"/>
              <a:t> </a:t>
            </a:r>
            <a:r>
              <a:rPr lang="en-US" dirty="0" err="1" smtClean="0"/>
              <a:t>tels</a:t>
            </a:r>
            <a:r>
              <a:rPr lang="en-US" dirty="0" smtClean="0"/>
              <a:t> </a:t>
            </a:r>
            <a:r>
              <a:rPr lang="en-US" dirty="0" err="1" smtClean="0"/>
              <a:t>que</a:t>
            </a:r>
            <a:r>
              <a:rPr lang="en-US" dirty="0" smtClean="0"/>
              <a:t> YouTube </a:t>
            </a:r>
            <a:r>
              <a:rPr lang="en-US" dirty="0" err="1" smtClean="0"/>
              <a:t>diffusant</a:t>
            </a:r>
            <a:r>
              <a:rPr lang="en-US" dirty="0" smtClean="0"/>
              <a:t> du </a:t>
            </a:r>
            <a:r>
              <a:rPr lang="en-US" dirty="0" err="1" smtClean="0"/>
              <a:t>contenu</a:t>
            </a:r>
            <a:r>
              <a:rPr lang="en-US" dirty="0" smtClean="0"/>
              <a:t> de </a:t>
            </a:r>
            <a:r>
              <a:rPr lang="en-US" dirty="0" err="1" smtClean="0"/>
              <a:t>courte</a:t>
            </a:r>
            <a:r>
              <a:rPr lang="en-US" dirty="0" smtClean="0"/>
              <a:t> et de longue </a:t>
            </a:r>
            <a:r>
              <a:rPr lang="en-US" dirty="0" err="1" smtClean="0"/>
              <a:t>durée</a:t>
            </a:r>
            <a:r>
              <a:rPr lang="en-US" dirty="0" smtClean="0"/>
              <a:t>, </a:t>
            </a:r>
            <a:r>
              <a:rPr lang="en-US" dirty="0" err="1" smtClean="0"/>
              <a:t>à</a:t>
            </a:r>
            <a:r>
              <a:rPr lang="en-US" dirty="0" smtClean="0"/>
              <a:t> des services de </a:t>
            </a:r>
            <a:r>
              <a:rPr lang="en-US" dirty="0" err="1" smtClean="0"/>
              <a:t>vidéo</a:t>
            </a:r>
            <a:r>
              <a:rPr lang="en-US" dirty="0" smtClean="0"/>
              <a:t> </a:t>
            </a:r>
            <a:r>
              <a:rPr lang="en-US" dirty="0" err="1" smtClean="0"/>
              <a:t>sur</a:t>
            </a:r>
            <a:r>
              <a:rPr lang="en-US" dirty="0" smtClean="0"/>
              <a:t> </a:t>
            </a:r>
            <a:r>
              <a:rPr lang="en-US" dirty="0" err="1" smtClean="0"/>
              <a:t>demande</a:t>
            </a:r>
            <a:r>
              <a:rPr lang="en-US" dirty="0" smtClean="0"/>
              <a:t> par </a:t>
            </a:r>
            <a:r>
              <a:rPr lang="en-US" dirty="0" err="1" smtClean="0"/>
              <a:t>contournement</a:t>
            </a:r>
            <a:r>
              <a:rPr lang="en-US" dirty="0" smtClean="0"/>
              <a:t> </a:t>
            </a:r>
            <a:r>
              <a:rPr lang="en-US" dirty="0" err="1" smtClean="0"/>
              <a:t>tels</a:t>
            </a:r>
            <a:r>
              <a:rPr lang="en-US" dirty="0" smtClean="0"/>
              <a:t> </a:t>
            </a:r>
            <a:r>
              <a:rPr lang="en-US" dirty="0" err="1" smtClean="0"/>
              <a:t>que</a:t>
            </a:r>
            <a:r>
              <a:rPr lang="en-US" dirty="0" smtClean="0"/>
              <a:t> Netflix </a:t>
            </a:r>
            <a:r>
              <a:rPr lang="en-US" dirty="0" err="1" smtClean="0"/>
              <a:t>Cda</a:t>
            </a:r>
            <a:r>
              <a:rPr lang="en-US" dirty="0" smtClean="0"/>
              <a:t> </a:t>
            </a:r>
            <a:r>
              <a:rPr lang="en-US" dirty="0" err="1" smtClean="0"/>
              <a:t>ou</a:t>
            </a:r>
            <a:r>
              <a:rPr lang="en-US" dirty="0" smtClean="0"/>
              <a:t> </a:t>
            </a:r>
            <a:r>
              <a:rPr lang="en-US" dirty="0" err="1" smtClean="0"/>
              <a:t>Hulu</a:t>
            </a:r>
            <a:r>
              <a:rPr lang="en-US" dirty="0" smtClean="0"/>
              <a:t> pour </a:t>
            </a:r>
            <a:r>
              <a:rPr lang="en-US" dirty="0" err="1" smtClean="0"/>
              <a:t>ceux</a:t>
            </a:r>
            <a:r>
              <a:rPr lang="en-US" dirty="0" smtClean="0"/>
              <a:t> qui </a:t>
            </a:r>
            <a:r>
              <a:rPr lang="en-US" dirty="0" err="1" smtClean="0"/>
              <a:t>peuvent</a:t>
            </a:r>
            <a:r>
              <a:rPr lang="en-US" dirty="0" smtClean="0"/>
              <a:t> </a:t>
            </a:r>
            <a:r>
              <a:rPr lang="en-US" dirty="0" err="1" smtClean="0"/>
              <a:t>obtenir</a:t>
            </a:r>
            <a:r>
              <a:rPr lang="en-US" dirty="0" smtClean="0"/>
              <a:t> </a:t>
            </a:r>
            <a:r>
              <a:rPr lang="en-US" dirty="0" err="1" smtClean="0"/>
              <a:t>une</a:t>
            </a:r>
            <a:r>
              <a:rPr lang="en-US" dirty="0" smtClean="0"/>
              <a:t> </a:t>
            </a:r>
            <a:r>
              <a:rPr lang="en-US" dirty="0" err="1" smtClean="0"/>
              <a:t>adresse</a:t>
            </a:r>
            <a:r>
              <a:rPr lang="en-US" dirty="0" smtClean="0"/>
              <a:t> IP aux </a:t>
            </a:r>
            <a:r>
              <a:rPr lang="en-US" dirty="0" err="1" smtClean="0"/>
              <a:t>États-Unis</a:t>
            </a:r>
            <a:r>
              <a:rPr lang="en-US" dirty="0" smtClean="0"/>
              <a:t>, et </a:t>
            </a:r>
            <a:r>
              <a:rPr lang="en-US" dirty="0" err="1" smtClean="0"/>
              <a:t>à</a:t>
            </a:r>
            <a:r>
              <a:rPr lang="en-US" dirty="0" smtClean="0"/>
              <a:t> des </a:t>
            </a:r>
            <a:r>
              <a:rPr lang="en-US" dirty="0" err="1" smtClean="0"/>
              <a:t>signaux</a:t>
            </a:r>
            <a:r>
              <a:rPr lang="en-US" dirty="0" smtClean="0"/>
              <a:t> de </a:t>
            </a:r>
            <a:r>
              <a:rPr lang="en-US" dirty="0" err="1" smtClean="0"/>
              <a:t>télévision</a:t>
            </a:r>
            <a:r>
              <a:rPr lang="en-US" dirty="0" smtClean="0"/>
              <a:t> </a:t>
            </a:r>
            <a:r>
              <a:rPr lang="en-US" dirty="0" err="1" smtClean="0"/>
              <a:t>piratés</a:t>
            </a:r>
            <a:r>
              <a:rPr lang="en-US" dirty="0" smtClean="0"/>
              <a:t>, </a:t>
            </a:r>
            <a:r>
              <a:rPr lang="en-US" dirty="0" err="1" smtClean="0"/>
              <a:t>diffusés</a:t>
            </a:r>
            <a:r>
              <a:rPr lang="en-US" dirty="0" smtClean="0"/>
              <a:t> en mode </a:t>
            </a:r>
            <a:r>
              <a:rPr lang="en-US" dirty="0" err="1" smtClean="0"/>
              <a:t>continu</a:t>
            </a:r>
            <a:r>
              <a:rPr lang="en-US" dirty="0" smtClean="0"/>
              <a:t> </a:t>
            </a:r>
            <a:r>
              <a:rPr lang="en-US" dirty="0" err="1" smtClean="0"/>
              <a:t>ou</a:t>
            </a:r>
            <a:r>
              <a:rPr lang="en-US" dirty="0" smtClean="0"/>
              <a:t> </a:t>
            </a:r>
            <a:r>
              <a:rPr lang="en-US" dirty="0" err="1" smtClean="0"/>
              <a:t>téléchargés</a:t>
            </a:r>
            <a:r>
              <a:rPr lang="en-US" dirty="0" smtClean="0"/>
              <a:t> par Internet. Et </a:t>
            </a:r>
            <a:r>
              <a:rPr lang="en-US" dirty="0" err="1" smtClean="0"/>
              <a:t>ces</a:t>
            </a:r>
            <a:r>
              <a:rPr lang="en-US" dirty="0" smtClean="0"/>
              <a:t> types de </a:t>
            </a:r>
            <a:r>
              <a:rPr lang="en-US" dirty="0" err="1" smtClean="0"/>
              <a:t>contenu</a:t>
            </a:r>
            <a:r>
              <a:rPr lang="en-US" dirty="0" smtClean="0"/>
              <a:t> </a:t>
            </a:r>
            <a:r>
              <a:rPr lang="en-US" dirty="0" err="1" smtClean="0"/>
              <a:t>peuvent</a:t>
            </a:r>
            <a:r>
              <a:rPr lang="en-US" dirty="0" smtClean="0"/>
              <a:t> </a:t>
            </a:r>
            <a:r>
              <a:rPr lang="en-US" dirty="0" err="1" smtClean="0"/>
              <a:t>être</a:t>
            </a:r>
            <a:r>
              <a:rPr lang="en-US" dirty="0" smtClean="0"/>
              <a:t> </a:t>
            </a:r>
            <a:r>
              <a:rPr lang="en-US" dirty="0" err="1" smtClean="0"/>
              <a:t>visualisés</a:t>
            </a:r>
            <a:r>
              <a:rPr lang="en-US" dirty="0" smtClean="0"/>
              <a:t> non </a:t>
            </a:r>
            <a:r>
              <a:rPr lang="en-US" dirty="0" err="1" smtClean="0"/>
              <a:t>seulement</a:t>
            </a:r>
            <a:r>
              <a:rPr lang="en-US" dirty="0" smtClean="0"/>
              <a:t> </a:t>
            </a:r>
            <a:r>
              <a:rPr lang="en-US" dirty="0" err="1" smtClean="0"/>
              <a:t>à</a:t>
            </a:r>
            <a:r>
              <a:rPr lang="en-US" dirty="0" smtClean="0"/>
              <a:t> la </a:t>
            </a:r>
            <a:r>
              <a:rPr lang="en-US" dirty="0" err="1" smtClean="0"/>
              <a:t>télé</a:t>
            </a:r>
            <a:r>
              <a:rPr lang="en-US" dirty="0" smtClean="0"/>
              <a:t>, </a:t>
            </a:r>
            <a:r>
              <a:rPr lang="en-US" dirty="0" err="1" smtClean="0"/>
              <a:t>mais</a:t>
            </a:r>
            <a:r>
              <a:rPr lang="en-US" dirty="0" smtClean="0"/>
              <a:t> </a:t>
            </a:r>
            <a:r>
              <a:rPr lang="en-US" dirty="0" err="1" smtClean="0"/>
              <a:t>aussi</a:t>
            </a:r>
            <a:r>
              <a:rPr lang="en-US" dirty="0" smtClean="0"/>
              <a:t> </a:t>
            </a:r>
            <a:r>
              <a:rPr lang="en-US" dirty="0" err="1" smtClean="0"/>
              <a:t>sur</a:t>
            </a:r>
            <a:r>
              <a:rPr lang="en-US" dirty="0" smtClean="0"/>
              <a:t> des </a:t>
            </a:r>
            <a:r>
              <a:rPr lang="en-US" dirty="0" err="1" smtClean="0"/>
              <a:t>ordis</a:t>
            </a:r>
            <a:r>
              <a:rPr lang="en-US" dirty="0" smtClean="0"/>
              <a:t> </a:t>
            </a:r>
            <a:r>
              <a:rPr lang="en-US" dirty="0" err="1" smtClean="0"/>
              <a:t>personnels</a:t>
            </a:r>
            <a:r>
              <a:rPr lang="en-US" dirty="0" smtClean="0"/>
              <a:t>, des </a:t>
            </a:r>
            <a:r>
              <a:rPr lang="en-US" dirty="0" err="1" smtClean="0"/>
              <a:t>tablettes</a:t>
            </a:r>
            <a:r>
              <a:rPr lang="en-US" dirty="0" smtClean="0"/>
              <a:t> et des </a:t>
            </a:r>
            <a:r>
              <a:rPr lang="en-US" dirty="0" err="1" smtClean="0"/>
              <a:t>téléphones</a:t>
            </a:r>
            <a:r>
              <a:rPr lang="en-US" dirty="0" smtClean="0"/>
              <a:t> </a:t>
            </a:r>
            <a:r>
              <a:rPr lang="en-US" dirty="0" err="1" smtClean="0"/>
              <a:t>intelligents</a:t>
            </a:r>
            <a:r>
              <a:rPr lang="en-US" dirty="0" smtClean="0"/>
              <a:t>. </a:t>
            </a:r>
            <a:r>
              <a:rPr lang="en-US" dirty="0" err="1" smtClean="0"/>
              <a:t>À</a:t>
            </a:r>
            <a:r>
              <a:rPr lang="en-US" dirty="0" smtClean="0"/>
              <a:t> </a:t>
            </a:r>
            <a:r>
              <a:rPr lang="en-US" dirty="0" err="1" smtClean="0"/>
              <a:t>noter</a:t>
            </a:r>
            <a:r>
              <a:rPr lang="en-US" dirty="0" smtClean="0"/>
              <a:t> </a:t>
            </a:r>
            <a:r>
              <a:rPr lang="en-US" dirty="0" err="1" smtClean="0"/>
              <a:t>que</a:t>
            </a:r>
            <a:r>
              <a:rPr lang="en-US" dirty="0" smtClean="0"/>
              <a:t>, </a:t>
            </a:r>
            <a:r>
              <a:rPr lang="en-US" dirty="0" err="1" smtClean="0"/>
              <a:t>dans</a:t>
            </a:r>
            <a:r>
              <a:rPr lang="en-US" dirty="0" smtClean="0"/>
              <a:t> </a:t>
            </a:r>
            <a:r>
              <a:rPr lang="en-US" dirty="0" err="1" smtClean="0"/>
              <a:t>cette</a:t>
            </a:r>
            <a:r>
              <a:rPr lang="en-US" dirty="0" smtClean="0"/>
              <a:t> </a:t>
            </a:r>
            <a:r>
              <a:rPr lang="en-US" dirty="0" err="1" smtClean="0"/>
              <a:t>prédiction</a:t>
            </a:r>
            <a:r>
              <a:rPr lang="en-US" dirty="0" smtClean="0"/>
              <a:t>, on </a:t>
            </a:r>
            <a:r>
              <a:rPr lang="en-US" dirty="0" err="1" smtClean="0"/>
              <a:t>entend</a:t>
            </a:r>
            <a:r>
              <a:rPr lang="en-US" dirty="0" smtClean="0"/>
              <a:t> par </a:t>
            </a:r>
            <a:r>
              <a:rPr lang="en-US" dirty="0" err="1" smtClean="0"/>
              <a:t>télé</a:t>
            </a:r>
            <a:r>
              <a:rPr lang="en-US" dirty="0" smtClean="0"/>
              <a:t> </a:t>
            </a:r>
            <a:r>
              <a:rPr lang="en-US" dirty="0" err="1" smtClean="0"/>
              <a:t>traditionnelle</a:t>
            </a:r>
            <a:r>
              <a:rPr lang="en-US" dirty="0" smtClean="0"/>
              <a:t> la </a:t>
            </a:r>
            <a:r>
              <a:rPr lang="en-US" dirty="0" err="1" smtClean="0"/>
              <a:t>télé</a:t>
            </a:r>
            <a:r>
              <a:rPr lang="en-US" dirty="0" smtClean="0"/>
              <a:t> en direct et la lecture de </a:t>
            </a:r>
            <a:r>
              <a:rPr lang="en-US" dirty="0" err="1" smtClean="0"/>
              <a:t>contenu</a:t>
            </a:r>
            <a:r>
              <a:rPr lang="en-US" dirty="0" smtClean="0"/>
              <a:t> </a:t>
            </a:r>
            <a:r>
              <a:rPr lang="en-US" dirty="0" err="1" smtClean="0"/>
              <a:t>enregistré</a:t>
            </a:r>
            <a:r>
              <a:rPr lang="en-US" dirty="0" smtClean="0"/>
              <a:t> </a:t>
            </a:r>
            <a:r>
              <a:rPr lang="en-US" dirty="0" err="1" smtClean="0"/>
              <a:t>sur</a:t>
            </a:r>
            <a:r>
              <a:rPr lang="en-US" dirty="0" smtClean="0"/>
              <a:t> un </a:t>
            </a:r>
            <a:r>
              <a:rPr lang="en-US" dirty="0" err="1" smtClean="0"/>
              <a:t>téléviseur</a:t>
            </a:r>
            <a:r>
              <a:rPr lang="en-US" dirty="0" smtClean="0"/>
              <a:t>, et </a:t>
            </a:r>
            <a:r>
              <a:rPr lang="en-US" dirty="0" err="1" smtClean="0"/>
              <a:t>l’on</a:t>
            </a:r>
            <a:r>
              <a:rPr lang="en-US" dirty="0" smtClean="0"/>
              <a:t> </a:t>
            </a:r>
            <a:r>
              <a:rPr lang="en-US" dirty="0" err="1" smtClean="0"/>
              <a:t>entend</a:t>
            </a:r>
            <a:r>
              <a:rPr lang="en-US" dirty="0" smtClean="0"/>
              <a:t> par </a:t>
            </a:r>
            <a:r>
              <a:rPr lang="en-US" dirty="0" err="1" smtClean="0"/>
              <a:t>télé</a:t>
            </a:r>
            <a:r>
              <a:rPr lang="en-US" dirty="0" smtClean="0"/>
              <a:t> non </a:t>
            </a:r>
            <a:r>
              <a:rPr lang="en-US" dirty="0" err="1" smtClean="0"/>
              <a:t>traditionnelle</a:t>
            </a:r>
            <a:r>
              <a:rPr lang="en-US" dirty="0" smtClean="0"/>
              <a:t> </a:t>
            </a:r>
            <a:r>
              <a:rPr lang="en-US" dirty="0" err="1" smtClean="0"/>
              <a:t>toute</a:t>
            </a:r>
            <a:r>
              <a:rPr lang="en-US" dirty="0" smtClean="0"/>
              <a:t> </a:t>
            </a:r>
            <a:r>
              <a:rPr lang="en-US" dirty="0" err="1" smtClean="0"/>
              <a:t>autre</a:t>
            </a:r>
            <a:r>
              <a:rPr lang="en-US" dirty="0" smtClean="0"/>
              <a:t> </a:t>
            </a:r>
            <a:r>
              <a:rPr lang="en-US" dirty="0" err="1" smtClean="0"/>
              <a:t>forme</a:t>
            </a:r>
            <a:r>
              <a:rPr lang="en-US" dirty="0" smtClean="0"/>
              <a:t> de </a:t>
            </a:r>
            <a:r>
              <a:rPr lang="en-US" dirty="0" err="1" smtClean="0"/>
              <a:t>télévision</a:t>
            </a:r>
            <a:r>
              <a:rPr lang="en-US" dirty="0" smtClean="0"/>
              <a:t>. </a:t>
            </a:r>
          </a:p>
          <a:p>
            <a:r>
              <a:rPr lang="en-US" dirty="0" smtClean="0"/>
              <a:t>"The TV business is based on </a:t>
            </a:r>
            <a:r>
              <a:rPr lang="en-US" b="1" dirty="0" smtClean="0"/>
              <a:t>managed dissatisfaction</a:t>
            </a:r>
            <a:r>
              <a:rPr lang="en-US" dirty="0" smtClean="0"/>
              <a:t>. You're watching a great TV show you're really wrapped up in? You might get 50 minutes of watching a week and then 18k minutes of waiting until the next episode comes along.</a:t>
            </a:r>
          </a:p>
          <a:p>
            <a:r>
              <a:rPr lang="en-US" b="1" dirty="0" smtClean="0"/>
              <a:t>Why do so many pirate </a:t>
            </a:r>
            <a:r>
              <a:rPr lang="en-US" b="1" dirty="0" err="1" smtClean="0"/>
              <a:t>BitTorrent</a:t>
            </a:r>
            <a:r>
              <a:rPr lang="en-US" b="1" dirty="0" smtClean="0"/>
              <a:t> sites thrive</a:t>
            </a:r>
            <a:r>
              <a:rPr lang="en-US" dirty="0" smtClean="0"/>
              <a:t>? "Because people are frustrated. In Scandinavia and the Netherlands, they have the fastest internet in the world and they're waiting 1 or 2 years to watch US shows. What do you think they're going to do?</a:t>
            </a:r>
          </a:p>
          <a:p>
            <a:r>
              <a:rPr lang="en-US" dirty="0" smtClean="0"/>
              <a:t>Binging</a:t>
            </a:r>
          </a:p>
          <a:p>
            <a:endParaRPr lang="en-US" dirty="0" smtClean="0"/>
          </a:p>
          <a:p>
            <a:r>
              <a:rPr lang="en-US" dirty="0" smtClean="0"/>
              <a:t>«</a:t>
            </a:r>
            <a:r>
              <a:rPr lang="en-US" dirty="0" err="1" smtClean="0"/>
              <a:t>Ce</a:t>
            </a:r>
            <a:r>
              <a:rPr lang="en-US" dirty="0" smtClean="0"/>
              <a:t> </a:t>
            </a:r>
            <a:r>
              <a:rPr lang="en-US" dirty="0" err="1" smtClean="0"/>
              <a:t>n'est</a:t>
            </a:r>
            <a:r>
              <a:rPr lang="en-US" dirty="0" smtClean="0"/>
              <a:t> pas </a:t>
            </a:r>
            <a:r>
              <a:rPr lang="en-US" dirty="0" err="1" smtClean="0"/>
              <a:t>une</a:t>
            </a:r>
            <a:r>
              <a:rPr lang="en-US" dirty="0" smtClean="0"/>
              <a:t> </a:t>
            </a:r>
            <a:r>
              <a:rPr lang="en-US" dirty="0" err="1" smtClean="0"/>
              <a:t>crise</a:t>
            </a:r>
            <a:r>
              <a:rPr lang="en-US" dirty="0" smtClean="0"/>
              <a:t> </a:t>
            </a:r>
            <a:r>
              <a:rPr lang="en-US" dirty="0" err="1" smtClean="0"/>
              <a:t>économique</a:t>
            </a:r>
            <a:r>
              <a:rPr lang="en-US" dirty="0" smtClean="0"/>
              <a:t> </a:t>
            </a:r>
            <a:r>
              <a:rPr lang="en-US" dirty="0" err="1" smtClean="0"/>
              <a:t>que</a:t>
            </a:r>
            <a:r>
              <a:rPr lang="en-US" dirty="0" smtClean="0"/>
              <a:t> </a:t>
            </a:r>
            <a:r>
              <a:rPr lang="en-US" dirty="0" err="1" smtClean="0"/>
              <a:t>traversent</a:t>
            </a:r>
            <a:r>
              <a:rPr lang="en-US" dirty="0" smtClean="0"/>
              <a:t> TF1, Canal+ et M6, </a:t>
            </a:r>
            <a:r>
              <a:rPr lang="en-US" dirty="0" err="1" smtClean="0"/>
              <a:t>mais</a:t>
            </a:r>
            <a:r>
              <a:rPr lang="en-US" dirty="0" smtClean="0"/>
              <a:t> </a:t>
            </a:r>
            <a:r>
              <a:rPr lang="en-US" dirty="0" err="1" smtClean="0"/>
              <a:t>une</a:t>
            </a:r>
            <a:r>
              <a:rPr lang="en-US" dirty="0" smtClean="0"/>
              <a:t> </a:t>
            </a:r>
            <a:r>
              <a:rPr lang="en-US" b="1" dirty="0" smtClean="0"/>
              <a:t>mutation </a:t>
            </a:r>
            <a:r>
              <a:rPr lang="en-US" b="1" dirty="0" err="1" smtClean="0"/>
              <a:t>industrielle</a:t>
            </a:r>
            <a:r>
              <a:rPr lang="en-US" b="1" dirty="0" smtClean="0"/>
              <a:t> </a:t>
            </a:r>
            <a:r>
              <a:rPr lang="en-US" b="1" dirty="0" err="1" smtClean="0"/>
              <a:t>accélérée</a:t>
            </a:r>
            <a:r>
              <a:rPr lang="en-US" dirty="0" smtClean="0"/>
              <a:t> (...) </a:t>
            </a:r>
            <a:r>
              <a:rPr lang="en-US" b="1" dirty="0" err="1" smtClean="0"/>
              <a:t>menaçant</a:t>
            </a:r>
            <a:r>
              <a:rPr lang="en-US" b="1" dirty="0" smtClean="0"/>
              <a:t> </a:t>
            </a:r>
            <a:r>
              <a:rPr lang="en-US" b="1" dirty="0" err="1" smtClean="0"/>
              <a:t>à</a:t>
            </a:r>
            <a:r>
              <a:rPr lang="en-US" b="1" dirty="0" smtClean="0"/>
              <a:t> </a:t>
            </a:r>
            <a:r>
              <a:rPr lang="en-US" b="1" dirty="0" err="1" smtClean="0"/>
              <a:t>terme</a:t>
            </a:r>
            <a:r>
              <a:rPr lang="en-US" b="1" dirty="0" smtClean="0"/>
              <a:t> </a:t>
            </a:r>
            <a:r>
              <a:rPr lang="en-US" b="1" dirty="0" err="1" smtClean="0"/>
              <a:t>leur</a:t>
            </a:r>
            <a:r>
              <a:rPr lang="en-US" b="1" dirty="0" smtClean="0"/>
              <a:t> </a:t>
            </a:r>
            <a:r>
              <a:rPr lang="en-US" b="1" dirty="0" err="1" smtClean="0"/>
              <a:t>pérennité</a:t>
            </a:r>
            <a:r>
              <a:rPr lang="en-US" dirty="0" smtClean="0"/>
              <a:t>», </a:t>
            </a:r>
          </a:p>
          <a:p>
            <a:endParaRPr lang="en-US" dirty="0" smtClean="0"/>
          </a:p>
          <a:p>
            <a:r>
              <a:rPr lang="en-US" b="1" dirty="0" smtClean="0"/>
              <a:t>Les Netflix de </a:t>
            </a:r>
            <a:r>
              <a:rPr lang="en-US" b="1" dirty="0" err="1" smtClean="0"/>
              <a:t>ce</a:t>
            </a:r>
            <a:r>
              <a:rPr lang="en-US" b="1" dirty="0" smtClean="0"/>
              <a:t> monde:</a:t>
            </a:r>
          </a:p>
          <a:p>
            <a:r>
              <a:rPr lang="en-US" dirty="0" smtClean="0"/>
              <a:t>la puissance de </a:t>
            </a:r>
            <a:r>
              <a:rPr lang="en-US" dirty="0" err="1" smtClean="0"/>
              <a:t>ces</a:t>
            </a:r>
            <a:r>
              <a:rPr lang="en-US" dirty="0" smtClean="0"/>
              <a:t> </a:t>
            </a:r>
            <a:r>
              <a:rPr lang="en-US" dirty="0" err="1" smtClean="0"/>
              <a:t>groupes</a:t>
            </a:r>
            <a:r>
              <a:rPr lang="en-US" dirty="0" smtClean="0"/>
              <a:t> au </a:t>
            </a:r>
            <a:r>
              <a:rPr lang="en-US" b="1" dirty="0" smtClean="0"/>
              <a:t>«</a:t>
            </a:r>
            <a:r>
              <a:rPr lang="en-US" b="1" dirty="0" err="1" smtClean="0"/>
              <a:t>modèle</a:t>
            </a:r>
            <a:r>
              <a:rPr lang="en-US" b="1" dirty="0" smtClean="0"/>
              <a:t> </a:t>
            </a:r>
            <a:r>
              <a:rPr lang="en-US" b="1" dirty="0" err="1" smtClean="0"/>
              <a:t>économique</a:t>
            </a:r>
            <a:r>
              <a:rPr lang="en-US" b="1" dirty="0" smtClean="0"/>
              <a:t> </a:t>
            </a:r>
            <a:r>
              <a:rPr lang="en-US" b="1" dirty="0" err="1" smtClean="0"/>
              <a:t>mondial</a:t>
            </a:r>
            <a:r>
              <a:rPr lang="en-US" b="1" dirty="0" smtClean="0"/>
              <a:t>»</a:t>
            </a:r>
            <a:r>
              <a:rPr lang="en-US" dirty="0" smtClean="0"/>
              <a:t> qui </a:t>
            </a:r>
            <a:r>
              <a:rPr lang="en-US" dirty="0" err="1" smtClean="0"/>
              <a:t>s'appuient</a:t>
            </a:r>
            <a:r>
              <a:rPr lang="en-US" dirty="0" smtClean="0"/>
              <a:t> «</a:t>
            </a:r>
            <a:r>
              <a:rPr lang="en-US" b="1" dirty="0" err="1" smtClean="0"/>
              <a:t>sur</a:t>
            </a:r>
            <a:r>
              <a:rPr lang="en-US" b="1" dirty="0" smtClean="0"/>
              <a:t> des cadres </a:t>
            </a:r>
            <a:r>
              <a:rPr lang="en-US" b="1" dirty="0" err="1" smtClean="0"/>
              <a:t>législatifs</a:t>
            </a:r>
            <a:r>
              <a:rPr lang="en-US" b="1" dirty="0" smtClean="0"/>
              <a:t> et </a:t>
            </a:r>
            <a:r>
              <a:rPr lang="en-US" b="1" dirty="0" err="1" smtClean="0"/>
              <a:t>réglementaires</a:t>
            </a:r>
            <a:r>
              <a:rPr lang="en-US" b="1" dirty="0" smtClean="0"/>
              <a:t> plus </a:t>
            </a:r>
            <a:r>
              <a:rPr lang="en-US" b="1" dirty="0" err="1" smtClean="0"/>
              <a:t>souples</a:t>
            </a:r>
            <a:r>
              <a:rPr lang="en-US" dirty="0" smtClean="0"/>
              <a:t>» </a:t>
            </a:r>
            <a:r>
              <a:rPr lang="en-US" dirty="0" err="1" smtClean="0"/>
              <a:t>que</a:t>
            </a:r>
            <a:r>
              <a:rPr lang="en-US" dirty="0" smtClean="0"/>
              <a:t> </a:t>
            </a:r>
            <a:r>
              <a:rPr lang="en-US" dirty="0" err="1" smtClean="0"/>
              <a:t>ceux</a:t>
            </a:r>
            <a:r>
              <a:rPr lang="en-US" dirty="0" smtClean="0"/>
              <a:t> en </a:t>
            </a:r>
            <a:r>
              <a:rPr lang="en-US" dirty="0" err="1" smtClean="0"/>
              <a:t>vigueur</a:t>
            </a:r>
            <a:r>
              <a:rPr lang="en-US" dirty="0" smtClean="0"/>
              <a:t> en France, «tout en </a:t>
            </a:r>
            <a:r>
              <a:rPr lang="en-US" b="1" dirty="0" err="1" smtClean="0"/>
              <a:t>pratiquant</a:t>
            </a:r>
            <a:r>
              <a:rPr lang="en-US" b="1" dirty="0" smtClean="0"/>
              <a:t> «</a:t>
            </a:r>
            <a:r>
              <a:rPr lang="en-US" b="1" dirty="0" err="1" smtClean="0"/>
              <a:t>une</a:t>
            </a:r>
            <a:r>
              <a:rPr lang="en-US" b="1" dirty="0" smtClean="0"/>
              <a:t> </a:t>
            </a:r>
            <a:r>
              <a:rPr lang="en-US" b="1" dirty="0" err="1" smtClean="0"/>
              <a:t>optimisation</a:t>
            </a:r>
            <a:r>
              <a:rPr lang="en-US" b="1" dirty="0" smtClean="0"/>
              <a:t> </a:t>
            </a:r>
            <a:r>
              <a:rPr lang="en-US" b="1" dirty="0" err="1" smtClean="0"/>
              <a:t>fiscale</a:t>
            </a:r>
            <a:r>
              <a:rPr lang="en-US" b="1" dirty="0" smtClean="0"/>
              <a:t> </a:t>
            </a:r>
            <a:r>
              <a:rPr lang="en-US" b="1" dirty="0" err="1" smtClean="0"/>
              <a:t>exorbitante</a:t>
            </a:r>
            <a:r>
              <a:rPr lang="en-US" dirty="0" smtClean="0"/>
              <a:t>».</a:t>
            </a:r>
          </a:p>
          <a:p>
            <a:endParaRPr lang="en-US" dirty="0" smtClean="0"/>
          </a:p>
          <a:p>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pPr>
              <a:defRPr/>
            </a:pPr>
            <a:fld id="{3CC5732E-B7F0-9D47-92FF-1F33A10EAD2E}" type="slidenum">
              <a:rPr lang="en-US" smtClean="0"/>
              <a:pPr>
                <a:defRPr/>
              </a:pPr>
              <a:t>63</a:t>
            </a:fld>
            <a:endParaRPr lang="en-US"/>
          </a:p>
        </p:txBody>
      </p:sp>
    </p:spTree>
    <p:extLst>
      <p:ext uri="{BB962C8B-B14F-4D97-AF65-F5344CB8AC3E}">
        <p14:creationId xmlns:p14="http://schemas.microsoft.com/office/powerpoint/2010/main" val="4143244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64</a:t>
            </a:fld>
            <a:endParaRPr lang="en-US"/>
          </a:p>
        </p:txBody>
      </p:sp>
    </p:spTree>
    <p:extLst>
      <p:ext uri="{BB962C8B-B14F-4D97-AF65-F5344CB8AC3E}">
        <p14:creationId xmlns:p14="http://schemas.microsoft.com/office/powerpoint/2010/main" val="7098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30163"/>
            <a:ext cx="1905000" cy="1428751"/>
          </a:xfrm>
        </p:spPr>
      </p:sp>
      <p:sp>
        <p:nvSpPr>
          <p:cNvPr id="3" name="Notes Placeholder 2"/>
          <p:cNvSpPr>
            <a:spLocks noGrp="1"/>
          </p:cNvSpPr>
          <p:nvPr>
            <p:ph type="body" idx="1"/>
          </p:nvPr>
        </p:nvSpPr>
        <p:spPr>
          <a:xfrm>
            <a:off x="76200" y="1341437"/>
            <a:ext cx="6705600" cy="7061201"/>
          </a:xfrm>
        </p:spPr>
        <p:txBody>
          <a:bodyPr>
            <a:normAutofit lnSpcReduction="10000"/>
          </a:bodyPr>
          <a:lstStyle/>
          <a:p>
            <a:r>
              <a:rPr lang="tr-TR" u="sng" dirty="0" err="1" smtClean="0"/>
              <a:t>Perhaps</a:t>
            </a:r>
            <a:r>
              <a:rPr lang="tr-TR" u="sng" dirty="0" smtClean="0"/>
              <a:t> </a:t>
            </a:r>
            <a:r>
              <a:rPr lang="tr-TR" u="sng" dirty="0" err="1"/>
              <a:t>the</a:t>
            </a:r>
            <a:r>
              <a:rPr lang="tr-TR" u="sng" dirty="0"/>
              <a:t> </a:t>
            </a:r>
            <a:r>
              <a:rPr lang="tr-TR" u="sng" dirty="0" err="1"/>
              <a:t>biggest</a:t>
            </a:r>
            <a:r>
              <a:rPr lang="tr-TR" u="sng" dirty="0"/>
              <a:t> </a:t>
            </a:r>
            <a:r>
              <a:rPr lang="tr-TR" u="sng" dirty="0" err="1"/>
              <a:t>surprise</a:t>
            </a:r>
            <a:r>
              <a:rPr lang="tr-TR" u="sng" dirty="0"/>
              <a:t> </a:t>
            </a:r>
            <a:r>
              <a:rPr lang="tr-TR" u="sng" dirty="0" err="1"/>
              <a:t>winner</a:t>
            </a:r>
            <a:r>
              <a:rPr lang="tr-TR" u="sng" dirty="0"/>
              <a:t> at </a:t>
            </a:r>
            <a:r>
              <a:rPr lang="tr-TR" u="sng" dirty="0" err="1"/>
              <a:t>the</a:t>
            </a:r>
            <a:r>
              <a:rPr lang="tr-TR" u="sng" dirty="0"/>
              <a:t> </a:t>
            </a:r>
            <a:r>
              <a:rPr lang="tr-TR" u="sng" dirty="0" err="1"/>
              <a:t>Oscars</a:t>
            </a:r>
            <a:r>
              <a:rPr lang="tr-TR" u="sng" dirty="0"/>
              <a:t> </a:t>
            </a:r>
            <a:r>
              <a:rPr lang="tr-TR" u="sng" dirty="0" err="1" smtClean="0"/>
              <a:t>was</a:t>
            </a:r>
            <a:r>
              <a:rPr lang="tr-TR" u="sng" dirty="0" smtClean="0"/>
              <a:t> </a:t>
            </a:r>
            <a:r>
              <a:rPr lang="tr-TR" u="sng" dirty="0" err="1"/>
              <a:t>the</a:t>
            </a:r>
            <a:r>
              <a:rPr lang="tr-TR" u="sng" dirty="0"/>
              <a:t> </a:t>
            </a:r>
            <a:r>
              <a:rPr lang="tr-TR" u="sng" dirty="0" err="1"/>
              <a:t>often-overlooked</a:t>
            </a:r>
            <a:r>
              <a:rPr lang="tr-TR" u="sng" dirty="0"/>
              <a:t> marketing </a:t>
            </a:r>
            <a:r>
              <a:rPr lang="tr-TR" b="1" u="sng" dirty="0" err="1"/>
              <a:t>stratagem</a:t>
            </a:r>
            <a:r>
              <a:rPr lang="tr-TR" b="1" u="sng" dirty="0"/>
              <a:t> of </a:t>
            </a:r>
            <a:r>
              <a:rPr lang="tr-TR" b="1" u="sng" dirty="0" err="1">
                <a:solidFill>
                  <a:srgbClr val="FF0000"/>
                </a:solidFill>
              </a:rPr>
              <a:t>product</a:t>
            </a:r>
            <a:r>
              <a:rPr lang="tr-TR" b="1" u="sng" dirty="0">
                <a:solidFill>
                  <a:srgbClr val="FF0000"/>
                </a:solidFill>
              </a:rPr>
              <a:t> </a:t>
            </a:r>
            <a:r>
              <a:rPr lang="tr-TR" b="1" u="sng" dirty="0" err="1" smtClean="0">
                <a:solidFill>
                  <a:srgbClr val="FF0000"/>
                </a:solidFill>
              </a:rPr>
              <a:t>placement</a:t>
            </a:r>
            <a:r>
              <a:rPr lang="tr-TR" u="sng" dirty="0" err="1" smtClean="0">
                <a:solidFill>
                  <a:srgbClr val="FF0000"/>
                </a:solidFill>
              </a:rPr>
              <a:t>.Samsung</a:t>
            </a:r>
            <a:r>
              <a:rPr lang="tr-TR" u="sng" dirty="0" smtClean="0">
                <a:solidFill>
                  <a:srgbClr val="FF0000"/>
                </a:solidFill>
              </a:rPr>
              <a:t> </a:t>
            </a:r>
            <a:r>
              <a:rPr lang="tr-TR" u="sng" dirty="0" err="1"/>
              <a:t>took</a:t>
            </a:r>
            <a:r>
              <a:rPr lang="tr-TR" u="sng" dirty="0"/>
              <a:t> </a:t>
            </a:r>
            <a:r>
              <a:rPr lang="tr-TR" u="sng" dirty="0" err="1"/>
              <a:t>the</a:t>
            </a:r>
            <a:r>
              <a:rPr lang="tr-TR" u="sng" dirty="0"/>
              <a:t> </a:t>
            </a:r>
            <a:r>
              <a:rPr lang="tr-TR" u="sng" dirty="0" err="1"/>
              <a:t>honors</a:t>
            </a:r>
            <a:r>
              <a:rPr lang="tr-TR" u="sng" dirty="0"/>
              <a:t> in </a:t>
            </a:r>
            <a:r>
              <a:rPr lang="tr-TR" u="sng" dirty="0" err="1"/>
              <a:t>the</a:t>
            </a:r>
            <a:r>
              <a:rPr lang="tr-TR" u="sng" dirty="0"/>
              <a:t> </a:t>
            </a:r>
            <a:r>
              <a:rPr lang="tr-TR" u="sng" dirty="0" err="1"/>
              <a:t>You</a:t>
            </a:r>
            <a:r>
              <a:rPr lang="tr-TR" u="sng" dirty="0"/>
              <a:t> </a:t>
            </a:r>
            <a:r>
              <a:rPr lang="tr-TR" u="sng" dirty="0" err="1"/>
              <a:t>Get</a:t>
            </a:r>
            <a:r>
              <a:rPr lang="tr-TR" u="sng" dirty="0"/>
              <a:t> </a:t>
            </a:r>
            <a:r>
              <a:rPr lang="tr-TR" u="sng" dirty="0" err="1"/>
              <a:t>What</a:t>
            </a:r>
            <a:r>
              <a:rPr lang="tr-TR" u="sng" dirty="0"/>
              <a:t> </a:t>
            </a:r>
            <a:r>
              <a:rPr lang="tr-TR" u="sng" dirty="0" err="1"/>
              <a:t>You</a:t>
            </a:r>
            <a:r>
              <a:rPr lang="tr-TR" u="sng" dirty="0"/>
              <a:t> Pay </a:t>
            </a:r>
            <a:r>
              <a:rPr lang="tr-TR" u="sng" dirty="0" err="1"/>
              <a:t>For</a:t>
            </a:r>
            <a:r>
              <a:rPr lang="tr-TR" u="sng" dirty="0"/>
              <a:t> </a:t>
            </a:r>
            <a:r>
              <a:rPr lang="tr-TR" u="sng" dirty="0" err="1"/>
              <a:t>category</a:t>
            </a:r>
            <a:r>
              <a:rPr lang="tr-TR" u="sng" dirty="0"/>
              <a:t>. </a:t>
            </a:r>
            <a:r>
              <a:rPr lang="tr-TR" u="sng" dirty="0" err="1"/>
              <a:t>Combine</a:t>
            </a:r>
            <a:r>
              <a:rPr lang="tr-TR" u="sng" dirty="0"/>
              <a:t> </a:t>
            </a:r>
            <a:r>
              <a:rPr lang="tr-TR" u="sng" dirty="0" err="1"/>
              <a:t>the</a:t>
            </a:r>
            <a:r>
              <a:rPr lang="tr-TR" u="sng" dirty="0"/>
              <a:t> </a:t>
            </a:r>
            <a:r>
              <a:rPr lang="tr-TR" u="sng" dirty="0" err="1"/>
              <a:t>sociability</a:t>
            </a:r>
            <a:r>
              <a:rPr lang="tr-TR" u="sng" dirty="0"/>
              <a:t> of Ellen </a:t>
            </a:r>
            <a:r>
              <a:rPr lang="tr-TR" u="sng" dirty="0" err="1"/>
              <a:t>DeGeneres</a:t>
            </a:r>
            <a:r>
              <a:rPr lang="tr-TR" u="sng" dirty="0"/>
              <a:t> </a:t>
            </a:r>
            <a:r>
              <a:rPr lang="tr-TR" u="sng" dirty="0" err="1"/>
              <a:t>with</a:t>
            </a:r>
            <a:r>
              <a:rPr lang="tr-TR" u="sng" dirty="0"/>
              <a:t> </a:t>
            </a:r>
            <a:r>
              <a:rPr lang="tr-TR" u="sng" dirty="0" err="1"/>
              <a:t>the</a:t>
            </a:r>
            <a:r>
              <a:rPr lang="tr-TR" u="sng" dirty="0"/>
              <a:t> </a:t>
            </a:r>
            <a:r>
              <a:rPr lang="tr-TR" u="sng" dirty="0" err="1"/>
              <a:t>social-networkability</a:t>
            </a:r>
            <a:r>
              <a:rPr lang="tr-TR" u="sng" dirty="0"/>
              <a:t> of Twitter </a:t>
            </a:r>
            <a:r>
              <a:rPr lang="tr-TR" u="sng" dirty="0" err="1"/>
              <a:t>and</a:t>
            </a:r>
            <a:r>
              <a:rPr lang="tr-TR" u="sng" dirty="0"/>
              <a:t> </a:t>
            </a:r>
            <a:r>
              <a:rPr lang="tr-TR" u="sng" dirty="0" err="1"/>
              <a:t>the</a:t>
            </a:r>
            <a:r>
              <a:rPr lang="tr-TR" u="sng" dirty="0"/>
              <a:t> </a:t>
            </a:r>
            <a:r>
              <a:rPr lang="tr-TR" b="1" u="sng" dirty="0" err="1"/>
              <a:t>purchase</a:t>
            </a:r>
            <a:r>
              <a:rPr lang="tr-TR" b="1" u="sng" dirty="0"/>
              <a:t> of </a:t>
            </a:r>
            <a:r>
              <a:rPr lang="tr-TR" b="1" u="sng" dirty="0">
                <a:hlinkClick r:id="rId3"/>
              </a:rPr>
              <a:t>more than </a:t>
            </a:r>
            <a:r>
              <a:rPr lang="tr-TR" b="1" u="sng" dirty="0" smtClean="0">
                <a:solidFill>
                  <a:srgbClr val="FF0000"/>
                </a:solidFill>
                <a:hlinkClick r:id="rId3"/>
              </a:rPr>
              <a:t>5 minutes </a:t>
            </a:r>
            <a:r>
              <a:rPr lang="tr-TR" b="1" u="sng" dirty="0">
                <a:solidFill>
                  <a:srgbClr val="FF0000"/>
                </a:solidFill>
                <a:hlinkClick r:id="rId3"/>
              </a:rPr>
              <a:t>of ad time that was going at about $1.8 million per :30 </a:t>
            </a:r>
            <a:r>
              <a:rPr lang="tr-TR" b="1" u="sng" dirty="0">
                <a:hlinkClick r:id="rId3"/>
              </a:rPr>
              <a:t>and, voila, you have a star-studded shot </a:t>
            </a:r>
            <a:r>
              <a:rPr lang="tr-TR" u="sng" dirty="0">
                <a:hlinkClick r:id="rId3"/>
              </a:rPr>
              <a:t>taken with a Samsung Galaxy that </a:t>
            </a:r>
            <a:r>
              <a:rPr lang="tr-TR" b="1" u="sng" dirty="0">
                <a:hlinkClick r:id="rId3"/>
              </a:rPr>
              <a:t>was retweeted more than </a:t>
            </a:r>
            <a:r>
              <a:rPr lang="tr-TR" b="1" u="sng" dirty="0" smtClean="0">
                <a:hlinkClick r:id="rId3"/>
              </a:rPr>
              <a:t>2 million </a:t>
            </a:r>
            <a:r>
              <a:rPr lang="tr-TR" b="1" u="sng" dirty="0">
                <a:hlinkClick r:id="rId3"/>
              </a:rPr>
              <a:t>times by the end of the telecast</a:t>
            </a:r>
            <a:r>
              <a:rPr lang="tr-TR" u="sng" dirty="0">
                <a:hlinkClick r:id="rId3"/>
              </a:rPr>
              <a:t>, </a:t>
            </a:r>
            <a:r>
              <a:rPr lang="tr-TR" u="sng" dirty="0" smtClean="0"/>
              <a:t>“</a:t>
            </a:r>
            <a:r>
              <a:rPr lang="tr-TR" u="sng" dirty="0"/>
              <a:t>The earth was on the receiving end of the latter type … when social media-happy host Ellen DeGeneres pulled together celebs from the first few rows of the audience </a:t>
            </a:r>
            <a:r>
              <a:rPr lang="tr-TR" u="sng" dirty="0" smtClean="0"/>
              <a:t>for </a:t>
            </a:r>
            <a:r>
              <a:rPr lang="tr-TR" u="sng" dirty="0"/>
              <a:t>what she called the "most retweeted selfie of all time.</a:t>
            </a:r>
            <a:r>
              <a:rPr lang="tr-TR" u="sng" dirty="0" smtClean="0"/>
              <a:t>” </a:t>
            </a:r>
            <a:r>
              <a:rPr lang="tr-TR" u="sng" dirty="0" err="1" smtClean="0"/>
              <a:t>And</a:t>
            </a:r>
            <a:r>
              <a:rPr lang="tr-TR" u="sng" dirty="0" smtClean="0"/>
              <a:t> </a:t>
            </a:r>
            <a:r>
              <a:rPr lang="tr-TR" u="sng" dirty="0" err="1"/>
              <a:t>she</a:t>
            </a:r>
            <a:r>
              <a:rPr lang="tr-TR" u="sng" dirty="0"/>
              <a:t> </a:t>
            </a:r>
            <a:r>
              <a:rPr lang="tr-TR" u="sng" dirty="0" err="1"/>
              <a:t>called</a:t>
            </a:r>
            <a:r>
              <a:rPr lang="tr-TR" u="sng" dirty="0"/>
              <a:t> it </a:t>
            </a:r>
            <a:r>
              <a:rPr lang="tr-TR" u="sng" dirty="0" err="1"/>
              <a:t>that</a:t>
            </a:r>
            <a:r>
              <a:rPr lang="tr-TR" u="sng" dirty="0"/>
              <a:t> </a:t>
            </a:r>
            <a:r>
              <a:rPr lang="tr-TR" u="sng" dirty="0" err="1"/>
              <a:t>before</a:t>
            </a:r>
            <a:r>
              <a:rPr lang="tr-TR" u="sng" dirty="0"/>
              <a:t> </a:t>
            </a:r>
            <a:r>
              <a:rPr lang="tr-TR" u="sng" dirty="0" err="1"/>
              <a:t>she</a:t>
            </a:r>
            <a:r>
              <a:rPr lang="tr-TR" u="sng" dirty="0"/>
              <a:t> </a:t>
            </a:r>
            <a:r>
              <a:rPr lang="tr-TR" u="sng" dirty="0" err="1"/>
              <a:t>even</a:t>
            </a:r>
            <a:r>
              <a:rPr lang="tr-TR" u="sng" dirty="0"/>
              <a:t> </a:t>
            </a:r>
            <a:r>
              <a:rPr lang="tr-TR" u="sng" dirty="0" err="1"/>
              <a:t>took</a:t>
            </a:r>
            <a:r>
              <a:rPr lang="tr-TR" u="sng" dirty="0"/>
              <a:t> it. </a:t>
            </a:r>
            <a:r>
              <a:rPr lang="tr-TR" u="sng" dirty="0" err="1"/>
              <a:t>Shortly</a:t>
            </a:r>
            <a:r>
              <a:rPr lang="tr-TR" u="sng" dirty="0"/>
              <a:t> </a:t>
            </a:r>
            <a:r>
              <a:rPr lang="tr-TR" u="sng" dirty="0" err="1"/>
              <a:t>after</a:t>
            </a:r>
            <a:r>
              <a:rPr lang="tr-TR" u="sng" dirty="0"/>
              <a:t> </a:t>
            </a:r>
            <a:r>
              <a:rPr lang="tr-TR" u="sng" dirty="0" err="1"/>
              <a:t>she</a:t>
            </a:r>
            <a:r>
              <a:rPr lang="tr-TR" u="sng" dirty="0"/>
              <a:t> </a:t>
            </a:r>
            <a:r>
              <a:rPr lang="tr-TR" u="sng" dirty="0" err="1"/>
              <a:t>did</a:t>
            </a:r>
            <a:r>
              <a:rPr lang="tr-TR" u="sng" dirty="0"/>
              <a:t>, it </a:t>
            </a:r>
            <a:r>
              <a:rPr lang="tr-TR" u="sng" dirty="0" err="1"/>
              <a:t>became</a:t>
            </a:r>
            <a:r>
              <a:rPr lang="tr-TR" u="sng" dirty="0"/>
              <a:t> a </a:t>
            </a:r>
            <a:r>
              <a:rPr lang="tr-TR" u="sng" dirty="0" err="1"/>
              <a:t>selfie-fulfilling</a:t>
            </a:r>
            <a:r>
              <a:rPr lang="tr-TR" u="sng" dirty="0"/>
              <a:t> </a:t>
            </a:r>
            <a:r>
              <a:rPr lang="tr-TR" u="sng" dirty="0" err="1"/>
              <a:t>prophecy</a:t>
            </a:r>
            <a:r>
              <a:rPr lang="tr-TR" u="sng" dirty="0"/>
              <a:t>. </a:t>
            </a:r>
          </a:p>
          <a:p>
            <a:r>
              <a:rPr lang="tr-TR" u="sng" dirty="0" err="1" smtClean="0"/>
              <a:t>The</a:t>
            </a:r>
            <a:r>
              <a:rPr lang="tr-TR" u="sng" dirty="0" smtClean="0"/>
              <a:t> </a:t>
            </a:r>
            <a:r>
              <a:rPr lang="tr-TR" u="sng" dirty="0" err="1"/>
              <a:t>fact</a:t>
            </a:r>
            <a:r>
              <a:rPr lang="tr-TR" u="sng" dirty="0"/>
              <a:t> </a:t>
            </a:r>
            <a:r>
              <a:rPr lang="tr-TR" u="sng" dirty="0" err="1"/>
              <a:t>that</a:t>
            </a:r>
            <a:r>
              <a:rPr lang="tr-TR" u="sng" dirty="0"/>
              <a:t> it </a:t>
            </a:r>
            <a:r>
              <a:rPr lang="tr-TR" u="sng" dirty="0" err="1"/>
              <a:t>was</a:t>
            </a:r>
            <a:r>
              <a:rPr lang="tr-TR" u="sng" dirty="0"/>
              <a:t> a </a:t>
            </a:r>
            <a:r>
              <a:rPr lang="tr-TR" u="sng" dirty="0" err="1"/>
              <a:t>blatantly</a:t>
            </a:r>
            <a:r>
              <a:rPr lang="tr-TR" u="sng" dirty="0"/>
              <a:t> </a:t>
            </a:r>
            <a:r>
              <a:rPr lang="tr-TR" u="sng" dirty="0" err="1"/>
              <a:t>obvious</a:t>
            </a:r>
            <a:r>
              <a:rPr lang="tr-TR" u="sng" dirty="0"/>
              <a:t> marketing </a:t>
            </a:r>
            <a:r>
              <a:rPr lang="tr-TR" u="sng" dirty="0" err="1"/>
              <a:t>gimmick</a:t>
            </a:r>
            <a:r>
              <a:rPr lang="tr-TR" u="sng" dirty="0"/>
              <a:t> </a:t>
            </a:r>
            <a:r>
              <a:rPr lang="tr-TR" u="sng" dirty="0" err="1"/>
              <a:t>did</a:t>
            </a:r>
            <a:r>
              <a:rPr lang="tr-TR" u="sng" dirty="0"/>
              <a:t> not </a:t>
            </a:r>
            <a:r>
              <a:rPr lang="tr-TR" u="sng" dirty="0" err="1"/>
              <a:t>make</a:t>
            </a:r>
            <a:r>
              <a:rPr lang="tr-TR" u="sng" dirty="0"/>
              <a:t> it </a:t>
            </a:r>
            <a:r>
              <a:rPr lang="tr-TR" u="sng" dirty="0" err="1"/>
              <a:t>any</a:t>
            </a:r>
            <a:r>
              <a:rPr lang="tr-TR" u="sng" dirty="0"/>
              <a:t> </a:t>
            </a:r>
            <a:r>
              <a:rPr lang="tr-TR" u="sng" dirty="0" err="1"/>
              <a:t>the</a:t>
            </a:r>
            <a:r>
              <a:rPr lang="tr-TR" u="sng" dirty="0"/>
              <a:t> </a:t>
            </a:r>
            <a:r>
              <a:rPr lang="tr-TR" u="sng" dirty="0" err="1"/>
              <a:t>less</a:t>
            </a:r>
            <a:r>
              <a:rPr lang="tr-TR" u="sng" dirty="0"/>
              <a:t> </a:t>
            </a:r>
            <a:r>
              <a:rPr lang="tr-TR" u="sng" dirty="0" err="1"/>
              <a:t>effective</a:t>
            </a:r>
            <a:r>
              <a:rPr lang="tr-TR" u="sng" dirty="0"/>
              <a:t>.</a:t>
            </a:r>
          </a:p>
          <a:p>
            <a:r>
              <a:rPr lang="tr-TR" u="sng" dirty="0" err="1" smtClean="0"/>
              <a:t>One</a:t>
            </a:r>
            <a:r>
              <a:rPr lang="tr-TR" u="sng" dirty="0" smtClean="0"/>
              <a:t> </a:t>
            </a:r>
            <a:r>
              <a:rPr lang="tr-TR" u="sng" dirty="0" err="1"/>
              <a:t>other</a:t>
            </a:r>
            <a:r>
              <a:rPr lang="tr-TR" u="sng" dirty="0"/>
              <a:t> </a:t>
            </a:r>
            <a:r>
              <a:rPr lang="tr-TR" u="sng" dirty="0" err="1"/>
              <a:t>marketer</a:t>
            </a:r>
            <a:r>
              <a:rPr lang="tr-TR" u="sng" dirty="0"/>
              <a:t>, a </a:t>
            </a:r>
            <a:r>
              <a:rPr lang="tr-TR" u="sng" dirty="0" err="1"/>
              <a:t>fast</a:t>
            </a:r>
            <a:r>
              <a:rPr lang="tr-TR" u="sng" dirty="0"/>
              <a:t> </a:t>
            </a:r>
            <a:r>
              <a:rPr lang="tr-TR" u="sng" dirty="0" err="1"/>
              <a:t>food</a:t>
            </a:r>
            <a:r>
              <a:rPr lang="tr-TR" u="sng" dirty="0"/>
              <a:t> </a:t>
            </a:r>
            <a:r>
              <a:rPr lang="tr-TR" u="sng" dirty="0" err="1"/>
              <a:t>chain</a:t>
            </a:r>
            <a:r>
              <a:rPr lang="tr-TR" u="sng" dirty="0"/>
              <a:t>, hit it </a:t>
            </a:r>
            <a:r>
              <a:rPr lang="tr-TR" u="sng" dirty="0" err="1"/>
              <a:t>big</a:t>
            </a:r>
            <a:r>
              <a:rPr lang="tr-TR" u="sng" dirty="0"/>
              <a:t> </a:t>
            </a:r>
            <a:r>
              <a:rPr lang="tr-TR" u="sng" dirty="0" err="1"/>
              <a:t>with</a:t>
            </a:r>
            <a:r>
              <a:rPr lang="tr-TR" u="sng" dirty="0"/>
              <a:t> a </a:t>
            </a:r>
            <a:r>
              <a:rPr lang="tr-TR" u="sng" dirty="0" err="1"/>
              <a:t>product</a:t>
            </a:r>
            <a:r>
              <a:rPr lang="tr-TR" u="sng" dirty="0"/>
              <a:t> </a:t>
            </a:r>
            <a:r>
              <a:rPr lang="tr-TR" u="sng" dirty="0" err="1"/>
              <a:t>placement</a:t>
            </a:r>
            <a:r>
              <a:rPr lang="tr-TR" u="sng" dirty="0"/>
              <a:t> on </a:t>
            </a:r>
            <a:r>
              <a:rPr lang="tr-TR" u="sng" dirty="0" err="1"/>
              <a:t>the</a:t>
            </a:r>
            <a:r>
              <a:rPr lang="tr-TR" u="sng" dirty="0"/>
              <a:t> </a:t>
            </a:r>
            <a:r>
              <a:rPr lang="tr-TR" u="sng" dirty="0" err="1"/>
              <a:t>Oscars</a:t>
            </a:r>
            <a:r>
              <a:rPr lang="tr-TR" u="sng" dirty="0"/>
              <a:t> </a:t>
            </a:r>
            <a:r>
              <a:rPr lang="tr-TR" u="sng" dirty="0" err="1"/>
              <a:t>last</a:t>
            </a:r>
            <a:r>
              <a:rPr lang="tr-TR" u="sng" dirty="0"/>
              <a:t> </a:t>
            </a:r>
            <a:r>
              <a:rPr lang="tr-TR" u="sng" dirty="0" err="1"/>
              <a:t>night</a:t>
            </a:r>
            <a:r>
              <a:rPr lang="tr-TR" u="sng" dirty="0"/>
              <a:t>. </a:t>
            </a:r>
            <a:r>
              <a:rPr lang="tr-TR" u="sng" dirty="0" err="1"/>
              <a:t>About</a:t>
            </a:r>
            <a:r>
              <a:rPr lang="tr-TR" u="sng" dirty="0"/>
              <a:t> </a:t>
            </a:r>
            <a:r>
              <a:rPr lang="tr-TR" u="sng" dirty="0" err="1"/>
              <a:t>midway</a:t>
            </a:r>
            <a:r>
              <a:rPr lang="tr-TR" u="sng" dirty="0"/>
              <a:t> </a:t>
            </a:r>
            <a:r>
              <a:rPr lang="tr-TR" u="sng" dirty="0" err="1"/>
              <a:t>through</a:t>
            </a:r>
            <a:r>
              <a:rPr lang="tr-TR" u="sng" dirty="0"/>
              <a:t> </a:t>
            </a:r>
            <a:r>
              <a:rPr lang="tr-TR" u="sng" dirty="0" err="1"/>
              <a:t>the</a:t>
            </a:r>
            <a:r>
              <a:rPr lang="tr-TR" u="sng" dirty="0"/>
              <a:t> </a:t>
            </a:r>
            <a:r>
              <a:rPr lang="tr-TR" u="sng" dirty="0" err="1"/>
              <a:t>show</a:t>
            </a:r>
            <a:r>
              <a:rPr lang="tr-TR" u="sng" dirty="0"/>
              <a:t>, </a:t>
            </a:r>
            <a:r>
              <a:rPr lang="tr-TR" u="sng" dirty="0" err="1"/>
              <a:t>DeGeneres</a:t>
            </a:r>
            <a:r>
              <a:rPr lang="tr-TR" u="sng" dirty="0"/>
              <a:t> </a:t>
            </a:r>
            <a:r>
              <a:rPr lang="tr-TR" u="sng" dirty="0" err="1"/>
              <a:t>suggested</a:t>
            </a:r>
            <a:r>
              <a:rPr lang="tr-TR" u="sng" dirty="0"/>
              <a:t> </a:t>
            </a:r>
            <a:r>
              <a:rPr lang="tr-TR" u="sng" dirty="0" err="1"/>
              <a:t>that</a:t>
            </a:r>
            <a:r>
              <a:rPr lang="tr-TR" u="sng" dirty="0"/>
              <a:t> </a:t>
            </a:r>
            <a:r>
              <a:rPr lang="tr-TR" u="sng" dirty="0" err="1"/>
              <a:t>the</a:t>
            </a:r>
            <a:r>
              <a:rPr lang="tr-TR" u="sng" dirty="0"/>
              <a:t> time </a:t>
            </a:r>
            <a:r>
              <a:rPr lang="tr-TR" u="sng" dirty="0" err="1"/>
              <a:t>was</a:t>
            </a:r>
            <a:r>
              <a:rPr lang="tr-TR" u="sng" dirty="0"/>
              <a:t> </a:t>
            </a:r>
            <a:r>
              <a:rPr lang="tr-TR" u="sng" dirty="0" err="1"/>
              <a:t>right</a:t>
            </a:r>
            <a:r>
              <a:rPr lang="tr-TR" u="sng" dirty="0"/>
              <a:t> </a:t>
            </a:r>
            <a:r>
              <a:rPr lang="tr-TR" u="sng" dirty="0" err="1"/>
              <a:t>for</a:t>
            </a:r>
            <a:r>
              <a:rPr lang="tr-TR" u="sng" dirty="0"/>
              <a:t> </a:t>
            </a:r>
            <a:r>
              <a:rPr lang="tr-TR" u="sng" dirty="0" err="1"/>
              <a:t>some</a:t>
            </a:r>
            <a:r>
              <a:rPr lang="tr-TR" u="sng" dirty="0"/>
              <a:t> pizza. </a:t>
            </a:r>
            <a:r>
              <a:rPr lang="tr-TR" u="sng" dirty="0" err="1"/>
              <a:t>When</a:t>
            </a:r>
            <a:r>
              <a:rPr lang="tr-TR" u="sng" dirty="0"/>
              <a:t> </a:t>
            </a:r>
            <a:r>
              <a:rPr lang="tr-TR" u="sng" dirty="0">
                <a:hlinkClick r:id="rId4"/>
              </a:rPr>
              <a:t>the deliveryman arrived, he was not </a:t>
            </a:r>
            <a:r>
              <a:rPr lang="tr-TR" u="sng" dirty="0" smtClean="0">
                <a:hlinkClick r:id="rId4"/>
              </a:rPr>
              <a:t>from </a:t>
            </a:r>
            <a:r>
              <a:rPr lang="tr-TR" u="sng" dirty="0">
                <a:hlinkClick r:id="rId4"/>
              </a:rPr>
              <a:t>the </a:t>
            </a:r>
            <a:r>
              <a:rPr lang="tr-TR" u="sng" dirty="0">
                <a:hlinkClick r:id="rId5"/>
              </a:rPr>
              <a:t>likes of Dominos or Papa John’s but rather from 20-store Los Angeles-based chain called </a:t>
            </a:r>
            <a:r>
              <a:rPr lang="tr-TR" u="sng" dirty="0">
                <a:hlinkClick r:id="rId6"/>
              </a:rPr>
              <a:t>Big Mama’s and Papa’s Pizzeria. </a:t>
            </a:r>
          </a:p>
          <a:p>
            <a:r>
              <a:rPr lang="tr-TR" u="sng" dirty="0" err="1"/>
              <a:t>The</a:t>
            </a:r>
            <a:r>
              <a:rPr lang="tr-TR" u="sng" dirty="0"/>
              <a:t> </a:t>
            </a:r>
            <a:r>
              <a:rPr lang="tr-TR" u="sng" dirty="0" err="1"/>
              <a:t>franchise</a:t>
            </a:r>
            <a:r>
              <a:rPr lang="tr-TR" u="sng" dirty="0"/>
              <a:t> </a:t>
            </a:r>
            <a:r>
              <a:rPr lang="tr-TR" u="sng" dirty="0" err="1"/>
              <a:t>operation</a:t>
            </a:r>
            <a:r>
              <a:rPr lang="tr-TR" u="sng" dirty="0"/>
              <a:t> </a:t>
            </a:r>
            <a:r>
              <a:rPr lang="tr-TR" u="sng" dirty="0" err="1"/>
              <a:t>was</a:t>
            </a:r>
            <a:r>
              <a:rPr lang="tr-TR" u="sng" dirty="0"/>
              <a:t> </a:t>
            </a:r>
            <a:r>
              <a:rPr lang="tr-TR" u="sng" dirty="0" err="1"/>
              <a:t>quick</a:t>
            </a:r>
            <a:r>
              <a:rPr lang="tr-TR" u="sng" dirty="0"/>
              <a:t> </a:t>
            </a:r>
            <a:r>
              <a:rPr lang="tr-TR" u="sng" dirty="0" err="1"/>
              <a:t>to</a:t>
            </a:r>
            <a:r>
              <a:rPr lang="tr-TR" u="sng" dirty="0"/>
              <a:t> post a </a:t>
            </a:r>
            <a:r>
              <a:rPr lang="tr-TR" u="sng" dirty="0" err="1"/>
              <a:t>YouTube</a:t>
            </a:r>
            <a:r>
              <a:rPr lang="tr-TR" u="sng" dirty="0"/>
              <a:t> video of </a:t>
            </a:r>
            <a:r>
              <a:rPr lang="tr-TR" u="sng" dirty="0" err="1"/>
              <a:t>the</a:t>
            </a:r>
            <a:r>
              <a:rPr lang="tr-TR" u="sng" dirty="0"/>
              <a:t> </a:t>
            </a:r>
            <a:r>
              <a:rPr lang="tr-TR" u="sng" dirty="0" err="1"/>
              <a:t>apparently</a:t>
            </a:r>
            <a:r>
              <a:rPr lang="tr-TR" u="sng" dirty="0"/>
              <a:t> </a:t>
            </a:r>
            <a:r>
              <a:rPr lang="tr-TR" u="sng" dirty="0" err="1"/>
              <a:t>free</a:t>
            </a:r>
            <a:r>
              <a:rPr lang="tr-TR" u="sng" dirty="0"/>
              <a:t> </a:t>
            </a:r>
            <a:r>
              <a:rPr lang="tr-TR" u="sng" dirty="0" err="1"/>
              <a:t>plug</a:t>
            </a:r>
            <a:r>
              <a:rPr lang="tr-TR" u="sng" dirty="0"/>
              <a:t> </a:t>
            </a:r>
            <a:r>
              <a:rPr lang="tr-TR" u="sng" dirty="0" err="1"/>
              <a:t>to</a:t>
            </a:r>
            <a:r>
              <a:rPr lang="tr-TR" u="sng" dirty="0"/>
              <a:t> </a:t>
            </a:r>
            <a:r>
              <a:rPr lang="tr-TR" u="sng" dirty="0" err="1"/>
              <a:t>its</a:t>
            </a:r>
            <a:r>
              <a:rPr lang="tr-TR" u="sng" dirty="0"/>
              <a:t> </a:t>
            </a:r>
            <a:r>
              <a:rPr lang="tr-TR" u="sng" dirty="0" err="1"/>
              <a:t>home</a:t>
            </a:r>
            <a:r>
              <a:rPr lang="tr-TR" u="sng" dirty="0"/>
              <a:t> </a:t>
            </a:r>
            <a:r>
              <a:rPr lang="tr-TR" u="sng" dirty="0" err="1"/>
              <a:t>page</a:t>
            </a:r>
            <a:r>
              <a:rPr lang="tr-TR" u="sng" dirty="0"/>
              <a:t> — </a:t>
            </a:r>
            <a:r>
              <a:rPr lang="tr-TR" u="sng" dirty="0" err="1"/>
              <a:t>much</a:t>
            </a:r>
            <a:r>
              <a:rPr lang="tr-TR" u="sng" dirty="0"/>
              <a:t> </a:t>
            </a:r>
            <a:r>
              <a:rPr lang="tr-TR" u="sng" dirty="0" err="1"/>
              <a:t>quicker</a:t>
            </a:r>
            <a:r>
              <a:rPr lang="tr-TR" u="sng" dirty="0"/>
              <a:t> </a:t>
            </a:r>
            <a:r>
              <a:rPr lang="tr-TR" u="sng" dirty="0" err="1"/>
              <a:t>than</a:t>
            </a:r>
            <a:r>
              <a:rPr lang="tr-TR" u="sng" dirty="0"/>
              <a:t> it has </a:t>
            </a:r>
            <a:r>
              <a:rPr lang="tr-TR" u="sng" dirty="0" err="1"/>
              <a:t>been</a:t>
            </a:r>
            <a:r>
              <a:rPr lang="tr-TR" u="sng" dirty="0"/>
              <a:t> </a:t>
            </a:r>
            <a:r>
              <a:rPr lang="tr-TR" u="sng" dirty="0" err="1"/>
              <a:t>to</a:t>
            </a:r>
            <a:r>
              <a:rPr lang="tr-TR" u="sng" dirty="0"/>
              <a:t> post </a:t>
            </a:r>
            <a:r>
              <a:rPr lang="tr-TR" u="sng" dirty="0" err="1"/>
              <a:t>any</a:t>
            </a:r>
            <a:r>
              <a:rPr lang="tr-TR" u="sng" dirty="0"/>
              <a:t> </a:t>
            </a:r>
            <a:r>
              <a:rPr lang="tr-TR" u="sng" dirty="0" err="1"/>
              <a:t>content</a:t>
            </a:r>
            <a:r>
              <a:rPr lang="tr-TR" u="sng" dirty="0"/>
              <a:t> </a:t>
            </a:r>
            <a:r>
              <a:rPr lang="tr-TR" u="sng" dirty="0" err="1"/>
              <a:t>to</a:t>
            </a:r>
            <a:r>
              <a:rPr lang="tr-TR" u="sng" dirty="0"/>
              <a:t> </a:t>
            </a:r>
            <a:r>
              <a:rPr lang="tr-TR" u="sng" dirty="0">
                <a:hlinkClick r:id="rId7"/>
              </a:rPr>
              <a:t>its FAQ section or to update its 2012 copyright line — but it was just as quickly </a:t>
            </a:r>
            <a:r>
              <a:rPr lang="tr-TR" u="sng" dirty="0">
                <a:hlinkClick r:id="rId8"/>
              </a:rPr>
              <a:t>blocked by AMPAS Oscars on copyright grounds.</a:t>
            </a:r>
          </a:p>
          <a:p>
            <a:r>
              <a:rPr lang="tr-TR" u="sng" dirty="0"/>
              <a:t>But </a:t>
            </a:r>
            <a:r>
              <a:rPr lang="tr-TR" u="sng" dirty="0" err="1"/>
              <a:t>you</a:t>
            </a:r>
            <a:r>
              <a:rPr lang="tr-TR" u="sng" dirty="0"/>
              <a:t> can </a:t>
            </a:r>
            <a:r>
              <a:rPr lang="tr-TR" u="sng" dirty="0">
                <a:hlinkClick r:id="rId9"/>
              </a:rPr>
              <a:t>catch a slice of the action on the ABC News site, where Michael Howard reports “the man in the red baseball cap and maroon hoodie passing out slices to the star-studded crowd is an employee for the shop — and not an actor.” An employee at the restaurant that’s located “not too far from” the Dolby Theater told ABC News “Ellen’s talk show has picked up quite a few pizzas from us.”</a:t>
            </a:r>
          </a:p>
          <a:p>
            <a:endParaRPr lang="fr-CA" u="sng" dirty="0" smtClean="0"/>
          </a:p>
          <a:p>
            <a:r>
              <a:rPr lang="en-US" b="1" dirty="0" err="1" smtClean="0"/>
              <a:t>selfie</a:t>
            </a:r>
            <a:r>
              <a:rPr lang="en-US" b="1" dirty="0" smtClean="0"/>
              <a:t> </a:t>
            </a:r>
            <a:r>
              <a:rPr lang="en-US" b="1" dirty="0"/>
              <a:t>was a great </a:t>
            </a:r>
            <a:r>
              <a:rPr lang="en-US" b="1" dirty="0" err="1" smtClean="0"/>
              <a:t>eg</a:t>
            </a:r>
            <a:r>
              <a:rPr lang="en-US" b="1" dirty="0" smtClean="0"/>
              <a:t> of </a:t>
            </a:r>
            <a:r>
              <a:rPr lang="en-US" b="1" dirty="0"/>
              <a:t>cross-channel</a:t>
            </a:r>
            <a:r>
              <a:rPr lang="en-US" dirty="0"/>
              <a:t>. Yes, it had lots of photogenic people in it. </a:t>
            </a:r>
            <a:r>
              <a:rPr lang="en-US" dirty="0">
                <a:solidFill>
                  <a:srgbClr val="FF0000"/>
                </a:solidFill>
              </a:rPr>
              <a:t>But it worked because it happened on live appointment TV with Ellen providing a call-to-action for viewers to go to a 2</a:t>
            </a:r>
            <a:r>
              <a:rPr lang="en-US" dirty="0" smtClean="0">
                <a:solidFill>
                  <a:srgbClr val="FF0000"/>
                </a:solidFill>
              </a:rPr>
              <a:t>nd </a:t>
            </a:r>
            <a:r>
              <a:rPr lang="en-US" dirty="0">
                <a:solidFill>
                  <a:srgbClr val="FF0000"/>
                </a:solidFill>
              </a:rPr>
              <a:t>screen and make the stunt into a record breaker</a:t>
            </a:r>
            <a:r>
              <a:rPr lang="en-US" dirty="0"/>
              <a:t>. Twitter got an indirect shout out when Meryl said at the periphery of Ellen's mike that she had never Tweeted before. And, for anyone who didn't immediately realize that that was a sponsoring Samsung phone in Ellen's hand, numerous secondary sources are connecting the dots as they virally spread the brand impression through unpaid day after commentary</a:t>
            </a:r>
            <a:r>
              <a:rPr lang="en-US" dirty="0" smtClean="0"/>
              <a:t>.</a:t>
            </a:r>
          </a:p>
          <a:p>
            <a:endParaRPr lang="en-US" dirty="0"/>
          </a:p>
          <a:p>
            <a:r>
              <a:rPr lang="en-US" dirty="0">
                <a:hlinkClick r:id="rId10"/>
              </a:rPr>
              <a:t>http://www.theatlantic.com/entertainment/archive/2014/03/internet-tv-was-the-big-loser-on-oscar-night/284173/</a:t>
            </a:r>
            <a:endParaRPr lang="en-US" dirty="0"/>
          </a:p>
          <a:p>
            <a:r>
              <a:rPr lang="en-US" b="1" dirty="0"/>
              <a:t>Ellen Makes </a:t>
            </a:r>
            <a:r>
              <a:rPr lang="en-US" b="1" dirty="0" err="1"/>
              <a:t>Selfie</a:t>
            </a:r>
            <a:r>
              <a:rPr lang="en-US" b="1" dirty="0"/>
              <a:t>-Fulfilling Prophecy For Samsung </a:t>
            </a:r>
            <a:r>
              <a:rPr lang="en-US" b="1" u="sng" dirty="0">
                <a:hlinkClick r:id=""/>
              </a:rPr>
              <a:t>Mar 3, 2014, 7:53 AM</a:t>
            </a:r>
          </a:p>
          <a:p>
            <a:r>
              <a:rPr lang="en-US" b="1" u="sng" dirty="0">
                <a:hlinkClick r:id=""/>
              </a:rPr>
              <a:t>http://www.mediapost.com/publications/article/220610/ellen-makes-selfie-fulfilling-prophecy-for-samsung.html?edition=70412</a:t>
            </a:r>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7</a:t>
            </a:fld>
            <a:endParaRPr lang="en-US"/>
          </a:p>
        </p:txBody>
      </p:sp>
    </p:spTree>
    <p:extLst>
      <p:ext uri="{BB962C8B-B14F-4D97-AF65-F5344CB8AC3E}">
        <p14:creationId xmlns:p14="http://schemas.microsoft.com/office/powerpoint/2010/main" val="21302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dirty="0" smtClean="0"/>
              <a:t>http://</a:t>
            </a:r>
            <a:r>
              <a:rPr lang="en-US" dirty="0" err="1" smtClean="0"/>
              <a:t>www.wsj.com</a:t>
            </a:r>
            <a:r>
              <a:rPr lang="en-US" dirty="0" smtClean="0"/>
              <a:t>/articles/for-taylor-swift-the-future-of-music-is-a-love-story-1404763219</a:t>
            </a:r>
          </a:p>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8</a:t>
            </a:fld>
            <a:endParaRPr lang="en-US"/>
          </a:p>
        </p:txBody>
      </p:sp>
    </p:spTree>
    <p:extLst>
      <p:ext uri="{BB962C8B-B14F-4D97-AF65-F5344CB8AC3E}">
        <p14:creationId xmlns:p14="http://schemas.microsoft.com/office/powerpoint/2010/main" val="378015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427038"/>
            <a:ext cx="2362200" cy="1771650"/>
          </a:xfrm>
        </p:spPr>
      </p:sp>
      <p:sp>
        <p:nvSpPr>
          <p:cNvPr id="3" name="Notes Placeholder 2"/>
          <p:cNvSpPr>
            <a:spLocks noGrp="1"/>
          </p:cNvSpPr>
          <p:nvPr>
            <p:ph type="body" idx="1"/>
          </p:nvPr>
        </p:nvSpPr>
        <p:spPr>
          <a:xfrm>
            <a:off x="152400" y="2484437"/>
            <a:ext cx="6400800" cy="5918201"/>
          </a:xfrm>
        </p:spPr>
        <p:txBody>
          <a:bodyPr>
            <a:normAutofit/>
          </a:bodyPr>
          <a:lstStyle/>
          <a:p>
            <a:r>
              <a:rPr lang="en-US" dirty="0" smtClean="0"/>
              <a:t>http://</a:t>
            </a:r>
            <a:r>
              <a:rPr lang="en-US" dirty="0" err="1" smtClean="0"/>
              <a:t>www.adweek.com</a:t>
            </a:r>
            <a:r>
              <a:rPr lang="en-US" dirty="0" smtClean="0"/>
              <a:t>/news/technology/65-facebooks-video-views-are-mobile-devices-162214</a:t>
            </a:r>
          </a:p>
          <a:p>
            <a:r>
              <a:rPr lang="en-US" sz="1200" kern="1200" dirty="0" smtClean="0">
                <a:solidFill>
                  <a:schemeClr val="tx1"/>
                </a:solidFill>
                <a:latin typeface="+mn-lt"/>
                <a:ea typeface="ＭＳ Ｐゴシック" pitchFamily="-106" charset="-128"/>
                <a:cs typeface="ＭＳ Ｐゴシック" pitchFamily="-106" charset="-128"/>
              </a:rPr>
              <a:t>Sixty-five percent of global </a:t>
            </a:r>
            <a:r>
              <a:rPr lang="en-US" sz="1200" kern="1200" dirty="0" smtClean="0">
                <a:solidFill>
                  <a:schemeClr val="tx1"/>
                </a:solidFill>
                <a:latin typeface="+mn-lt"/>
                <a:ea typeface="ＭＳ Ｐゴシック" pitchFamily="-106" charset="-128"/>
                <a:cs typeface="ＭＳ Ｐゴシック" pitchFamily="-106" charset="-128"/>
                <a:hlinkClick r:id="rId3"/>
              </a:rPr>
              <a:t>Facebook video views occur on mobile devices, according to the social media giant, which revealed a handful of stats today.</a:t>
            </a:r>
          </a:p>
          <a:p>
            <a:r>
              <a:rPr lang="en-US" sz="1200" kern="1200" dirty="0" smtClean="0">
                <a:solidFill>
                  <a:schemeClr val="tx1"/>
                </a:solidFill>
                <a:latin typeface="+mn-lt"/>
                <a:ea typeface="ＭＳ Ｐゴシック" pitchFamily="-106" charset="-128"/>
                <a:cs typeface="ＭＳ Ｐゴシック" pitchFamily="-106" charset="-128"/>
              </a:rPr>
              <a:t>"Consumers use their mobile devices to view and share content anytime, anywhere," said David Deal, a digital marketing consultant in Chicago, after learning of the new data point. "Smart brands will use Facebook to share video content that engages consumers in the moment on their devices."</a:t>
            </a:r>
          </a:p>
          <a:p>
            <a:r>
              <a:rPr lang="en-US" sz="1200" kern="1200" dirty="0" smtClean="0">
                <a:solidFill>
                  <a:schemeClr val="tx1"/>
                </a:solidFill>
                <a:latin typeface="+mn-lt"/>
                <a:ea typeface="ＭＳ Ｐゴシック" pitchFamily="-106" charset="-128"/>
                <a:cs typeface="ＭＳ Ｐゴシック" pitchFamily="-106" charset="-128"/>
              </a:rPr>
              <a:t>Here are the other numbers the Menlo Park, Calif.-based company released in a </a:t>
            </a:r>
            <a:r>
              <a:rPr lang="en-US" sz="1200" kern="1200" dirty="0" smtClean="0">
                <a:solidFill>
                  <a:schemeClr val="tx1"/>
                </a:solidFill>
                <a:latin typeface="+mn-lt"/>
                <a:ea typeface="ＭＳ Ｐゴシック" pitchFamily="-106" charset="-128"/>
                <a:cs typeface="ＭＳ Ｐゴシック" pitchFamily="-106" charset="-128"/>
                <a:hlinkClick r:id="rId4"/>
              </a:rPr>
              <a:t>blog post:</a:t>
            </a:r>
          </a:p>
          <a:p>
            <a:r>
              <a:rPr lang="en-US" sz="1200" kern="1200" dirty="0" smtClean="0">
                <a:solidFill>
                  <a:schemeClr val="tx1"/>
                </a:solidFill>
                <a:latin typeface="+mn-lt"/>
                <a:ea typeface="ＭＳ Ｐゴシック" pitchFamily="-106" charset="-128"/>
                <a:cs typeface="ＭＳ Ｐゴシック" pitchFamily="-106" charset="-128"/>
              </a:rPr>
              <a:t>In the last 12 months, the number of video posts per Facebook user has increased 75 percent globally and 94 percent in the United States.</a:t>
            </a:r>
          </a:p>
          <a:p>
            <a:r>
              <a:rPr lang="en-US" sz="1200" kern="1200" dirty="0" smtClean="0">
                <a:solidFill>
                  <a:schemeClr val="tx1"/>
                </a:solidFill>
                <a:latin typeface="+mn-lt"/>
                <a:ea typeface="ＭＳ Ｐゴシック" pitchFamily="-106" charset="-128"/>
                <a:cs typeface="ＭＳ Ｐゴシック" pitchFamily="-106" charset="-128"/>
              </a:rPr>
              <a:t>Internationally, clips from consumers and marketers in the newsfeed have risen 3.6 times year over year.</a:t>
            </a:r>
          </a:p>
          <a:p>
            <a:r>
              <a:rPr lang="en-US" sz="1200" kern="1200" dirty="0" smtClean="0">
                <a:solidFill>
                  <a:schemeClr val="tx1"/>
                </a:solidFill>
                <a:latin typeface="+mn-lt"/>
                <a:ea typeface="ＭＳ Ｐゴシック" pitchFamily="-106" charset="-128"/>
                <a:cs typeface="ＭＳ Ｐゴシック" pitchFamily="-106" charset="-128"/>
              </a:rPr>
              <a:t>On average, more than 50 percent of U.S. users who visit Facebook daily watch at least one video.</a:t>
            </a:r>
          </a:p>
          <a:p>
            <a:r>
              <a:rPr lang="en-US" sz="1200" kern="1200" dirty="0" smtClean="0">
                <a:solidFill>
                  <a:schemeClr val="tx1"/>
                </a:solidFill>
                <a:latin typeface="+mn-lt"/>
                <a:ea typeface="ＭＳ Ｐゴシック" pitchFamily="-106" charset="-128"/>
                <a:cs typeface="ＭＳ Ｐゴシック" pitchFamily="-106" charset="-128"/>
              </a:rPr>
              <a:t>From a </a:t>
            </a:r>
            <a:r>
              <a:rPr lang="en-US" sz="1200" kern="1200" dirty="0" err="1" smtClean="0">
                <a:solidFill>
                  <a:schemeClr val="tx1"/>
                </a:solidFill>
                <a:latin typeface="+mn-lt"/>
                <a:ea typeface="ＭＳ Ｐゴシック" pitchFamily="-106" charset="-128"/>
                <a:cs typeface="ＭＳ Ｐゴシック" pitchFamily="-106" charset="-128"/>
              </a:rPr>
              <a:t>HawkPartners</a:t>
            </a:r>
            <a:r>
              <a:rPr lang="en-US" sz="1200" kern="1200" dirty="0" smtClean="0">
                <a:solidFill>
                  <a:schemeClr val="tx1"/>
                </a:solidFill>
                <a:latin typeface="+mn-lt"/>
                <a:ea typeface="ＭＳ Ｐゴシック" pitchFamily="-106" charset="-128"/>
                <a:cs typeface="ＭＳ Ｐゴシック" pitchFamily="-106" charset="-128"/>
              </a:rPr>
              <a:t> study commissioned by Facebook that surveyed 2,418 Facebook users in the U.S., 76 percent said Facebook is the place where they most often discover videos. Other choices included YouTube, "directly from a friend," Google, Twitter, </a:t>
            </a:r>
            <a:r>
              <a:rPr lang="en-US" sz="1200" kern="1200" dirty="0" err="1" smtClean="0">
                <a:solidFill>
                  <a:schemeClr val="tx1"/>
                </a:solidFill>
                <a:latin typeface="+mn-lt"/>
                <a:ea typeface="ＭＳ Ｐゴシック" pitchFamily="-106" charset="-128"/>
                <a:cs typeface="ＭＳ Ｐゴシック" pitchFamily="-106" charset="-128"/>
              </a:rPr>
              <a:t>Tumblr</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Instagram</a:t>
            </a:r>
            <a:r>
              <a:rPr lang="en-US" sz="1200" kern="1200" dirty="0" smtClean="0">
                <a:solidFill>
                  <a:schemeClr val="tx1"/>
                </a:solidFill>
                <a:latin typeface="+mn-lt"/>
                <a:ea typeface="ＭＳ Ｐゴシック" pitchFamily="-106" charset="-128"/>
                <a:cs typeface="ＭＳ Ｐゴシック" pitchFamily="-106" charset="-128"/>
              </a:rPr>
              <a:t>, </a:t>
            </a:r>
            <a:r>
              <a:rPr lang="en-US" sz="1200" kern="1200" dirty="0" err="1" smtClean="0">
                <a:solidFill>
                  <a:schemeClr val="tx1"/>
                </a:solidFill>
                <a:latin typeface="+mn-lt"/>
                <a:ea typeface="ＭＳ Ｐゴシック" pitchFamily="-106" charset="-128"/>
                <a:cs typeface="ＭＳ Ｐゴシック" pitchFamily="-106" charset="-128"/>
              </a:rPr>
              <a:t>Pinterest</a:t>
            </a:r>
            <a:r>
              <a:rPr lang="en-US" sz="1200" kern="1200" dirty="0" smtClean="0">
                <a:solidFill>
                  <a:schemeClr val="tx1"/>
                </a:solidFill>
                <a:latin typeface="+mn-lt"/>
                <a:ea typeface="ＭＳ Ｐゴシック" pitchFamily="-106" charset="-128"/>
                <a:cs typeface="ＭＳ Ｐゴシック" pitchFamily="-106" charset="-128"/>
              </a:rPr>
              <a:t> and others. </a:t>
            </a:r>
          </a:p>
          <a:p>
            <a:r>
              <a:rPr lang="en-US" sz="1200" kern="1200" dirty="0" smtClean="0">
                <a:solidFill>
                  <a:schemeClr val="tx1"/>
                </a:solidFill>
                <a:latin typeface="+mn-lt"/>
                <a:ea typeface="ＭＳ Ｐゴシック" pitchFamily="-106" charset="-128"/>
                <a:cs typeface="ＭＳ Ｐゴシック" pitchFamily="-106" charset="-128"/>
              </a:rPr>
              <a:t>While self-reported, the numbers lend themselves to a narrative that emerged at the end of 2014: Facebook has given Google's YouTube serious cause for concern after the latter dominated the online video space for years. Facebook is also evidently attempting to poach YouTube talent.</a:t>
            </a:r>
          </a:p>
          <a:p>
            <a:r>
              <a:rPr lang="en-US" sz="1200" kern="1200" dirty="0" smtClean="0">
                <a:solidFill>
                  <a:schemeClr val="tx1"/>
                </a:solidFill>
                <a:latin typeface="+mn-lt"/>
                <a:ea typeface="ＭＳ Ｐゴシック" pitchFamily="-106" charset="-128"/>
                <a:cs typeface="ＭＳ Ｐゴシック" pitchFamily="-106" charset="-128"/>
              </a:rPr>
              <a:t>"Google is freaking out," a media agency executive </a:t>
            </a:r>
            <a:r>
              <a:rPr lang="en-US" sz="1200" kern="1200" dirty="0" smtClean="0">
                <a:solidFill>
                  <a:schemeClr val="tx1"/>
                </a:solidFill>
                <a:latin typeface="+mn-lt"/>
                <a:ea typeface="ＭＳ Ｐゴシック" pitchFamily="-106" charset="-128"/>
                <a:cs typeface="ＭＳ Ｐゴシック" pitchFamily="-106" charset="-128"/>
                <a:hlinkClick r:id="rId5"/>
              </a:rPr>
              <a:t>recently told Adweek.</a:t>
            </a:r>
          </a:p>
          <a:p>
            <a:r>
              <a:rPr lang="en-US" sz="1200" kern="1200" dirty="0" smtClean="0">
                <a:solidFill>
                  <a:schemeClr val="tx1"/>
                </a:solidFill>
                <a:latin typeface="+mn-lt"/>
                <a:ea typeface="ＭＳ Ｐゴシック" pitchFamily="-106" charset="-128"/>
                <a:cs typeface="ＭＳ Ｐゴシック" pitchFamily="-106" charset="-128"/>
              </a:rPr>
              <a:t>Mark D'Arcy, chief creative officer for Facebook's Creative Shop, said, "We are only just starting to unlock the potential of sight, sound and motion in a feed-driven world."</a:t>
            </a:r>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10</a:t>
            </a:fld>
            <a:endParaRPr lang="en-US"/>
          </a:p>
        </p:txBody>
      </p:sp>
    </p:spTree>
    <p:extLst>
      <p:ext uri="{BB962C8B-B14F-4D97-AF65-F5344CB8AC3E}">
        <p14:creationId xmlns:p14="http://schemas.microsoft.com/office/powerpoint/2010/main" val="426763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AD2DD0-9E44-4ABC-9212-5747EE9C3E3F}" type="slidenum">
              <a:rPr lang="en-US" smtClean="0"/>
              <a:pPr>
                <a:defRPr/>
              </a:pPr>
              <a:t>12</a:t>
            </a:fld>
            <a:endParaRPr lang="en-US"/>
          </a:p>
        </p:txBody>
      </p:sp>
    </p:spTree>
    <p:extLst>
      <p:ext uri="{BB962C8B-B14F-4D97-AF65-F5344CB8AC3E}">
        <p14:creationId xmlns:p14="http://schemas.microsoft.com/office/powerpoint/2010/main" val="2115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71F6C4-ABA3-C34A-AF5D-AAD9869BB998}"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221E1D-5B58-984B-B918-581B80A2E79A}"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4F16C7-F3D7-284F-A0D2-B17280809E34}"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5D108F60-4C34-7047-867B-738529083766}"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84021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52CD00F7-8D2C-2F44-8DD9-ED512E5C6CD0}"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extLst>
      <p:ext uri="{BB962C8B-B14F-4D97-AF65-F5344CB8AC3E}">
        <p14:creationId xmlns:p14="http://schemas.microsoft.com/office/powerpoint/2010/main" val="51067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30B48F-7C57-8D44-9947-C0A57427E2E0}" type="datetime1">
              <a:rPr lang="fr-CA" smtClean="0"/>
              <a:t>15-11-05</a:t>
            </a:fld>
            <a:endParaRPr lang="en-US"/>
          </a:p>
        </p:txBody>
      </p:sp>
      <p:sp>
        <p:nvSpPr>
          <p:cNvPr id="6"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005DEB-011C-0F40-BA8C-04BB6018998A}" type="datetime1">
              <a:rPr lang="fr-CA" smtClean="0"/>
              <a:t>15-11-05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AA5509-57D4-184B-855D-1915FFA7AE83}" type="datetime1">
              <a:rPr lang="fr-CA" smtClean="0"/>
              <a:t>15-11-05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2EE3E0-0DC3-E54B-A0E2-177B535E25A6}" type="datetime1">
              <a:rPr lang="fr-CA" smtClean="0"/>
              <a:t>15-11-05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9BC3C2D-5680-5A46-A733-F5D0F867AD98}" type="datetime1">
              <a:rPr lang="fr-CA" smtClean="0"/>
              <a:t>15-11-05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4D8D6F-8BA5-2448-8747-92CE3E159E3B}" type="datetime1">
              <a:rPr lang="fr-CA" smtClean="0"/>
              <a:t>15-11-05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319920-6B7B-6049-ACB5-3C6E021C5C7F}" type="datetime1">
              <a:rPr lang="fr-CA" smtClean="0"/>
              <a:t>15-11-05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9527A3-7308-D149-A2C2-CB91434FA47B}" type="datetime1">
              <a:rPr lang="fr-CA" smtClean="0"/>
              <a:t>15-11-05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7086600" y="6188076"/>
            <a:ext cx="2133600" cy="365125"/>
          </a:xfrm>
        </p:spPr>
        <p:txBody>
          <a:bodyPr/>
          <a:lstStyle>
            <a:lvl1pPr>
              <a:defRPr sz="1600" b="1">
                <a:solidFill>
                  <a:srgbClr val="FFFF00"/>
                </a:solidFill>
              </a:defRPr>
            </a:lvl1pPr>
          </a:lstStyle>
          <a:p>
            <a:pPr>
              <a:defRPr/>
            </a:pPr>
            <a:fld id="{EBDB1795-7DAF-4EF8-A4A7-2AD11D31A1CE}"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8FC85F52-E282-3445-936C-5AB5D896169B}" type="datetime1">
              <a:rPr lang="fr-CA" smtClean="0"/>
              <a:t>15-11-05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cs typeface="+mn-cs"/>
              </a:defRPr>
            </a:lvl1pPr>
          </a:lstStyle>
          <a:p>
            <a:pPr>
              <a:defRPr/>
            </a:pPr>
            <a:fld id="{893346F0-2BF1-461C-8E15-1EC77B08555D}" type="slidenum">
              <a:rPr lang="en-US"/>
              <a:pPr>
                <a:defRPr/>
              </a:pPr>
              <a:t>‹#›</a:t>
            </a:fld>
            <a:endParaRPr lang="en-US"/>
          </a:p>
        </p:txBody>
      </p:sp>
      <p:pic>
        <p:nvPicPr>
          <p:cNvPr id="9" name="Picture 6" descr="Backup black.png"/>
          <p:cNvPicPr>
            <a:picLocks noChangeAspect="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pic>
        <p:nvPicPr>
          <p:cNvPr id="11" name="Picture 6" descr="Backup black.png"/>
          <p:cNvPicPr>
            <a:picLocks noChangeAspect="1"/>
          </p:cNvPicPr>
          <p:nvPr userDrawn="1"/>
        </p:nvPicPr>
        <p:blipFill>
          <a:blip r:embed="rId15" cstate="print"/>
          <a:srcRect/>
          <a:stretch>
            <a:fillRect/>
          </a:stretch>
        </p:blipFill>
        <p:spPr bwMode="auto">
          <a:xfrm>
            <a:off x="-76200" y="-86701"/>
            <a:ext cx="9220200" cy="6944703"/>
          </a:xfrm>
          <a:prstGeom prst="rect">
            <a:avLst/>
          </a:prstGeom>
          <a:noFill/>
          <a:ln w="9525">
            <a:noFill/>
            <a:miter lim="800000"/>
            <a:headEnd/>
            <a:tailEnd/>
          </a:ln>
        </p:spPr>
      </p:pic>
      <p:pic>
        <p:nvPicPr>
          <p:cNvPr id="12" name="Picture 11" descr="Logo Universite d'Ottawa.png"/>
          <p:cNvPicPr>
            <a:picLocks noChangeAspect="1"/>
          </p:cNvPicPr>
          <p:nvPr userDrawn="1"/>
        </p:nvPicPr>
        <p:blipFill>
          <a:blip r:embed="rId16" cstate="print"/>
          <a:stretch>
            <a:fillRect/>
          </a:stretch>
        </p:blipFill>
        <p:spPr>
          <a:xfrm>
            <a:off x="8229600" y="6004340"/>
            <a:ext cx="838200" cy="77746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6"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6"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6"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notesSlide" Target="../notesSlides/notesSlide37.xml"/><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 Type="http://schemas.microsoft.com/office/2007/relationships/media" Target="../media/media1.mp3"/><Relationship Id="rId2" Type="http://schemas.openxmlformats.org/officeDocument/2006/relationships/audio" Target="../media/media1.mp3"/></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56.png"/><Relationship Id="rId1" Type="http://schemas.microsoft.com/office/2007/relationships/media" Target="../media/media3.mp4"/><Relationship Id="rId2" Type="http://schemas.openxmlformats.org/officeDocument/2006/relationships/video" Target="../media/media3.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58.png"/><Relationship Id="rId1" Type="http://schemas.microsoft.com/office/2007/relationships/media" Target="../media/media4.mp4"/><Relationship Id="rId2" Type="http://schemas.openxmlformats.org/officeDocument/2006/relationships/video" Target="../media/media4.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6.xml"/><Relationship Id="rId5" Type="http://schemas.openxmlformats.org/officeDocument/2006/relationships/image" Target="../media/image64.png"/><Relationship Id="rId6" Type="http://schemas.openxmlformats.org/officeDocument/2006/relationships/image" Target="../media/image65.png"/><Relationship Id="rId1" Type="http://schemas.microsoft.com/office/2007/relationships/media" Target="../media/media5.mp4"/><Relationship Id="rId2" Type="http://schemas.openxmlformats.org/officeDocument/2006/relationships/video" Target="../media/media5.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20" Type="http://schemas.openxmlformats.org/officeDocument/2006/relationships/image" Target="../media/image83.jpeg"/><Relationship Id="rId21" Type="http://schemas.openxmlformats.org/officeDocument/2006/relationships/image" Target="../media/image84.jpeg"/><Relationship Id="rId22" Type="http://schemas.openxmlformats.org/officeDocument/2006/relationships/image" Target="../media/image85.jpeg"/><Relationship Id="rId23" Type="http://schemas.openxmlformats.org/officeDocument/2006/relationships/image" Target="../media/image86.jpeg"/><Relationship Id="rId24" Type="http://schemas.openxmlformats.org/officeDocument/2006/relationships/image" Target="../media/image87.jpeg"/><Relationship Id="rId25" Type="http://schemas.openxmlformats.org/officeDocument/2006/relationships/image" Target="../media/image88.jpeg"/><Relationship Id="rId26" Type="http://schemas.openxmlformats.org/officeDocument/2006/relationships/image" Target="../media/image89.jpeg"/><Relationship Id="rId27" Type="http://schemas.openxmlformats.org/officeDocument/2006/relationships/image" Target="../media/image90.jpeg"/><Relationship Id="rId28" Type="http://schemas.openxmlformats.org/officeDocument/2006/relationships/image" Target="../media/image91.jpeg"/><Relationship Id="rId29" Type="http://schemas.openxmlformats.org/officeDocument/2006/relationships/image" Target="../media/image92.jpe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30" Type="http://schemas.openxmlformats.org/officeDocument/2006/relationships/image" Target="../media/image93.jpeg"/><Relationship Id="rId31" Type="http://schemas.openxmlformats.org/officeDocument/2006/relationships/image" Target="../media/image94.png"/><Relationship Id="rId32" Type="http://schemas.openxmlformats.org/officeDocument/2006/relationships/image" Target="../media/image95.png"/><Relationship Id="rId9" Type="http://schemas.openxmlformats.org/officeDocument/2006/relationships/image" Target="../media/image72.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33" Type="http://schemas.openxmlformats.org/officeDocument/2006/relationships/image" Target="../media/image96.jpeg"/><Relationship Id="rId34" Type="http://schemas.openxmlformats.org/officeDocument/2006/relationships/image" Target="../media/image97.png"/><Relationship Id="rId10" Type="http://schemas.openxmlformats.org/officeDocument/2006/relationships/image" Target="../media/image73.jpeg"/><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6" Type="http://schemas.openxmlformats.org/officeDocument/2006/relationships/image" Target="../media/image79.jpeg"/><Relationship Id="rId17" Type="http://schemas.openxmlformats.org/officeDocument/2006/relationships/image" Target="../media/image80.jpeg"/><Relationship Id="rId18" Type="http://schemas.openxmlformats.org/officeDocument/2006/relationships/image" Target="../media/image81.jpeg"/><Relationship Id="rId19" Type="http://schemas.openxmlformats.org/officeDocument/2006/relationships/image" Target="../media/image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1" Type="http://schemas.openxmlformats.org/officeDocument/2006/relationships/image" Target="../media/image102.jpg"/><Relationship Id="rId12"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Screenshot 2015-08-25 13.06.2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4406" r="2892" b="2463"/>
          <a:stretch/>
        </p:blipFill>
        <p:spPr>
          <a:xfrm>
            <a:off x="1143000" y="-56529"/>
            <a:ext cx="6629400" cy="6916474"/>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a:t>
            </a:fld>
            <a:endParaRPr lang="en-US" dirty="0"/>
          </a:p>
        </p:txBody>
      </p:sp>
    </p:spTree>
    <p:extLst>
      <p:ext uri="{BB962C8B-B14F-4D97-AF65-F5344CB8AC3E}">
        <p14:creationId xmlns:p14="http://schemas.microsoft.com/office/powerpoint/2010/main" val="2729518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2015-01-12 21.27.1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 t="-32042" r="-151" b="-352"/>
          <a:stretch/>
        </p:blipFill>
        <p:spPr>
          <a:xfrm>
            <a:off x="317500" y="482603"/>
            <a:ext cx="8420100" cy="4775199"/>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10</a:t>
            </a:fld>
            <a:endParaRPr lang="en-US" dirty="0"/>
          </a:p>
        </p:txBody>
      </p:sp>
    </p:spTree>
    <p:extLst>
      <p:ext uri="{BB962C8B-B14F-4D97-AF65-F5344CB8AC3E}">
        <p14:creationId xmlns:p14="http://schemas.microsoft.com/office/powerpoint/2010/main" val="20640908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2-12 at 08.37.0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767" t="111" r="-2904" b="-29487"/>
          <a:stretch/>
        </p:blipFill>
        <p:spPr>
          <a:xfrm>
            <a:off x="-292100" y="939800"/>
            <a:ext cx="9702800" cy="5537200"/>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11</a:t>
            </a:fld>
            <a:endParaRPr lang="en-US" dirty="0"/>
          </a:p>
        </p:txBody>
      </p:sp>
    </p:spTree>
    <p:extLst>
      <p:ext uri="{BB962C8B-B14F-4D97-AF65-F5344CB8AC3E}">
        <p14:creationId xmlns:p14="http://schemas.microsoft.com/office/powerpoint/2010/main" val="24865911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12</a:t>
            </a:fld>
            <a:endParaRPr lang="en-US" dirty="0"/>
          </a:p>
        </p:txBody>
      </p:sp>
      <p:pic>
        <p:nvPicPr>
          <p:cNvPr id="3" name="Picture 2" descr="Screen Shot 2014-10-09 at 16.25.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56" y="-12700"/>
            <a:ext cx="6536244" cy="6858000"/>
          </a:xfrm>
          <a:prstGeom prst="rect">
            <a:avLst/>
          </a:prstGeom>
        </p:spPr>
      </p:pic>
      <p:sp>
        <p:nvSpPr>
          <p:cNvPr id="4" name="Ellipse 4"/>
          <p:cNvSpPr>
            <a:spLocks noChangeArrowheads="1"/>
          </p:cNvSpPr>
          <p:nvPr/>
        </p:nvSpPr>
        <p:spPr bwMode="auto">
          <a:xfrm>
            <a:off x="5715000" y="1981200"/>
            <a:ext cx="1676400" cy="457200"/>
          </a:xfrm>
          <a:prstGeom prst="ellipse">
            <a:avLst/>
          </a:prstGeom>
          <a:noFill/>
          <a:ln w="47625">
            <a:solidFill>
              <a:srgbClr val="FF00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pitchFamily="66" charset="0"/>
              <a:cs typeface="Arial" pitchFamily="34" charset="0"/>
            </a:endParaRPr>
          </a:p>
        </p:txBody>
      </p:sp>
    </p:spTree>
    <p:extLst>
      <p:ext uri="{BB962C8B-B14F-4D97-AF65-F5344CB8AC3E}">
        <p14:creationId xmlns:p14="http://schemas.microsoft.com/office/powerpoint/2010/main" val="1867196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2015-10-05 13.55.22.png"/>
          <p:cNvPicPr>
            <a:picLocks noGrp="1" noChangeAspect="1"/>
          </p:cNvPicPr>
          <p:nvPr>
            <p:ph idx="1"/>
          </p:nvPr>
        </p:nvPicPr>
        <p:blipFill>
          <a:blip r:embed="rId3">
            <a:extLst>
              <a:ext uri="{28A0092B-C50C-407E-A947-70E740481C1C}">
                <a14:useLocalDpi xmlns:a14="http://schemas.microsoft.com/office/drawing/2010/main" val="0"/>
              </a:ext>
            </a:extLst>
          </a:blip>
          <a:srcRect l="2298" r="2298"/>
          <a:stretch>
            <a:fillRect/>
          </a:stretch>
        </p:blipFill>
        <p:spPr>
          <a:xfrm>
            <a:off x="-76200" y="-76200"/>
            <a:ext cx="9261180" cy="6934200"/>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13</a:t>
            </a:fld>
            <a:endParaRPr lang="en-US" dirty="0"/>
          </a:p>
        </p:txBody>
      </p:sp>
    </p:spTree>
    <p:extLst>
      <p:ext uri="{BB962C8B-B14F-4D97-AF65-F5344CB8AC3E}">
        <p14:creationId xmlns:p14="http://schemas.microsoft.com/office/powerpoint/2010/main" val="26951325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Screen Shot 2015-01-04 at 19.18.06.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2657" r="15456" b="3207"/>
          <a:stretch/>
        </p:blipFill>
        <p:spPr>
          <a:xfrm>
            <a:off x="0" y="1725615"/>
            <a:ext cx="9055100" cy="3047999"/>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14</a:t>
            </a:fld>
            <a:endParaRPr lang="en-US" dirty="0"/>
          </a:p>
        </p:txBody>
      </p:sp>
    </p:spTree>
    <p:extLst>
      <p:ext uri="{BB962C8B-B14F-4D97-AF65-F5344CB8AC3E}">
        <p14:creationId xmlns:p14="http://schemas.microsoft.com/office/powerpoint/2010/main" val="15503683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15</a:t>
            </a:fld>
            <a:endParaRPr lang="en-US" dirty="0"/>
          </a:p>
        </p:txBody>
      </p:sp>
      <p:pic>
        <p:nvPicPr>
          <p:cNvPr id="5" name="Content Placeholder 4" descr="Screen Shot 2015-06-05 at 16.23.19.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28" t="-531" r="-426" b="12672"/>
          <a:stretch/>
        </p:blipFill>
        <p:spPr>
          <a:xfrm>
            <a:off x="762000" y="-82694"/>
            <a:ext cx="7251700" cy="6788293"/>
          </a:xfrm>
        </p:spPr>
      </p:pic>
      <p:sp>
        <p:nvSpPr>
          <p:cNvPr id="6" name="Ellipse 4"/>
          <p:cNvSpPr>
            <a:spLocks noChangeArrowheads="1"/>
          </p:cNvSpPr>
          <p:nvPr/>
        </p:nvSpPr>
        <p:spPr bwMode="auto">
          <a:xfrm>
            <a:off x="1600200" y="1828800"/>
            <a:ext cx="3962400" cy="762000"/>
          </a:xfrm>
          <a:prstGeom prst="ellipse">
            <a:avLst/>
          </a:prstGeom>
          <a:noFill/>
          <a:ln w="47625">
            <a:solidFill>
              <a:srgbClr val="FF00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pitchFamily="66" charset="0"/>
              <a:cs typeface="Arial" pitchFamily="34" charset="0"/>
            </a:endParaRPr>
          </a:p>
        </p:txBody>
      </p:sp>
    </p:spTree>
    <p:extLst>
      <p:ext uri="{BB962C8B-B14F-4D97-AF65-F5344CB8AC3E}">
        <p14:creationId xmlns:p14="http://schemas.microsoft.com/office/powerpoint/2010/main" val="3918394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d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39" y="457200"/>
            <a:ext cx="7631723" cy="5511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838200" y="1219200"/>
            <a:ext cx="7467600" cy="464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11204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IRED.png"/>
          <p:cNvPicPr>
            <a:picLocks noChangeAspect="1"/>
          </p:cNvPicPr>
          <p:nvPr/>
        </p:nvPicPr>
        <p:blipFill>
          <a:blip r:embed="rId3"/>
          <a:stretch>
            <a:fillRect/>
          </a:stretch>
        </p:blipFill>
        <p:spPr>
          <a:xfrm>
            <a:off x="2288386" y="571500"/>
            <a:ext cx="4567237"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4294967295"/>
          </p:nvPr>
        </p:nvSpPr>
        <p:spPr>
          <a:xfrm>
            <a:off x="7086600" y="6188076"/>
            <a:ext cx="2133600" cy="365125"/>
          </a:xfrm>
        </p:spPr>
        <p:txBody>
          <a:bodyPr/>
          <a:lstStyle/>
          <a:p>
            <a:pPr>
              <a:defRPr/>
            </a:pPr>
            <a:fld id="{B96F75CA-5B5F-4B78-8BF3-E50B101DC74C}" type="slidenum">
              <a:rPr lang="en-US" sz="1600" b="1" smtClean="0">
                <a:solidFill>
                  <a:srgbClr val="FFFF00"/>
                </a:solidFill>
              </a:rPr>
              <a:pPr>
                <a:defRPr/>
              </a:pPr>
              <a:t>17</a:t>
            </a:fld>
            <a:endParaRPr lang="en-US" sz="1600" b="1" dirty="0">
              <a:solidFill>
                <a:srgbClr val="FFFF00"/>
              </a:solidFill>
            </a:endParaRPr>
          </a:p>
        </p:txBody>
      </p:sp>
    </p:spTree>
    <p:extLst>
      <p:ext uri="{BB962C8B-B14F-4D97-AF65-F5344CB8AC3E}">
        <p14:creationId xmlns:p14="http://schemas.microsoft.com/office/powerpoint/2010/main" val="18960804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00x_wiredbig.jpg"/>
          <p:cNvPicPr>
            <a:picLocks noChangeAspect="1"/>
          </p:cNvPicPr>
          <p:nvPr/>
        </p:nvPicPr>
        <p:blipFill>
          <a:blip r:embed="rId3"/>
          <a:stretch>
            <a:fillRect/>
          </a:stretch>
        </p:blipFill>
        <p:spPr>
          <a:xfrm>
            <a:off x="2286000" y="320040"/>
            <a:ext cx="4572000" cy="621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18</a:t>
            </a:fld>
            <a:endParaRPr lang="en-US"/>
          </a:p>
        </p:txBody>
      </p:sp>
    </p:spTree>
    <p:extLst>
      <p:ext uri="{BB962C8B-B14F-4D97-AF65-F5344CB8AC3E}">
        <p14:creationId xmlns:p14="http://schemas.microsoft.com/office/powerpoint/2010/main" val="32713489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igi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79" y="152400"/>
            <a:ext cx="6049443"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600200" y="4038600"/>
            <a:ext cx="59436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70596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9220200" cy="6934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ZoneTexte 8"/>
          <p:cNvSpPr txBox="1"/>
          <p:nvPr/>
        </p:nvSpPr>
        <p:spPr>
          <a:xfrm>
            <a:off x="9791700" y="1663700"/>
            <a:ext cx="184666" cy="369332"/>
          </a:xfrm>
          <a:prstGeom prst="rect">
            <a:avLst/>
          </a:prstGeom>
          <a:noFill/>
        </p:spPr>
        <p:txBody>
          <a:bodyPr wrap="none" rtlCol="0">
            <a:spAutoFit/>
          </a:bodyPr>
          <a:lstStyle/>
          <a:p>
            <a:endParaRPr lang="en-CA" dirty="0"/>
          </a:p>
        </p:txBody>
      </p:sp>
      <p:pic>
        <p:nvPicPr>
          <p:cNvPr id="7" name="Image 6" descr="TV for 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22" y="355349"/>
            <a:ext cx="6819365" cy="3911851"/>
          </a:xfrm>
          <a:prstGeom prst="rect">
            <a:avLst/>
          </a:prstGeom>
          <a:effectLst>
            <a:reflection blurRad="6350" stA="52000" endA="300" endPos="15000" dir="5400000" sy="-100000" algn="bl" rotWithShape="0"/>
          </a:effectLst>
        </p:spPr>
      </p:pic>
      <p:sp>
        <p:nvSpPr>
          <p:cNvPr id="10" name="TextBox 8"/>
          <p:cNvSpPr txBox="1"/>
          <p:nvPr/>
        </p:nvSpPr>
        <p:spPr>
          <a:xfrm>
            <a:off x="1905000" y="1046203"/>
            <a:ext cx="5334000" cy="997196"/>
          </a:xfrm>
          <a:prstGeom prst="rect">
            <a:avLst/>
          </a:prstGeom>
          <a:noFill/>
          <a:ln>
            <a:noFill/>
          </a:ln>
        </p:spPr>
        <p:txBody>
          <a:bodyPr wrap="square" anchorCtr="1">
            <a:spAutoFit/>
          </a:bodyPr>
          <a:lstStyle/>
          <a:p>
            <a:pPr algn="ctr" fontAlgn="auto">
              <a:lnSpc>
                <a:spcPct val="80000"/>
              </a:lnSpc>
              <a:spcBef>
                <a:spcPts val="0"/>
              </a:spcBef>
              <a:spcAft>
                <a:spcPts val="0"/>
              </a:spcAft>
              <a:defRPr sz="1800" b="0" i="0" u="none" strike="noStrike" kern="0" cap="none" spc="0" baseline="0">
                <a:solidFill>
                  <a:srgbClr val="000000"/>
                </a:solidFill>
                <a:uFillTx/>
              </a:defRPr>
            </a:pPr>
            <a:r>
              <a:rPr lang="fr-CA" sz="3600" dirty="0">
                <a:solidFill>
                  <a:srgbClr val="FDD613"/>
                </a:solidFill>
              </a:rPr>
              <a:t> </a:t>
            </a:r>
            <a:r>
              <a:rPr lang="en-US" sz="3600" dirty="0">
                <a:solidFill>
                  <a:srgbClr val="FDD613"/>
                </a:solidFill>
              </a:rPr>
              <a:t> </a:t>
            </a:r>
            <a:r>
              <a:rPr lang="en-US" sz="3600" dirty="0">
                <a:solidFill>
                  <a:srgbClr val="FED45E"/>
                </a:solidFill>
              </a:rPr>
              <a:t>The Multi-Screen </a:t>
            </a:r>
            <a:endParaRPr lang="en-US" sz="3600" dirty="0" smtClean="0">
              <a:solidFill>
                <a:srgbClr val="FED45E"/>
              </a:solidFill>
            </a:endParaRPr>
          </a:p>
          <a:p>
            <a:pPr algn="ctr" fontAlgn="auto">
              <a:lnSpc>
                <a:spcPct val="80000"/>
              </a:lnSpc>
              <a:spcBef>
                <a:spcPts val="0"/>
              </a:spcBef>
              <a:spcAft>
                <a:spcPts val="0"/>
              </a:spcAft>
              <a:defRPr sz="1800" b="0" i="0" u="none" strike="noStrike" kern="0" cap="none" spc="0" baseline="0">
                <a:solidFill>
                  <a:srgbClr val="000000"/>
                </a:solidFill>
                <a:uFillTx/>
              </a:defRPr>
            </a:pPr>
            <a:r>
              <a:rPr lang="en-US" sz="3600" dirty="0" smtClean="0">
                <a:solidFill>
                  <a:srgbClr val="FED45E"/>
                </a:solidFill>
              </a:rPr>
              <a:t>Media </a:t>
            </a:r>
            <a:r>
              <a:rPr lang="en-US" sz="3600" dirty="0">
                <a:solidFill>
                  <a:srgbClr val="FED45E"/>
                </a:solidFill>
              </a:rPr>
              <a:t>Ecosystem</a:t>
            </a:r>
            <a:endParaRPr lang="en-US" sz="3600" b="1" kern="0" dirty="0" smtClean="0">
              <a:solidFill>
                <a:srgbClr val="FED45E"/>
              </a:solidFill>
              <a:latin typeface="Helvetica"/>
              <a:cs typeface="Helvetica"/>
            </a:endParaRPr>
          </a:p>
        </p:txBody>
      </p:sp>
      <p:sp>
        <p:nvSpPr>
          <p:cNvPr id="11" name="Rectangle 10"/>
          <p:cNvSpPr>
            <a:spLocks noChangeArrowheads="1"/>
          </p:cNvSpPr>
          <p:nvPr/>
        </p:nvSpPr>
        <p:spPr bwMode="auto">
          <a:xfrm>
            <a:off x="1905000" y="2057400"/>
            <a:ext cx="533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400" dirty="0">
                <a:solidFill>
                  <a:srgbClr val="FFFFFF"/>
                </a:solidFill>
                <a:latin typeface="Myriad Pro"/>
                <a:cs typeface="Myriad Pro"/>
              </a:rPr>
              <a:t>Pierre C. </a:t>
            </a:r>
            <a:r>
              <a:rPr lang="en-US" sz="1400" dirty="0" err="1">
                <a:solidFill>
                  <a:srgbClr val="FFFFFF"/>
                </a:solidFill>
                <a:latin typeface="Myriad Pro"/>
                <a:cs typeface="Myriad Pro"/>
              </a:rPr>
              <a:t>Bélanger</a:t>
            </a:r>
            <a:r>
              <a:rPr lang="en-US" sz="1400" dirty="0">
                <a:solidFill>
                  <a:srgbClr val="FFFFFF"/>
                </a:solidFill>
                <a:latin typeface="Myriad Pro"/>
                <a:cs typeface="Myriad Pro"/>
              </a:rPr>
              <a:t>, </a:t>
            </a:r>
            <a:r>
              <a:rPr lang="en-US" sz="1400" dirty="0" err="1">
                <a:solidFill>
                  <a:srgbClr val="FFFFFF"/>
                </a:solidFill>
                <a:latin typeface="Myriad Pro"/>
                <a:cs typeface="Myriad Pro"/>
              </a:rPr>
              <a:t>Ph.D</a:t>
            </a:r>
            <a:endParaRPr lang="en-US" sz="1400" dirty="0">
              <a:solidFill>
                <a:srgbClr val="FFFFFF"/>
              </a:solidFill>
              <a:latin typeface="Myriad Pro"/>
              <a:cs typeface="Myriad Pro"/>
            </a:endParaRPr>
          </a:p>
          <a:p>
            <a:pPr marL="339725" indent="-339725" algn="ctr">
              <a:lnSpc>
                <a:spcPct val="90000"/>
              </a:lnSpc>
            </a:pPr>
            <a:r>
              <a:rPr lang="fr-FR" sz="1400" dirty="0" err="1" smtClean="0">
                <a:solidFill>
                  <a:srgbClr val="FFFFFF"/>
                </a:solidFill>
                <a:latin typeface="Myriad Pro"/>
                <a:cs typeface="Myriad Pro"/>
              </a:rPr>
              <a:t>Department</a:t>
            </a:r>
            <a:r>
              <a:rPr lang="fr-FR" sz="1400" dirty="0" smtClean="0">
                <a:solidFill>
                  <a:srgbClr val="FFFFFF"/>
                </a:solidFill>
                <a:latin typeface="Myriad Pro"/>
                <a:cs typeface="Myriad Pro"/>
              </a:rPr>
              <a:t> of Communication</a:t>
            </a:r>
            <a:endParaRPr lang="fr-FR" sz="1400" dirty="0">
              <a:solidFill>
                <a:srgbClr val="FFFFFF"/>
              </a:solidFill>
              <a:latin typeface="Myriad Pro"/>
              <a:cs typeface="Myriad Pro"/>
            </a:endParaRPr>
          </a:p>
          <a:p>
            <a:pPr marL="339725" indent="-339725" algn="ctr">
              <a:lnSpc>
                <a:spcPct val="90000"/>
              </a:lnSpc>
            </a:pPr>
            <a:r>
              <a:rPr lang="en-US" sz="1400" dirty="0" smtClean="0">
                <a:solidFill>
                  <a:srgbClr val="FFFFFF"/>
                </a:solidFill>
                <a:latin typeface="Myriad Pro"/>
                <a:cs typeface="Myriad Pro"/>
              </a:rPr>
              <a:t>University of Ottawa</a:t>
            </a:r>
          </a:p>
        </p:txBody>
      </p:sp>
      <p:pic>
        <p:nvPicPr>
          <p:cNvPr id="12" name="Image 11" descr="iPad Air bl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667000"/>
            <a:ext cx="2362504" cy="3505200"/>
          </a:xfrm>
          <a:prstGeom prst="rect">
            <a:avLst/>
          </a:prstGeom>
          <a:effectLst>
            <a:reflection blurRad="6350" stA="52000" endA="300" endPos="15000" dir="5400000" sy="-100000" algn="bl" rotWithShape="0"/>
          </a:effectLst>
          <a:scene3d>
            <a:camera prst="perspectiveFront" fov="2400000">
              <a:rot lat="300000" lon="1500000" rev="0"/>
            </a:camera>
            <a:lightRig rig="threePt" dir="t"/>
          </a:scene3d>
        </p:spPr>
      </p:pic>
      <p:pic>
        <p:nvPicPr>
          <p:cNvPr id="13" name="Image 12" descr="MacBook_Pro_Retina.png"/>
          <p:cNvPicPr>
            <a:picLocks noChangeAspect="1"/>
          </p:cNvPicPr>
          <p:nvPr/>
        </p:nvPicPr>
        <p:blipFill rotWithShape="1">
          <a:blip r:embed="rId5">
            <a:extLst>
              <a:ext uri="{28A0092B-C50C-407E-A947-70E740481C1C}">
                <a14:useLocalDpi xmlns:a14="http://schemas.microsoft.com/office/drawing/2010/main" val="0"/>
              </a:ext>
            </a:extLst>
          </a:blip>
          <a:srcRect b="4973"/>
          <a:stretch/>
        </p:blipFill>
        <p:spPr>
          <a:xfrm>
            <a:off x="4800604" y="3504971"/>
            <a:ext cx="4317151" cy="2471636"/>
          </a:xfrm>
          <a:prstGeom prst="rect">
            <a:avLst/>
          </a:prstGeom>
          <a:effectLst>
            <a:reflection blurRad="6350" stA="46000" endA="300" endPos="15000" dir="5400000" sy="-100000" algn="bl" rotWithShape="0"/>
          </a:effectLst>
        </p:spPr>
      </p:pic>
      <p:sp>
        <p:nvSpPr>
          <p:cNvPr id="14" name="TextBox 8"/>
          <p:cNvSpPr txBox="1"/>
          <p:nvPr/>
        </p:nvSpPr>
        <p:spPr>
          <a:xfrm>
            <a:off x="5257800" y="3994590"/>
            <a:ext cx="3505200" cy="595035"/>
          </a:xfrm>
          <a:prstGeom prst="rect">
            <a:avLst/>
          </a:prstGeom>
          <a:noFill/>
          <a:ln>
            <a:noFill/>
          </a:ln>
        </p:spPr>
        <p:txBody>
          <a:bodyPr wrap="square" anchorCtr="1">
            <a:spAutoFit/>
          </a:bodyPr>
          <a:lstStyle/>
          <a:p>
            <a:pPr algn="ctr" fontAlgn="auto">
              <a:lnSpc>
                <a:spcPct val="80000"/>
              </a:lnSpc>
              <a:spcBef>
                <a:spcPts val="0"/>
              </a:spcBef>
              <a:spcAft>
                <a:spcPts val="0"/>
              </a:spcAft>
              <a:defRPr sz="1800" b="0" i="0" u="none" strike="noStrike" kern="0" cap="none" spc="0" baseline="0">
                <a:solidFill>
                  <a:srgbClr val="000000"/>
                </a:solidFill>
                <a:uFillTx/>
              </a:defRPr>
            </a:pPr>
            <a:r>
              <a:rPr lang="en-US" sz="2000" dirty="0" smtClean="0">
                <a:solidFill>
                  <a:srgbClr val="FDD613"/>
                </a:solidFill>
              </a:rPr>
              <a:t> </a:t>
            </a:r>
            <a:r>
              <a:rPr lang="en-US" sz="2000" dirty="0">
                <a:solidFill>
                  <a:srgbClr val="FED45E"/>
                </a:solidFill>
              </a:rPr>
              <a:t>The Multi-Screen </a:t>
            </a:r>
          </a:p>
          <a:p>
            <a:pPr algn="ctr" fontAlgn="auto">
              <a:lnSpc>
                <a:spcPct val="80000"/>
              </a:lnSpc>
              <a:spcBef>
                <a:spcPts val="0"/>
              </a:spcBef>
              <a:spcAft>
                <a:spcPts val="0"/>
              </a:spcAft>
              <a:defRPr sz="1800" b="0" i="0" u="none" strike="noStrike" kern="0" cap="none" spc="0" baseline="0">
                <a:solidFill>
                  <a:srgbClr val="000000"/>
                </a:solidFill>
                <a:uFillTx/>
              </a:defRPr>
            </a:pPr>
            <a:r>
              <a:rPr lang="en-US" sz="2000" dirty="0">
                <a:solidFill>
                  <a:srgbClr val="FED45E"/>
                </a:solidFill>
              </a:rPr>
              <a:t>Media Ecosystem</a:t>
            </a:r>
            <a:endParaRPr lang="en-US" sz="2000" b="1" kern="0" dirty="0">
              <a:solidFill>
                <a:srgbClr val="FED45E"/>
              </a:solidFill>
              <a:latin typeface="Helvetica"/>
              <a:cs typeface="Helvetica"/>
            </a:endParaRPr>
          </a:p>
        </p:txBody>
      </p:sp>
      <p:sp>
        <p:nvSpPr>
          <p:cNvPr id="15" name="Rectangle 14"/>
          <p:cNvSpPr>
            <a:spLocks noChangeArrowheads="1"/>
          </p:cNvSpPr>
          <p:nvPr/>
        </p:nvSpPr>
        <p:spPr bwMode="auto">
          <a:xfrm>
            <a:off x="5791200" y="4572000"/>
            <a:ext cx="2514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000" dirty="0">
                <a:solidFill>
                  <a:srgbClr val="FFFFFF"/>
                </a:solidFill>
                <a:latin typeface="Myriad Pro"/>
                <a:cs typeface="Myriad Pro"/>
              </a:rPr>
              <a:t>Pierre C. </a:t>
            </a:r>
            <a:r>
              <a:rPr lang="en-US" sz="1000" dirty="0" err="1">
                <a:solidFill>
                  <a:srgbClr val="FFFFFF"/>
                </a:solidFill>
                <a:latin typeface="Myriad Pro"/>
                <a:cs typeface="Myriad Pro"/>
              </a:rPr>
              <a:t>Bélanger</a:t>
            </a:r>
            <a:r>
              <a:rPr lang="en-US" sz="1000" dirty="0">
                <a:solidFill>
                  <a:srgbClr val="FFFFFF"/>
                </a:solidFill>
                <a:latin typeface="Myriad Pro"/>
                <a:cs typeface="Myriad Pro"/>
              </a:rPr>
              <a:t>, </a:t>
            </a:r>
            <a:r>
              <a:rPr lang="en-US" sz="1000" dirty="0" err="1">
                <a:solidFill>
                  <a:srgbClr val="FFFFFF"/>
                </a:solidFill>
                <a:latin typeface="Myriad Pro"/>
                <a:cs typeface="Myriad Pro"/>
              </a:rPr>
              <a:t>Ph.D</a:t>
            </a:r>
            <a:endParaRPr lang="en-US" sz="1000" dirty="0">
              <a:solidFill>
                <a:srgbClr val="FFFFFF"/>
              </a:solidFill>
              <a:latin typeface="Myriad Pro"/>
              <a:cs typeface="Myriad Pro"/>
            </a:endParaRPr>
          </a:p>
          <a:p>
            <a:pPr marL="339725" indent="-339725" algn="ctr">
              <a:lnSpc>
                <a:spcPct val="90000"/>
              </a:lnSpc>
            </a:pPr>
            <a:r>
              <a:rPr lang="fr-FR" sz="1000" dirty="0" err="1" smtClean="0">
                <a:solidFill>
                  <a:srgbClr val="FFFFFF"/>
                </a:solidFill>
                <a:latin typeface="Myriad Pro"/>
                <a:cs typeface="Myriad Pro"/>
              </a:rPr>
              <a:t>Department</a:t>
            </a:r>
            <a:r>
              <a:rPr lang="fr-FR" sz="1000" dirty="0" smtClean="0">
                <a:solidFill>
                  <a:srgbClr val="FFFFFF"/>
                </a:solidFill>
                <a:latin typeface="Myriad Pro"/>
                <a:cs typeface="Myriad Pro"/>
              </a:rPr>
              <a:t> of </a:t>
            </a:r>
            <a:r>
              <a:rPr lang="fr-FR" sz="1000" dirty="0">
                <a:solidFill>
                  <a:srgbClr val="FFFFFF"/>
                </a:solidFill>
                <a:latin typeface="Myriad Pro"/>
                <a:cs typeface="Myriad Pro"/>
              </a:rPr>
              <a:t>Communication</a:t>
            </a:r>
          </a:p>
          <a:p>
            <a:pPr marL="339725" indent="-339725" algn="ctr">
              <a:lnSpc>
                <a:spcPct val="90000"/>
              </a:lnSpc>
            </a:pPr>
            <a:r>
              <a:rPr lang="en-US" sz="1000" dirty="0" smtClean="0">
                <a:solidFill>
                  <a:srgbClr val="FFFFFF"/>
                </a:solidFill>
                <a:latin typeface="Myriad Pro"/>
                <a:cs typeface="Myriad Pro"/>
              </a:rPr>
              <a:t>University of Ottawa</a:t>
            </a:r>
          </a:p>
        </p:txBody>
      </p:sp>
      <p:sp>
        <p:nvSpPr>
          <p:cNvPr id="16" name="TextBox 8"/>
          <p:cNvSpPr txBox="1"/>
          <p:nvPr/>
        </p:nvSpPr>
        <p:spPr>
          <a:xfrm>
            <a:off x="762000" y="3746215"/>
            <a:ext cx="2133600" cy="444224"/>
          </a:xfrm>
          <a:prstGeom prst="rect">
            <a:avLst/>
          </a:prstGeom>
          <a:noFill/>
          <a:ln>
            <a:noFill/>
          </a:ln>
          <a:scene3d>
            <a:camera prst="perspectiveFront" fov="2400000">
              <a:rot lat="0" lon="0" rev="0"/>
            </a:camera>
            <a:lightRig rig="threePt" dir="t"/>
          </a:scene3d>
        </p:spPr>
        <p:txBody>
          <a:bodyPr wrap="square" anchorCtr="1">
            <a:spAutoFit/>
          </a:bodyPr>
          <a:lstStyle/>
          <a:p>
            <a:pPr algn="ctr" fontAlgn="auto">
              <a:lnSpc>
                <a:spcPct val="80000"/>
              </a:lnSpc>
              <a:spcBef>
                <a:spcPts val="0"/>
              </a:spcBef>
              <a:spcAft>
                <a:spcPts val="0"/>
              </a:spcAft>
              <a:defRPr sz="1800" b="0" i="0" u="none" strike="noStrike" kern="0" cap="none" spc="0" baseline="0">
                <a:solidFill>
                  <a:srgbClr val="000000"/>
                </a:solidFill>
                <a:uFillTx/>
              </a:defRPr>
            </a:pPr>
            <a:r>
              <a:rPr lang="en-US" sz="1400" dirty="0">
                <a:solidFill>
                  <a:srgbClr val="FED45E"/>
                </a:solidFill>
              </a:rPr>
              <a:t>The Multi-Screen </a:t>
            </a:r>
          </a:p>
          <a:p>
            <a:pPr algn="ctr" fontAlgn="auto">
              <a:lnSpc>
                <a:spcPct val="80000"/>
              </a:lnSpc>
              <a:spcBef>
                <a:spcPts val="0"/>
              </a:spcBef>
              <a:spcAft>
                <a:spcPts val="0"/>
              </a:spcAft>
              <a:defRPr sz="1800" b="0" i="0" u="none" strike="noStrike" kern="0" cap="none" spc="0" baseline="0">
                <a:solidFill>
                  <a:srgbClr val="000000"/>
                </a:solidFill>
                <a:uFillTx/>
              </a:defRPr>
            </a:pPr>
            <a:r>
              <a:rPr lang="en-US" sz="1400" dirty="0">
                <a:solidFill>
                  <a:srgbClr val="FED45E"/>
                </a:solidFill>
              </a:rPr>
              <a:t>Media Ecosystem</a:t>
            </a:r>
            <a:endParaRPr lang="en-US" sz="1400" b="1" kern="0" dirty="0">
              <a:solidFill>
                <a:srgbClr val="FED45E"/>
              </a:solidFill>
              <a:latin typeface="Helvetica"/>
              <a:cs typeface="Helvetica"/>
            </a:endParaRPr>
          </a:p>
        </p:txBody>
      </p:sp>
      <p:sp>
        <p:nvSpPr>
          <p:cNvPr id="17" name="Rectangle 16"/>
          <p:cNvSpPr>
            <a:spLocks noChangeArrowheads="1"/>
          </p:cNvSpPr>
          <p:nvPr/>
        </p:nvSpPr>
        <p:spPr bwMode="auto">
          <a:xfrm>
            <a:off x="533400" y="4343400"/>
            <a:ext cx="2514600" cy="762000"/>
          </a:xfrm>
          <a:prstGeom prst="rect">
            <a:avLst/>
          </a:prstGeom>
          <a:noFill/>
          <a:ln>
            <a:noFill/>
          </a:ln>
          <a:scene3d>
            <a:camera prst="perspectiveFront" fov="3240000">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000" dirty="0">
                <a:solidFill>
                  <a:srgbClr val="FFFFFF"/>
                </a:solidFill>
                <a:latin typeface="Myriad Pro"/>
                <a:cs typeface="Myriad Pro"/>
              </a:rPr>
              <a:t>Pierre C. </a:t>
            </a:r>
            <a:r>
              <a:rPr lang="en-US" sz="1000" dirty="0" err="1">
                <a:solidFill>
                  <a:srgbClr val="FFFFFF"/>
                </a:solidFill>
                <a:latin typeface="Myriad Pro"/>
                <a:cs typeface="Myriad Pro"/>
              </a:rPr>
              <a:t>Bélanger</a:t>
            </a:r>
            <a:r>
              <a:rPr lang="en-US" sz="1000" dirty="0">
                <a:solidFill>
                  <a:srgbClr val="FFFFFF"/>
                </a:solidFill>
                <a:latin typeface="Myriad Pro"/>
                <a:cs typeface="Myriad Pro"/>
              </a:rPr>
              <a:t>, </a:t>
            </a:r>
            <a:r>
              <a:rPr lang="en-US" sz="1000" dirty="0" err="1">
                <a:solidFill>
                  <a:srgbClr val="FFFFFF"/>
                </a:solidFill>
                <a:latin typeface="Myriad Pro"/>
                <a:cs typeface="Myriad Pro"/>
              </a:rPr>
              <a:t>Ph.D</a:t>
            </a:r>
            <a:endParaRPr lang="en-US" sz="1000" dirty="0">
              <a:solidFill>
                <a:srgbClr val="FFFFFF"/>
              </a:solidFill>
              <a:latin typeface="Myriad Pro"/>
              <a:cs typeface="Myriad Pro"/>
            </a:endParaRPr>
          </a:p>
          <a:p>
            <a:pPr marL="339725" indent="-339725" algn="ctr"/>
            <a:r>
              <a:rPr lang="fr-FR" sz="1000" dirty="0" err="1" smtClean="0">
                <a:solidFill>
                  <a:srgbClr val="FFFFFF"/>
                </a:solidFill>
                <a:latin typeface="Myriad Pro"/>
                <a:cs typeface="Myriad Pro"/>
              </a:rPr>
              <a:t>Department</a:t>
            </a:r>
            <a:r>
              <a:rPr lang="fr-FR" sz="1000" dirty="0" smtClean="0">
                <a:solidFill>
                  <a:srgbClr val="FFFFFF"/>
                </a:solidFill>
                <a:latin typeface="Myriad Pro"/>
                <a:cs typeface="Myriad Pro"/>
              </a:rPr>
              <a:t>  of Communication</a:t>
            </a:r>
            <a:endParaRPr lang="fr-FR" sz="1000" dirty="0">
              <a:solidFill>
                <a:srgbClr val="FFFFFF"/>
              </a:solidFill>
              <a:latin typeface="Myriad Pro"/>
              <a:cs typeface="Myriad Pro"/>
            </a:endParaRPr>
          </a:p>
          <a:p>
            <a:pPr marL="339725" indent="-339725" algn="ctr"/>
            <a:r>
              <a:rPr lang="en-US" sz="1000" dirty="0" smtClean="0">
                <a:solidFill>
                  <a:srgbClr val="FFFFFF"/>
                </a:solidFill>
                <a:latin typeface="Myriad Pro"/>
                <a:cs typeface="Myriad Pro"/>
              </a:rPr>
              <a:t>University of Ottawa</a:t>
            </a:r>
          </a:p>
        </p:txBody>
      </p:sp>
      <p:pic>
        <p:nvPicPr>
          <p:cNvPr id="20" name="Image 19" descr="IPhone_5S_Bla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3657600"/>
            <a:ext cx="1296049" cy="2671679"/>
          </a:xfrm>
          <a:prstGeom prst="rect">
            <a:avLst/>
          </a:prstGeom>
          <a:effectLst>
            <a:reflection stA="50000" endPos="15000" dist="12700" dir="5400000" sy="-100000" algn="bl" rotWithShape="0"/>
          </a:effectLst>
          <a:scene3d>
            <a:camera prst="perspectiveFront" fov="2400000">
              <a:rot lat="300000" lon="20154000" rev="0"/>
            </a:camera>
            <a:lightRig rig="threePt" dir="t"/>
          </a:scene3d>
          <a:sp3d/>
        </p:spPr>
      </p:pic>
      <p:sp>
        <p:nvSpPr>
          <p:cNvPr id="22" name="Rectangle 21"/>
          <p:cNvSpPr>
            <a:spLocks noChangeArrowheads="1"/>
          </p:cNvSpPr>
          <p:nvPr/>
        </p:nvSpPr>
        <p:spPr bwMode="auto">
          <a:xfrm>
            <a:off x="3124200" y="4648200"/>
            <a:ext cx="1676400" cy="609600"/>
          </a:xfrm>
          <a:prstGeom prst="rect">
            <a:avLst/>
          </a:prstGeom>
          <a:noFill/>
          <a:ln>
            <a:noFill/>
          </a:ln>
          <a:scene3d>
            <a:camera prst="orthographicFront">
              <a:rot lat="0" lon="201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700" dirty="0">
                <a:solidFill>
                  <a:srgbClr val="FFFFFF"/>
                </a:solidFill>
                <a:latin typeface="Myriad Pro"/>
                <a:cs typeface="Myriad Pro"/>
              </a:rPr>
              <a:t>Pierre C. </a:t>
            </a:r>
            <a:r>
              <a:rPr lang="en-US" sz="700" dirty="0" err="1">
                <a:solidFill>
                  <a:srgbClr val="FFFFFF"/>
                </a:solidFill>
                <a:latin typeface="Myriad Pro"/>
                <a:cs typeface="Myriad Pro"/>
              </a:rPr>
              <a:t>Bélanger</a:t>
            </a:r>
            <a:r>
              <a:rPr lang="en-US" sz="700" dirty="0">
                <a:solidFill>
                  <a:srgbClr val="FFFFFF"/>
                </a:solidFill>
                <a:latin typeface="Myriad Pro"/>
                <a:cs typeface="Myriad Pro"/>
              </a:rPr>
              <a:t>, </a:t>
            </a:r>
            <a:r>
              <a:rPr lang="en-US" sz="700" dirty="0" err="1">
                <a:solidFill>
                  <a:srgbClr val="FFFFFF"/>
                </a:solidFill>
                <a:latin typeface="Myriad Pro"/>
                <a:cs typeface="Myriad Pro"/>
              </a:rPr>
              <a:t>Ph.D</a:t>
            </a:r>
            <a:endParaRPr lang="en-US" sz="700" dirty="0">
              <a:solidFill>
                <a:srgbClr val="FFFFFF"/>
              </a:solidFill>
              <a:latin typeface="Myriad Pro"/>
              <a:cs typeface="Myriad Pro"/>
            </a:endParaRPr>
          </a:p>
          <a:p>
            <a:pPr marL="339725" indent="-339725" algn="ctr"/>
            <a:r>
              <a:rPr lang="fr-FR" sz="700" dirty="0" err="1" smtClean="0">
                <a:solidFill>
                  <a:srgbClr val="FFFFFF"/>
                </a:solidFill>
                <a:latin typeface="Myriad Pro"/>
                <a:cs typeface="Myriad Pro"/>
              </a:rPr>
              <a:t>Department</a:t>
            </a:r>
            <a:r>
              <a:rPr lang="fr-FR" sz="700" dirty="0">
                <a:solidFill>
                  <a:srgbClr val="FFFFFF"/>
                </a:solidFill>
                <a:latin typeface="Myriad Pro"/>
                <a:cs typeface="Myriad Pro"/>
              </a:rPr>
              <a:t> </a:t>
            </a:r>
            <a:r>
              <a:rPr lang="fr-FR" sz="700" dirty="0" smtClean="0">
                <a:solidFill>
                  <a:srgbClr val="FFFFFF"/>
                </a:solidFill>
                <a:latin typeface="Myriad Pro"/>
                <a:cs typeface="Myriad Pro"/>
              </a:rPr>
              <a:t>of</a:t>
            </a:r>
          </a:p>
          <a:p>
            <a:pPr marL="339725" indent="-339725" algn="ctr"/>
            <a:r>
              <a:rPr lang="fr-FR" sz="700" dirty="0" smtClean="0">
                <a:solidFill>
                  <a:srgbClr val="FFFFFF"/>
                </a:solidFill>
                <a:latin typeface="Myriad Pro"/>
                <a:cs typeface="Myriad Pro"/>
              </a:rPr>
              <a:t>Communication</a:t>
            </a:r>
            <a:endParaRPr lang="fr-FR" sz="700" dirty="0">
              <a:solidFill>
                <a:srgbClr val="FFFFFF"/>
              </a:solidFill>
              <a:latin typeface="Myriad Pro"/>
              <a:cs typeface="Myriad Pro"/>
            </a:endParaRPr>
          </a:p>
          <a:p>
            <a:pPr marL="339725" indent="-339725" algn="ctr"/>
            <a:r>
              <a:rPr lang="en-US" sz="700" dirty="0" smtClean="0">
                <a:solidFill>
                  <a:srgbClr val="FFFFFF"/>
                </a:solidFill>
                <a:latin typeface="Myriad Pro"/>
                <a:cs typeface="Myriad Pro"/>
              </a:rPr>
              <a:t>University of Ottawa</a:t>
            </a:r>
          </a:p>
        </p:txBody>
      </p:sp>
      <p:pic>
        <p:nvPicPr>
          <p:cNvPr id="3" name="Image 2" descr="Uottawa logo_Whit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2064" y="2819402"/>
            <a:ext cx="839881" cy="747268"/>
          </a:xfrm>
          <a:prstGeom prst="rect">
            <a:avLst/>
          </a:prstGeom>
        </p:spPr>
      </p:pic>
      <p:pic>
        <p:nvPicPr>
          <p:cNvPr id="23" name="Image 22" descr="Uottawa logo_Whit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2" y="5198405"/>
            <a:ext cx="580619" cy="516595"/>
          </a:xfrm>
          <a:prstGeom prst="rect">
            <a:avLst/>
          </a:prstGeom>
        </p:spPr>
      </p:pic>
      <p:pic>
        <p:nvPicPr>
          <p:cNvPr id="24" name="Image 23" descr="Uottawa logo_Whit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5376012"/>
            <a:ext cx="381000" cy="338988"/>
          </a:xfrm>
          <a:prstGeom prst="rect">
            <a:avLst/>
          </a:prstGeom>
          <a:scene3d>
            <a:camera prst="orthographicFront">
              <a:rot lat="0" lon="20100000" rev="0"/>
            </a:camera>
            <a:lightRig rig="threePt" dir="t"/>
          </a:scene3d>
        </p:spPr>
      </p:pic>
      <p:pic>
        <p:nvPicPr>
          <p:cNvPr id="25" name="Image 24" descr="Uottawa logo_Whit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1" y="5104821"/>
            <a:ext cx="685800" cy="610179"/>
          </a:xfrm>
          <a:prstGeom prst="rect">
            <a:avLst/>
          </a:prstGeom>
          <a:scene3d>
            <a:camera prst="perspectiveFront">
              <a:rot lat="0" lon="0" rev="0"/>
            </a:camera>
            <a:lightRig rig="threePt" dir="t"/>
          </a:scene3d>
        </p:spPr>
      </p:pic>
      <p:sp>
        <p:nvSpPr>
          <p:cNvPr id="4" name="TextBox 3"/>
          <p:cNvSpPr txBox="1"/>
          <p:nvPr/>
        </p:nvSpPr>
        <p:spPr>
          <a:xfrm>
            <a:off x="3476515" y="4343400"/>
            <a:ext cx="1095485" cy="318549"/>
          </a:xfrm>
          <a:prstGeom prst="rect">
            <a:avLst/>
          </a:prstGeom>
          <a:noFill/>
        </p:spPr>
        <p:txBody>
          <a:bodyPr wrap="none" rtlCol="0">
            <a:spAutoFit/>
          </a:bodyPr>
          <a:lstStyle/>
          <a:p>
            <a:pPr algn="ctr" fontAlgn="auto">
              <a:lnSpc>
                <a:spcPct val="80000"/>
              </a:lnSpc>
              <a:spcBef>
                <a:spcPts val="0"/>
              </a:spcBef>
              <a:spcAft>
                <a:spcPts val="0"/>
              </a:spcAft>
              <a:defRPr sz="1800" b="0" i="0" u="none" strike="noStrike" kern="0" cap="none" spc="0" baseline="0">
                <a:solidFill>
                  <a:srgbClr val="000000"/>
                </a:solidFill>
                <a:uFillTx/>
              </a:defRPr>
            </a:pPr>
            <a:r>
              <a:rPr lang="en-US" sz="900" dirty="0">
                <a:solidFill>
                  <a:srgbClr val="FED45E"/>
                </a:solidFill>
              </a:rPr>
              <a:t>The Multi-Screen </a:t>
            </a:r>
          </a:p>
          <a:p>
            <a:pPr algn="ctr" fontAlgn="auto">
              <a:lnSpc>
                <a:spcPct val="80000"/>
              </a:lnSpc>
              <a:spcBef>
                <a:spcPts val="0"/>
              </a:spcBef>
              <a:spcAft>
                <a:spcPts val="0"/>
              </a:spcAft>
              <a:defRPr sz="1800" b="0" i="0" u="none" strike="noStrike" kern="0" cap="none" spc="0" baseline="0">
                <a:solidFill>
                  <a:srgbClr val="000000"/>
                </a:solidFill>
                <a:uFillTx/>
              </a:defRPr>
            </a:pPr>
            <a:r>
              <a:rPr lang="en-US" sz="900" dirty="0">
                <a:solidFill>
                  <a:srgbClr val="FED45E"/>
                </a:solidFill>
              </a:rPr>
              <a:t>Media Ecosystem</a:t>
            </a:r>
            <a:endParaRPr lang="en-US" sz="900" b="1" kern="0" dirty="0">
              <a:solidFill>
                <a:srgbClr val="FED45E"/>
              </a:solidFill>
              <a:latin typeface="Helvetica"/>
              <a:cs typeface="Helvetica"/>
            </a:endParaRPr>
          </a:p>
        </p:txBody>
      </p:sp>
    </p:spTree>
    <p:extLst>
      <p:ext uri="{BB962C8B-B14F-4D97-AF65-F5344CB8AC3E}">
        <p14:creationId xmlns:p14="http://schemas.microsoft.com/office/powerpoint/2010/main" val="40872742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152400"/>
            <a:ext cx="6057900" cy="6591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600200" y="4191000"/>
            <a:ext cx="5943600" cy="2514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215030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2014-06-06 13.20.23.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099" t="-4015" r="-5535" b="1278"/>
          <a:stretch/>
        </p:blipFill>
        <p:spPr>
          <a:xfrm>
            <a:off x="990600" y="-146050"/>
            <a:ext cx="7162800" cy="7150100"/>
          </a:xfrm>
        </p:spPr>
      </p:pic>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21</a:t>
            </a:fld>
            <a:endParaRPr lang="en-US"/>
          </a:p>
        </p:txBody>
      </p:sp>
      <p:sp>
        <p:nvSpPr>
          <p:cNvPr id="5" name="Ellipse 4"/>
          <p:cNvSpPr>
            <a:spLocks noChangeArrowheads="1"/>
          </p:cNvSpPr>
          <p:nvPr/>
        </p:nvSpPr>
        <p:spPr bwMode="auto">
          <a:xfrm>
            <a:off x="2362200" y="2057400"/>
            <a:ext cx="2286000" cy="609600"/>
          </a:xfrm>
          <a:prstGeom prst="ellipse">
            <a:avLst/>
          </a:prstGeom>
          <a:noFill/>
          <a:ln w="47625">
            <a:solidFill>
              <a:srgbClr val="FF00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pitchFamily="66" charset="0"/>
              <a:cs typeface="Arial" pitchFamily="34" charset="0"/>
            </a:endParaRPr>
          </a:p>
        </p:txBody>
      </p:sp>
    </p:spTree>
    <p:extLst>
      <p:ext uri="{BB962C8B-B14F-4D97-AF65-F5344CB8AC3E}">
        <p14:creationId xmlns:p14="http://schemas.microsoft.com/office/powerpoint/2010/main" val="3059399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22</a:t>
            </a:fld>
            <a:endParaRPr lang="en-US" dirty="0"/>
          </a:p>
        </p:txBody>
      </p:sp>
      <p:pic>
        <p:nvPicPr>
          <p:cNvPr id="3" name="Picture 2" descr="Screen Shot 2015-05-09 at 10.28.48.png"/>
          <p:cNvPicPr>
            <a:picLocks noChangeAspect="1"/>
          </p:cNvPicPr>
          <p:nvPr/>
        </p:nvPicPr>
        <p:blipFill rotWithShape="1">
          <a:blip r:embed="rId3">
            <a:extLst>
              <a:ext uri="{28A0092B-C50C-407E-A947-70E740481C1C}">
                <a14:useLocalDpi xmlns:a14="http://schemas.microsoft.com/office/drawing/2010/main" val="0"/>
              </a:ext>
            </a:extLst>
          </a:blip>
          <a:srcRect l="810" r="7703" b="2780"/>
          <a:stretch/>
        </p:blipFill>
        <p:spPr>
          <a:xfrm>
            <a:off x="0" y="685799"/>
            <a:ext cx="8991600" cy="5257801"/>
          </a:xfrm>
          <a:prstGeom prst="rect">
            <a:avLst/>
          </a:prstGeom>
        </p:spPr>
      </p:pic>
      <p:sp>
        <p:nvSpPr>
          <p:cNvPr id="4" name="Ellipse 4"/>
          <p:cNvSpPr>
            <a:spLocks noChangeArrowheads="1"/>
          </p:cNvSpPr>
          <p:nvPr/>
        </p:nvSpPr>
        <p:spPr bwMode="auto">
          <a:xfrm>
            <a:off x="3886200" y="2743200"/>
            <a:ext cx="3962400" cy="762000"/>
          </a:xfrm>
          <a:prstGeom prst="ellipse">
            <a:avLst/>
          </a:prstGeom>
          <a:noFill/>
          <a:ln w="47625">
            <a:solidFill>
              <a:srgbClr val="FF00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pitchFamily="66" charset="0"/>
              <a:cs typeface="Arial" pitchFamily="34" charset="0"/>
            </a:endParaRPr>
          </a:p>
        </p:txBody>
      </p:sp>
    </p:spTree>
    <p:extLst>
      <p:ext uri="{BB962C8B-B14F-4D97-AF65-F5344CB8AC3E}">
        <p14:creationId xmlns:p14="http://schemas.microsoft.com/office/powerpoint/2010/main" val="376642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23</a:t>
            </a:fld>
            <a:endParaRPr lang="en-US" dirty="0"/>
          </a:p>
        </p:txBody>
      </p:sp>
      <p:pic>
        <p:nvPicPr>
          <p:cNvPr id="7" name="Content Placeholder 6" descr="Screen Shot 2015-01-04 at 13.46.18.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81" t="1324" r="561" b="567"/>
          <a:stretch/>
        </p:blipFill>
        <p:spPr>
          <a:xfrm>
            <a:off x="88900" y="88900"/>
            <a:ext cx="8915400" cy="6578600"/>
          </a:xfrm>
        </p:spPr>
      </p:pic>
    </p:spTree>
    <p:extLst>
      <p:ext uri="{BB962C8B-B14F-4D97-AF65-F5344CB8AC3E}">
        <p14:creationId xmlns:p14="http://schemas.microsoft.com/office/powerpoint/2010/main" val="9071075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0" y="1365819"/>
            <a:ext cx="9144000" cy="372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i="1" dirty="0" smtClean="0">
                <a:solidFill>
                  <a:schemeClr val="bg1"/>
                </a:solidFill>
                <a:latin typeface="Calibri" charset="0"/>
              </a:rPr>
              <a:t>Social </a:t>
            </a:r>
            <a:r>
              <a:rPr lang="en-US" sz="4000" i="1" dirty="0">
                <a:solidFill>
                  <a:schemeClr val="bg1"/>
                </a:solidFill>
                <a:latin typeface="Calibri" charset="0"/>
              </a:rPr>
              <a:t>media is like teen sex. </a:t>
            </a:r>
            <a:endParaRPr lang="en-US" sz="4000" i="1" dirty="0" smtClean="0">
              <a:solidFill>
                <a:schemeClr val="bg1"/>
              </a:solidFill>
              <a:latin typeface="Calibri" charset="0"/>
            </a:endParaRPr>
          </a:p>
          <a:p>
            <a:pPr algn="ctr" eaLnBrk="1" hangingPunct="1"/>
            <a:r>
              <a:rPr lang="en-US" sz="4000" i="1" dirty="0" smtClean="0">
                <a:solidFill>
                  <a:schemeClr val="bg1"/>
                </a:solidFill>
                <a:latin typeface="Calibri" charset="0"/>
              </a:rPr>
              <a:t>Everyone </a:t>
            </a:r>
            <a:r>
              <a:rPr lang="en-US" sz="4000" i="1" dirty="0">
                <a:solidFill>
                  <a:schemeClr val="bg1"/>
                </a:solidFill>
                <a:latin typeface="Calibri" charset="0"/>
              </a:rPr>
              <a:t>wants to do it. </a:t>
            </a:r>
            <a:endParaRPr lang="en-US" sz="4000" i="1" dirty="0" smtClean="0">
              <a:solidFill>
                <a:schemeClr val="bg1"/>
              </a:solidFill>
              <a:latin typeface="Calibri" charset="0"/>
            </a:endParaRPr>
          </a:p>
          <a:p>
            <a:pPr algn="ctr" eaLnBrk="1" hangingPunct="1"/>
            <a:r>
              <a:rPr lang="en-US" sz="4000" i="1" dirty="0" smtClean="0">
                <a:solidFill>
                  <a:schemeClr val="bg1"/>
                </a:solidFill>
                <a:latin typeface="Calibri" charset="0"/>
              </a:rPr>
              <a:t>No </a:t>
            </a:r>
            <a:r>
              <a:rPr lang="en-US" sz="4000" i="1" dirty="0">
                <a:solidFill>
                  <a:schemeClr val="bg1"/>
                </a:solidFill>
                <a:latin typeface="Calibri" charset="0"/>
              </a:rPr>
              <a:t>one actually knows how. </a:t>
            </a:r>
            <a:endParaRPr lang="en-US" sz="4000" i="1" dirty="0" smtClean="0">
              <a:solidFill>
                <a:schemeClr val="bg1"/>
              </a:solidFill>
              <a:latin typeface="Calibri" charset="0"/>
            </a:endParaRPr>
          </a:p>
          <a:p>
            <a:pPr algn="ctr" eaLnBrk="1" hangingPunct="1"/>
            <a:r>
              <a:rPr lang="en-US" sz="4000" i="1" dirty="0" smtClean="0">
                <a:solidFill>
                  <a:schemeClr val="bg1"/>
                </a:solidFill>
                <a:latin typeface="Calibri" charset="0"/>
              </a:rPr>
              <a:t>When </a:t>
            </a:r>
            <a:r>
              <a:rPr lang="en-US" sz="4000" i="1" dirty="0">
                <a:solidFill>
                  <a:schemeClr val="bg1"/>
                </a:solidFill>
                <a:latin typeface="Calibri" charset="0"/>
              </a:rPr>
              <a:t>finally done, </a:t>
            </a:r>
            <a:endParaRPr lang="en-US" sz="4000" i="1" dirty="0" smtClean="0">
              <a:solidFill>
                <a:schemeClr val="bg1"/>
              </a:solidFill>
              <a:latin typeface="Calibri" charset="0"/>
            </a:endParaRPr>
          </a:p>
          <a:p>
            <a:pPr algn="ctr" eaLnBrk="1" hangingPunct="1"/>
            <a:r>
              <a:rPr lang="en-US" sz="4000" i="1" dirty="0" smtClean="0">
                <a:solidFill>
                  <a:schemeClr val="bg1"/>
                </a:solidFill>
                <a:latin typeface="Calibri" charset="0"/>
              </a:rPr>
              <a:t>there </a:t>
            </a:r>
            <a:r>
              <a:rPr lang="en-US" sz="4000" i="1" dirty="0">
                <a:solidFill>
                  <a:schemeClr val="bg1"/>
                </a:solidFill>
                <a:latin typeface="Calibri" charset="0"/>
              </a:rPr>
              <a:t>is surprise it's not better</a:t>
            </a:r>
            <a:r>
              <a:rPr lang="en-US" sz="4000" dirty="0" smtClean="0">
                <a:solidFill>
                  <a:schemeClr val="bg1"/>
                </a:solidFill>
                <a:latin typeface="Lucida Fax" charset="0"/>
              </a:rPr>
              <a:t>.</a:t>
            </a:r>
            <a:endParaRPr lang="en-US" sz="4000" dirty="0">
              <a:solidFill>
                <a:schemeClr val="bg1"/>
              </a:solidFill>
              <a:latin typeface="Lucida Fax" charset="0"/>
            </a:endParaRPr>
          </a:p>
          <a:p>
            <a:pPr algn="ctr" eaLnBrk="1" hangingPunct="1"/>
            <a:endParaRPr lang="en-US" i="1" dirty="0">
              <a:solidFill>
                <a:schemeClr val="bg1"/>
              </a:solidFill>
              <a:latin typeface="Lucida Fax" charset="0"/>
            </a:endParaRPr>
          </a:p>
          <a:p>
            <a:pPr algn="ctr" eaLnBrk="1" hangingPunct="1"/>
            <a:r>
              <a:rPr lang="en-US" i="1" dirty="0">
                <a:solidFill>
                  <a:schemeClr val="bg1"/>
                </a:solidFill>
                <a:latin typeface="Lucida Fax" charset="0"/>
              </a:rPr>
              <a:t>-</a:t>
            </a:r>
            <a:r>
              <a:rPr lang="en-US" dirty="0" err="1">
                <a:solidFill>
                  <a:schemeClr val="bg1"/>
                </a:solidFill>
                <a:latin typeface="Lucida Fax" charset="0"/>
              </a:rPr>
              <a:t>Avinash</a:t>
            </a:r>
            <a:r>
              <a:rPr lang="en-US" dirty="0">
                <a:solidFill>
                  <a:schemeClr val="bg1"/>
                </a:solidFill>
                <a:latin typeface="Lucida Fax" charset="0"/>
              </a:rPr>
              <a:t> </a:t>
            </a:r>
            <a:r>
              <a:rPr lang="en-US" dirty="0" err="1">
                <a:solidFill>
                  <a:schemeClr val="bg1"/>
                </a:solidFill>
                <a:latin typeface="Lucida Fax" charset="0"/>
              </a:rPr>
              <a:t>Kaushik</a:t>
            </a:r>
            <a:r>
              <a:rPr lang="en-US" dirty="0">
                <a:solidFill>
                  <a:schemeClr val="bg1"/>
                </a:solidFill>
                <a:latin typeface="Lucida Fax" charset="0"/>
              </a:rPr>
              <a:t>, Google analytics evangelist</a:t>
            </a:r>
            <a:endParaRPr lang="en-US" sz="4400" dirty="0">
              <a:solidFill>
                <a:schemeClr val="bg1"/>
              </a:solidFill>
              <a:latin typeface="Lucida Fax" charset="0"/>
            </a:endParaRPr>
          </a:p>
        </p:txBody>
      </p:sp>
      <p:pic>
        <p:nvPicPr>
          <p:cNvPr id="34819" name="Picture 2" descr="http://shirtoid.com/wp-content/uploads/2009/11/birds-and-the-bees.jpg"/>
          <p:cNvPicPr>
            <a:picLocks noChangeAspect="1" noChangeArrowheads="1"/>
          </p:cNvPicPr>
          <p:nvPr/>
        </p:nvPicPr>
        <p:blipFill>
          <a:blip r:embed="rId3">
            <a:clrChange>
              <a:clrFrom>
                <a:srgbClr val="A39878"/>
              </a:clrFrom>
              <a:clrTo>
                <a:srgbClr val="A39878">
                  <a:alpha val="0"/>
                </a:srgbClr>
              </a:clrTo>
            </a:clrChange>
            <a:extLst>
              <a:ext uri="{28A0092B-C50C-407E-A947-70E740481C1C}">
                <a14:useLocalDpi xmlns:a14="http://schemas.microsoft.com/office/drawing/2010/main" val="0"/>
              </a:ext>
            </a:extLst>
          </a:blip>
          <a:srcRect b="5882"/>
          <a:stretch>
            <a:fillRect/>
          </a:stretch>
        </p:blipFill>
        <p:spPr bwMode="auto">
          <a:xfrm>
            <a:off x="6633104" y="3878038"/>
            <a:ext cx="2461948" cy="29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MG.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36286" y="6593633"/>
            <a:ext cx="1605139" cy="217715"/>
          </a:xfrm>
          <a:prstGeom prst="rect">
            <a:avLst/>
          </a:prstGeom>
          <a:noFill/>
          <a:ln w="9525">
            <a:noFill/>
            <a:miter lim="800000"/>
            <a:headEnd/>
            <a:tailEnd/>
          </a:ln>
        </p:spPr>
      </p:pic>
    </p:spTree>
    <p:extLst>
      <p:ext uri="{BB962C8B-B14F-4D97-AF65-F5344CB8AC3E}">
        <p14:creationId xmlns:p14="http://schemas.microsoft.com/office/powerpoint/2010/main" val="345077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25</a:t>
            </a:fld>
            <a:endParaRPr lang="en-US" dirty="0"/>
          </a:p>
        </p:txBody>
      </p:sp>
      <p:pic>
        <p:nvPicPr>
          <p:cNvPr id="3" name="Picture 2" descr="Screen Shot 2015-05-18 at 15.34.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108" y="0"/>
            <a:ext cx="5275385" cy="6629400"/>
          </a:xfrm>
          <a:prstGeom prst="rect">
            <a:avLst/>
          </a:prstGeom>
        </p:spPr>
      </p:pic>
    </p:spTree>
    <p:extLst>
      <p:ext uri="{BB962C8B-B14F-4D97-AF65-F5344CB8AC3E}">
        <p14:creationId xmlns:p14="http://schemas.microsoft.com/office/powerpoint/2010/main" val="32636372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6200" y="1600200"/>
            <a:ext cx="9220200" cy="2246769"/>
          </a:xfrm>
          <a:prstGeom prst="rect">
            <a:avLst/>
          </a:prstGeom>
          <a:noFill/>
        </p:spPr>
        <p:txBody>
          <a:bodyPr wrap="square" rtlCol="0">
            <a:spAutoFit/>
          </a:bodyPr>
          <a:lstStyle/>
          <a:p>
            <a:pPr algn="ctr">
              <a:lnSpc>
                <a:spcPct val="200000"/>
              </a:lnSpc>
            </a:pPr>
            <a:r>
              <a:rPr lang="en-US" sz="2400" b="1" noProof="1" smtClean="0">
                <a:solidFill>
                  <a:schemeClr val="bg1"/>
                </a:solidFill>
                <a:latin typeface="Cambria" pitchFamily="18" charset="0"/>
              </a:rPr>
              <a:t>“</a:t>
            </a:r>
            <a:r>
              <a:rPr lang="en-CA" sz="2400" b="1" dirty="0" smtClean="0">
                <a:solidFill>
                  <a:srgbClr val="FFFFFF"/>
                </a:solidFill>
                <a:latin typeface="Cambria"/>
                <a:cs typeface="Cambria"/>
              </a:rPr>
              <a:t>The real message of media today is ubiquity.</a:t>
            </a:r>
          </a:p>
          <a:p>
            <a:pPr algn="ctr">
              <a:lnSpc>
                <a:spcPct val="200000"/>
              </a:lnSpc>
            </a:pPr>
            <a:r>
              <a:rPr lang="en-CA" sz="2400" b="1" dirty="0" smtClean="0">
                <a:solidFill>
                  <a:srgbClr val="FFFFFF"/>
                </a:solidFill>
                <a:latin typeface="Cambria"/>
                <a:cs typeface="Cambria"/>
              </a:rPr>
              <a:t>It is no longer something we do,</a:t>
            </a:r>
          </a:p>
          <a:p>
            <a:pPr algn="ctr">
              <a:lnSpc>
                <a:spcPct val="200000"/>
              </a:lnSpc>
            </a:pPr>
            <a:r>
              <a:rPr lang="en-CA" sz="2400" b="1" dirty="0">
                <a:solidFill>
                  <a:srgbClr val="FFFFFF"/>
                </a:solidFill>
                <a:latin typeface="Cambria"/>
                <a:cs typeface="Cambria"/>
              </a:rPr>
              <a:t>b</a:t>
            </a:r>
            <a:r>
              <a:rPr lang="fr-CA" sz="2400" b="1" dirty="0" smtClean="0">
                <a:solidFill>
                  <a:srgbClr val="FFFFFF"/>
                </a:solidFill>
                <a:latin typeface="Cambria"/>
                <a:cs typeface="Cambria"/>
              </a:rPr>
              <a:t>ut </a:t>
            </a:r>
            <a:r>
              <a:rPr lang="fr-CA" sz="2400" b="1" dirty="0" err="1" smtClean="0">
                <a:solidFill>
                  <a:srgbClr val="FFFFFF"/>
                </a:solidFill>
                <a:latin typeface="Cambria"/>
                <a:cs typeface="Cambria"/>
              </a:rPr>
              <a:t>something</a:t>
            </a:r>
            <a:r>
              <a:rPr lang="fr-CA" sz="2400" b="1" dirty="0" smtClean="0">
                <a:solidFill>
                  <a:srgbClr val="FFFFFF"/>
                </a:solidFill>
                <a:latin typeface="Cambria"/>
                <a:cs typeface="Cambria"/>
              </a:rPr>
              <a:t> </a:t>
            </a:r>
            <a:r>
              <a:rPr lang="fr-CA" sz="2400" b="1" dirty="0" err="1" smtClean="0">
                <a:solidFill>
                  <a:srgbClr val="FFFFFF"/>
                </a:solidFill>
                <a:latin typeface="Cambria"/>
                <a:cs typeface="Cambria"/>
              </a:rPr>
              <a:t>we</a:t>
            </a:r>
            <a:r>
              <a:rPr lang="fr-CA" sz="2400" b="1" dirty="0" smtClean="0">
                <a:solidFill>
                  <a:srgbClr val="FFFFFF"/>
                </a:solidFill>
                <a:latin typeface="Cambria"/>
                <a:cs typeface="Cambria"/>
              </a:rPr>
              <a:t> are part of </a:t>
            </a:r>
            <a:r>
              <a:rPr lang="en-CA" sz="2400" b="1" dirty="0" smtClean="0">
                <a:solidFill>
                  <a:srgbClr val="FFFFFF"/>
                </a:solidFill>
                <a:latin typeface="Cambria"/>
                <a:cs typeface="Cambria"/>
              </a:rPr>
              <a:t>.</a:t>
            </a:r>
            <a:r>
              <a:rPr lang="en-US" sz="2400" b="1" dirty="0" smtClean="0">
                <a:solidFill>
                  <a:schemeClr val="bg1"/>
                </a:solidFill>
                <a:latin typeface="Cambria" pitchFamily="18" charset="0"/>
              </a:rPr>
              <a:t>”</a:t>
            </a:r>
            <a:endParaRPr lang="en-CA" sz="2400" b="1" dirty="0">
              <a:solidFill>
                <a:srgbClr val="FFFFFF"/>
              </a:solidFill>
              <a:latin typeface="Cambria"/>
              <a:cs typeface="Cambria"/>
            </a:endParaRPr>
          </a:p>
        </p:txBody>
      </p:sp>
      <p:sp>
        <p:nvSpPr>
          <p:cNvPr id="6" name="Rectangle 2"/>
          <p:cNvSpPr txBox="1">
            <a:spLocks/>
          </p:cNvSpPr>
          <p:nvPr/>
        </p:nvSpPr>
        <p:spPr bwMode="auto">
          <a:xfrm>
            <a:off x="2286000" y="4114800"/>
            <a:ext cx="4032448" cy="3077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a:r>
              <a:rPr lang="fr-CA" sz="1400" b="1" dirty="0" smtClean="0">
                <a:solidFill>
                  <a:srgbClr val="FFFFFF"/>
                </a:solidFill>
                <a:latin typeface="Cambria" pitchFamily="18" charset="0"/>
                <a:ea typeface="ＭＳ Ｐゴシック" pitchFamily="34" charset="-128"/>
              </a:rPr>
              <a:t>Marshall </a:t>
            </a:r>
            <a:r>
              <a:rPr lang="fr-CA" sz="1400" b="1" dirty="0" err="1">
                <a:solidFill>
                  <a:srgbClr val="FFFFFF"/>
                </a:solidFill>
                <a:latin typeface="Cambria" pitchFamily="18" charset="0"/>
                <a:ea typeface="ＭＳ Ｐゴシック" pitchFamily="34" charset="-128"/>
              </a:rPr>
              <a:t>McLuhan</a:t>
            </a:r>
            <a:r>
              <a:rPr lang="fr-CA" sz="1400" b="1" dirty="0">
                <a:solidFill>
                  <a:srgbClr val="FFFFFF"/>
                </a:solidFill>
                <a:latin typeface="Cambria" pitchFamily="18" charset="0"/>
                <a:ea typeface="ＭＳ Ｐゴシック" pitchFamily="34" charset="-128"/>
              </a:rPr>
              <a:t> in </a:t>
            </a:r>
            <a:r>
              <a:rPr lang="fr-CA" sz="1400" b="1" i="1" dirty="0" err="1">
                <a:solidFill>
                  <a:srgbClr val="FFFFFF"/>
                </a:solidFill>
                <a:latin typeface="Cambria" pitchFamily="18" charset="0"/>
                <a:ea typeface="ＭＳ Ｐゴシック" pitchFamily="34" charset="-128"/>
              </a:rPr>
              <a:t>Wired</a:t>
            </a:r>
            <a:r>
              <a:rPr lang="fr-CA" sz="1400" b="1" dirty="0">
                <a:solidFill>
                  <a:srgbClr val="FFFFFF"/>
                </a:solidFill>
                <a:latin typeface="Cambria" pitchFamily="18" charset="0"/>
                <a:ea typeface="ＭＳ Ｐゴシック" pitchFamily="34" charset="-128"/>
              </a:rPr>
              <a:t>, </a:t>
            </a:r>
            <a:r>
              <a:rPr lang="fr-CA" sz="1400" b="1" dirty="0" err="1" smtClean="0">
                <a:solidFill>
                  <a:srgbClr val="FFFFFF"/>
                </a:solidFill>
                <a:latin typeface="Cambria" pitchFamily="18" charset="0"/>
                <a:ea typeface="ＭＳ Ｐゴシック" pitchFamily="34" charset="-128"/>
              </a:rPr>
              <a:t>February</a:t>
            </a:r>
            <a:r>
              <a:rPr lang="fr-CA" sz="1400" b="1" dirty="0" smtClean="0">
                <a:solidFill>
                  <a:srgbClr val="FFFFFF"/>
                </a:solidFill>
                <a:latin typeface="Cambria" pitchFamily="18" charset="0"/>
                <a:ea typeface="ＭＳ Ｐゴシック" pitchFamily="34" charset="-128"/>
              </a:rPr>
              <a:t> 1996</a:t>
            </a:r>
            <a:endParaRPr lang="fr-CA" sz="1400" b="1" dirty="0">
              <a:solidFill>
                <a:srgbClr val="FFFFFF"/>
              </a:solidFill>
              <a:latin typeface="Cambria" pitchFamily="18" charset="0"/>
              <a:ea typeface="ＭＳ Ｐゴシック" pitchFamily="34" charset="-128"/>
            </a:endParaRPr>
          </a:p>
        </p:txBody>
      </p:sp>
    </p:spTree>
    <p:extLst>
      <p:ext uri="{BB962C8B-B14F-4D97-AF65-F5344CB8AC3E}">
        <p14:creationId xmlns:p14="http://schemas.microsoft.com/office/powerpoint/2010/main" val="1090284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27</a:t>
            </a:fld>
            <a:endParaRPr lang="en-US" dirty="0"/>
          </a:p>
        </p:txBody>
      </p:sp>
      <p:pic>
        <p:nvPicPr>
          <p:cNvPr id="3" name="Picture 2" descr="Screen Shot 2015-05-18 at 15.3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41131"/>
            <a:ext cx="9220200" cy="5150069"/>
          </a:xfrm>
          <a:prstGeom prst="rect">
            <a:avLst/>
          </a:prstGeom>
        </p:spPr>
      </p:pic>
    </p:spTree>
    <p:extLst>
      <p:ext uri="{BB962C8B-B14F-4D97-AF65-F5344CB8AC3E}">
        <p14:creationId xmlns:p14="http://schemas.microsoft.com/office/powerpoint/2010/main" val="981849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ber-logo.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9840" t="2658" r="19978"/>
          <a:stretch/>
        </p:blipFill>
        <p:spPr>
          <a:xfrm>
            <a:off x="1447800" y="517212"/>
            <a:ext cx="6400800" cy="5823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87480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ber-logo.png"/>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19840" t="2658" r="19978"/>
          <a:stretch/>
        </p:blipFill>
        <p:spPr>
          <a:xfrm>
            <a:off x="1447800" y="517212"/>
            <a:ext cx="6400800" cy="5823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3887450"/>
            <a:ext cx="9144000" cy="1446550"/>
          </a:xfrm>
          <a:prstGeom prst="rect">
            <a:avLst/>
          </a:prstGeom>
        </p:spPr>
        <p:txBody>
          <a:bodyPr wrap="square">
            <a:spAutoFit/>
          </a:bodyPr>
          <a:lstStyle/>
          <a:p>
            <a:pPr algn="ctr"/>
            <a:r>
              <a:rPr lang="fr-CA" sz="4400" b="1" dirty="0">
                <a:solidFill>
                  <a:srgbClr val="FDD613"/>
                </a:solidFill>
                <a:latin typeface="Calibri"/>
                <a:cs typeface="Calibri"/>
              </a:rPr>
              <a:t>T</a:t>
            </a:r>
            <a:r>
              <a:rPr lang="fr-CA" sz="4400" b="1" dirty="0" smtClean="0">
                <a:solidFill>
                  <a:srgbClr val="FDD613"/>
                </a:solidFill>
                <a:latin typeface="Calibri"/>
                <a:cs typeface="Calibri"/>
              </a:rPr>
              <a:t>he </a:t>
            </a:r>
            <a:r>
              <a:rPr lang="fr-CA" sz="4400" b="1" dirty="0" err="1">
                <a:solidFill>
                  <a:srgbClr val="FDD613"/>
                </a:solidFill>
                <a:latin typeface="Calibri"/>
                <a:cs typeface="Calibri"/>
              </a:rPr>
              <a:t>world’s</a:t>
            </a:r>
            <a:r>
              <a:rPr lang="fr-CA" sz="4400" b="1" dirty="0">
                <a:solidFill>
                  <a:srgbClr val="FDD613"/>
                </a:solidFill>
                <a:latin typeface="Calibri"/>
                <a:cs typeface="Calibri"/>
              </a:rPr>
              <a:t> </a:t>
            </a:r>
            <a:r>
              <a:rPr lang="fr-CA" sz="4400" b="1" dirty="0" err="1">
                <a:solidFill>
                  <a:srgbClr val="FDD613"/>
                </a:solidFill>
                <a:latin typeface="Calibri"/>
                <a:cs typeface="Calibri"/>
              </a:rPr>
              <a:t>largest</a:t>
            </a:r>
            <a:r>
              <a:rPr lang="fr-CA" sz="4400" b="1" dirty="0">
                <a:solidFill>
                  <a:srgbClr val="FDD613"/>
                </a:solidFill>
                <a:latin typeface="Calibri"/>
                <a:cs typeface="Calibri"/>
              </a:rPr>
              <a:t> taxi </a:t>
            </a:r>
            <a:r>
              <a:rPr lang="fr-CA" sz="4400" b="1" dirty="0" err="1">
                <a:solidFill>
                  <a:srgbClr val="FDD613"/>
                </a:solidFill>
                <a:latin typeface="Calibri"/>
                <a:cs typeface="Calibri"/>
              </a:rPr>
              <a:t>company</a:t>
            </a:r>
            <a:r>
              <a:rPr lang="fr-CA" sz="4400" b="1" dirty="0">
                <a:solidFill>
                  <a:srgbClr val="FDD613"/>
                </a:solidFill>
                <a:latin typeface="Calibri"/>
                <a:cs typeface="Calibri"/>
              </a:rPr>
              <a:t> </a:t>
            </a:r>
            <a:r>
              <a:rPr lang="fr-CA" sz="4400" b="1" dirty="0" err="1">
                <a:solidFill>
                  <a:srgbClr val="FDD613"/>
                </a:solidFill>
                <a:latin typeface="Calibri"/>
                <a:cs typeface="Calibri"/>
              </a:rPr>
              <a:t>owns</a:t>
            </a:r>
            <a:r>
              <a:rPr lang="fr-CA" sz="4400" b="1" dirty="0">
                <a:solidFill>
                  <a:srgbClr val="FDD613"/>
                </a:solidFill>
                <a:latin typeface="Calibri"/>
                <a:cs typeface="Calibri"/>
              </a:rPr>
              <a:t> </a:t>
            </a:r>
            <a:r>
              <a:rPr lang="fr-CA" sz="4400" b="1" dirty="0" smtClean="0">
                <a:solidFill>
                  <a:srgbClr val="FDD613"/>
                </a:solidFill>
                <a:latin typeface="Calibri"/>
                <a:cs typeface="Calibri"/>
              </a:rPr>
              <a:t>NO </a:t>
            </a:r>
            <a:r>
              <a:rPr lang="fr-CA" sz="4400" b="1" dirty="0" err="1" smtClean="0">
                <a:solidFill>
                  <a:srgbClr val="FDD613"/>
                </a:solidFill>
                <a:latin typeface="Calibri"/>
                <a:cs typeface="Calibri"/>
              </a:rPr>
              <a:t>vehicles</a:t>
            </a:r>
            <a:endParaRPr lang="fr-CA" sz="4400" b="1" dirty="0">
              <a:solidFill>
                <a:srgbClr val="FDD613"/>
              </a:solidFill>
              <a:latin typeface="Calibri"/>
              <a:cs typeface="Calibri"/>
            </a:endParaRPr>
          </a:p>
        </p:txBody>
      </p:sp>
    </p:spTree>
    <p:extLst>
      <p:ext uri="{BB962C8B-B14F-4D97-AF65-F5344CB8AC3E}">
        <p14:creationId xmlns:p14="http://schemas.microsoft.com/office/powerpoint/2010/main" val="25067772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ED45E"/>
                </a:solidFill>
              </a:rPr>
              <a:t>Disruption technologies</a:t>
            </a:r>
            <a:endParaRPr lang="en-US" dirty="0">
              <a:solidFill>
                <a:srgbClr val="FED45E"/>
              </a:solidFill>
            </a:endParaRPr>
          </a:p>
        </p:txBody>
      </p:sp>
      <p:sp>
        <p:nvSpPr>
          <p:cNvPr id="3" name="Content Placeholder 2"/>
          <p:cNvSpPr>
            <a:spLocks noGrp="1"/>
          </p:cNvSpPr>
          <p:nvPr>
            <p:ph idx="1"/>
          </p:nvPr>
        </p:nvSpPr>
        <p:spPr>
          <a:xfrm>
            <a:off x="0" y="2103437"/>
            <a:ext cx="8991600" cy="2392363"/>
          </a:xfrm>
        </p:spPr>
        <p:txBody>
          <a:bodyPr/>
          <a:lstStyle/>
          <a:p>
            <a:pPr marL="0" indent="0" algn="ctr">
              <a:buNone/>
            </a:pPr>
            <a:r>
              <a:rPr lang="en-US" dirty="0" smtClean="0">
                <a:solidFill>
                  <a:schemeClr val="bg1"/>
                </a:solidFill>
              </a:rPr>
              <a:t>According to Forrester Research,</a:t>
            </a:r>
          </a:p>
          <a:p>
            <a:pPr marL="0" indent="0" algn="ctr">
              <a:buNone/>
            </a:pPr>
            <a:r>
              <a:rPr lang="en-US" dirty="0" smtClean="0">
                <a:solidFill>
                  <a:schemeClr val="bg1"/>
                </a:solidFill>
              </a:rPr>
              <a:t>100</a:t>
            </a:r>
            <a:r>
              <a:rPr lang="en-US" dirty="0">
                <a:solidFill>
                  <a:schemeClr val="bg1"/>
                </a:solidFill>
              </a:rPr>
              <a:t>% </a:t>
            </a:r>
            <a:r>
              <a:rPr lang="en-US" dirty="0" smtClean="0">
                <a:solidFill>
                  <a:schemeClr val="bg1"/>
                </a:solidFill>
              </a:rPr>
              <a:t>of industries </a:t>
            </a:r>
          </a:p>
          <a:p>
            <a:pPr marL="0" indent="0" algn="ctr">
              <a:buNone/>
            </a:pPr>
            <a:r>
              <a:rPr lang="en-US" dirty="0">
                <a:solidFill>
                  <a:schemeClr val="bg1"/>
                </a:solidFill>
              </a:rPr>
              <a:t>w</a:t>
            </a:r>
            <a:r>
              <a:rPr lang="en-US" dirty="0" smtClean="0">
                <a:solidFill>
                  <a:schemeClr val="bg1"/>
                </a:solidFill>
              </a:rPr>
              <a:t>ill be in in a digital disruptive situation </a:t>
            </a:r>
          </a:p>
          <a:p>
            <a:pPr marL="0" indent="0" algn="ctr">
              <a:buNone/>
            </a:pPr>
            <a:r>
              <a:rPr lang="en-US" dirty="0" smtClean="0">
                <a:solidFill>
                  <a:schemeClr val="bg1"/>
                </a:solidFill>
              </a:rPr>
              <a:t>over the next 5 years</a:t>
            </a:r>
            <a:endParaRPr lang="en-US" dirty="0">
              <a:solidFill>
                <a:schemeClr val="bg1"/>
              </a:solidFill>
            </a:endParaRPr>
          </a:p>
          <a:p>
            <a:pPr marL="0" indent="0" algn="ctr">
              <a:buNone/>
            </a:pPr>
            <a:endParaRPr lang="en-US" i="1" dirty="0" smtClean="0">
              <a:solidFill>
                <a:schemeClr val="bg1"/>
              </a:solidFill>
            </a:endParaRPr>
          </a:p>
        </p:txBody>
      </p:sp>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3</a:t>
            </a:fld>
            <a:endParaRPr lang="en-US" dirty="0"/>
          </a:p>
        </p:txBody>
      </p:sp>
      <p:sp>
        <p:nvSpPr>
          <p:cNvPr id="5" name="Rectangle 4"/>
          <p:cNvSpPr/>
          <p:nvPr/>
        </p:nvSpPr>
        <p:spPr>
          <a:xfrm>
            <a:off x="152400" y="4843046"/>
            <a:ext cx="8839200" cy="338554"/>
          </a:xfrm>
          <a:prstGeom prst="rect">
            <a:avLst/>
          </a:prstGeom>
        </p:spPr>
        <p:txBody>
          <a:bodyPr wrap="square">
            <a:spAutoFit/>
          </a:bodyPr>
          <a:lstStyle/>
          <a:p>
            <a:pPr marL="0" indent="0" algn="ctr">
              <a:buNone/>
            </a:pPr>
            <a:r>
              <a:rPr lang="en-US" sz="1600" i="1" dirty="0">
                <a:solidFill>
                  <a:schemeClr val="bg1"/>
                </a:solidFill>
              </a:rPr>
              <a:t>Global Perspectives on What’s Next,</a:t>
            </a:r>
            <a:r>
              <a:rPr lang="en-US" sz="1600" dirty="0">
                <a:solidFill>
                  <a:schemeClr val="bg1"/>
                </a:solidFill>
              </a:rPr>
              <a:t> </a:t>
            </a:r>
            <a:r>
              <a:rPr lang="en-US" sz="1600" dirty="0" err="1">
                <a:solidFill>
                  <a:schemeClr val="bg1"/>
                </a:solidFill>
              </a:rPr>
              <a:t>organisé</a:t>
            </a:r>
            <a:r>
              <a:rPr lang="en-US" sz="1600" dirty="0">
                <a:solidFill>
                  <a:schemeClr val="bg1"/>
                </a:solidFill>
              </a:rPr>
              <a:t> par la </a:t>
            </a:r>
            <a:r>
              <a:rPr lang="en-US" sz="1600" dirty="0" err="1">
                <a:solidFill>
                  <a:schemeClr val="bg1"/>
                </a:solidFill>
              </a:rPr>
              <a:t>SoDA</a:t>
            </a:r>
            <a:r>
              <a:rPr lang="en-US" sz="1600" dirty="0">
                <a:solidFill>
                  <a:schemeClr val="bg1"/>
                </a:solidFill>
              </a:rPr>
              <a:t>, the Digital Society, </a:t>
            </a:r>
            <a:r>
              <a:rPr lang="en-US" sz="1600" dirty="0" err="1">
                <a:solidFill>
                  <a:schemeClr val="bg1"/>
                </a:solidFill>
              </a:rPr>
              <a:t>Barcelone</a:t>
            </a:r>
            <a:r>
              <a:rPr lang="en-US" sz="1600" dirty="0">
                <a:solidFill>
                  <a:schemeClr val="bg1"/>
                </a:solidFill>
              </a:rPr>
              <a:t>, 2014</a:t>
            </a:r>
          </a:p>
        </p:txBody>
      </p:sp>
    </p:spTree>
    <p:extLst>
      <p:ext uri="{BB962C8B-B14F-4D97-AF65-F5344CB8AC3E}">
        <p14:creationId xmlns:p14="http://schemas.microsoft.com/office/powerpoint/2010/main" val="4015867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30</a:t>
            </a:fld>
            <a:endParaRPr lang="en-US" dirty="0"/>
          </a:p>
        </p:txBody>
      </p:sp>
      <p:pic>
        <p:nvPicPr>
          <p:cNvPr id="3" name="Content Placeholder 2" descr="Screenshot 2015-10-16 08.23.0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47" t="284" r="1326" b="516"/>
          <a:stretch/>
        </p:blipFill>
        <p:spPr>
          <a:xfrm>
            <a:off x="1206500" y="-152400"/>
            <a:ext cx="6553200" cy="7003627"/>
          </a:xfrm>
        </p:spPr>
      </p:pic>
      <p:sp>
        <p:nvSpPr>
          <p:cNvPr id="5" name="Ellipse 4"/>
          <p:cNvSpPr>
            <a:spLocks noChangeArrowheads="1"/>
          </p:cNvSpPr>
          <p:nvPr/>
        </p:nvSpPr>
        <p:spPr bwMode="auto">
          <a:xfrm>
            <a:off x="1905000" y="5410200"/>
            <a:ext cx="5334000" cy="685800"/>
          </a:xfrm>
          <a:prstGeom prst="ellipse">
            <a:avLst/>
          </a:prstGeom>
          <a:noFill/>
          <a:ln w="47625">
            <a:solidFill>
              <a:srgbClr val="FF00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pitchFamily="66" charset="0"/>
              <a:cs typeface="Arial" pitchFamily="34" charset="0"/>
            </a:endParaRPr>
          </a:p>
        </p:txBody>
      </p:sp>
    </p:spTree>
    <p:extLst>
      <p:ext uri="{BB962C8B-B14F-4D97-AF65-F5344CB8AC3E}">
        <p14:creationId xmlns:p14="http://schemas.microsoft.com/office/powerpoint/2010/main" val="3965859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B-fLogo-Blue-broadcast.png"/>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1525428" y="381000"/>
            <a:ext cx="6093145" cy="6096000"/>
          </a:xfrm>
          <a:prstGeom prst="rect">
            <a:avLst/>
          </a:prstGeom>
        </p:spPr>
      </p:pic>
    </p:spTree>
    <p:extLst>
      <p:ext uri="{BB962C8B-B14F-4D97-AF65-F5344CB8AC3E}">
        <p14:creationId xmlns:p14="http://schemas.microsoft.com/office/powerpoint/2010/main" val="10333149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B-fLogo-Blue-broadcast.png"/>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525428" y="381000"/>
            <a:ext cx="6093145" cy="6096000"/>
          </a:xfrm>
          <a:prstGeom prst="rect">
            <a:avLst/>
          </a:prstGeom>
        </p:spPr>
      </p:pic>
      <p:sp>
        <p:nvSpPr>
          <p:cNvPr id="3" name="Rectangle 2"/>
          <p:cNvSpPr/>
          <p:nvPr/>
        </p:nvSpPr>
        <p:spPr>
          <a:xfrm>
            <a:off x="0" y="1906250"/>
            <a:ext cx="9144000" cy="1446550"/>
          </a:xfrm>
          <a:prstGeom prst="rect">
            <a:avLst/>
          </a:prstGeom>
        </p:spPr>
        <p:txBody>
          <a:bodyPr wrap="square">
            <a:spAutoFit/>
          </a:bodyPr>
          <a:lstStyle/>
          <a:p>
            <a:pPr algn="ctr"/>
            <a:r>
              <a:rPr lang="fr-CA" sz="4400" b="1" dirty="0" smtClean="0">
                <a:solidFill>
                  <a:srgbClr val="FDD613"/>
                </a:solidFill>
                <a:latin typeface="Calibri"/>
                <a:ea typeface="Arial"/>
                <a:cs typeface="Calibri"/>
              </a:rPr>
              <a:t>Facebook, </a:t>
            </a:r>
            <a:r>
              <a:rPr lang="fr-CA" sz="4400" b="1" dirty="0">
                <a:solidFill>
                  <a:srgbClr val="FDD613"/>
                </a:solidFill>
                <a:latin typeface="Calibri"/>
                <a:ea typeface="Arial"/>
                <a:cs typeface="Calibri"/>
              </a:rPr>
              <a:t>the </a:t>
            </a:r>
            <a:r>
              <a:rPr lang="fr-CA" sz="4400" b="1" dirty="0" err="1">
                <a:solidFill>
                  <a:srgbClr val="FDD613"/>
                </a:solidFill>
                <a:latin typeface="Calibri"/>
                <a:ea typeface="Arial"/>
                <a:cs typeface="Calibri"/>
              </a:rPr>
              <a:t>world’s</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most</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popular</a:t>
            </a:r>
            <a:r>
              <a:rPr lang="fr-CA" sz="4400" b="1" dirty="0">
                <a:solidFill>
                  <a:srgbClr val="FDD613"/>
                </a:solidFill>
                <a:latin typeface="Calibri"/>
                <a:ea typeface="Arial"/>
                <a:cs typeface="Calibri"/>
              </a:rPr>
              <a:t> media </a:t>
            </a:r>
            <a:r>
              <a:rPr lang="fr-CA" sz="4400" b="1" dirty="0" err="1">
                <a:solidFill>
                  <a:srgbClr val="FDD613"/>
                </a:solidFill>
                <a:latin typeface="Calibri"/>
                <a:ea typeface="Arial"/>
                <a:cs typeface="Calibri"/>
              </a:rPr>
              <a:t>owner</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creates</a:t>
            </a:r>
            <a:r>
              <a:rPr lang="fr-CA" sz="4400" b="1" dirty="0">
                <a:solidFill>
                  <a:srgbClr val="FDD613"/>
                </a:solidFill>
                <a:latin typeface="Calibri"/>
                <a:ea typeface="Arial"/>
                <a:cs typeface="Calibri"/>
              </a:rPr>
              <a:t> no content</a:t>
            </a:r>
            <a:endParaRPr lang="fr-CA" sz="4400" b="1" dirty="0">
              <a:solidFill>
                <a:srgbClr val="FDD613"/>
              </a:solidFill>
              <a:latin typeface="Calibri"/>
              <a:cs typeface="Calibri"/>
            </a:endParaRPr>
          </a:p>
        </p:txBody>
      </p:sp>
    </p:spTree>
    <p:extLst>
      <p:ext uri="{BB962C8B-B14F-4D97-AF65-F5344CB8AC3E}">
        <p14:creationId xmlns:p14="http://schemas.microsoft.com/office/powerpoint/2010/main" val="10475798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libaba-logo.pn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422400"/>
            <a:ext cx="9144000" cy="4000500"/>
          </a:xfrm>
          <a:prstGeom prst="rect">
            <a:avLst/>
          </a:prstGeom>
        </p:spPr>
      </p:pic>
    </p:spTree>
    <p:extLst>
      <p:ext uri="{BB962C8B-B14F-4D97-AF65-F5344CB8AC3E}">
        <p14:creationId xmlns:p14="http://schemas.microsoft.com/office/powerpoint/2010/main" val="22470661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libaba-logo.pn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422400"/>
            <a:ext cx="9144000" cy="4000500"/>
          </a:xfrm>
          <a:prstGeom prst="rect">
            <a:avLst/>
          </a:prstGeom>
        </p:spPr>
      </p:pic>
      <p:sp>
        <p:nvSpPr>
          <p:cNvPr id="3" name="Rectangle 2"/>
          <p:cNvSpPr/>
          <p:nvPr/>
        </p:nvSpPr>
        <p:spPr>
          <a:xfrm>
            <a:off x="0" y="991850"/>
            <a:ext cx="9144000" cy="1446550"/>
          </a:xfrm>
          <a:prstGeom prst="rect">
            <a:avLst/>
          </a:prstGeom>
        </p:spPr>
        <p:txBody>
          <a:bodyPr wrap="square">
            <a:spAutoFit/>
          </a:bodyPr>
          <a:lstStyle/>
          <a:p>
            <a:pPr algn="ctr"/>
            <a:r>
              <a:rPr lang="fr-CA" sz="4400" b="1" dirty="0" err="1">
                <a:solidFill>
                  <a:srgbClr val="FDD613"/>
                </a:solidFill>
                <a:latin typeface="Calibri"/>
                <a:ea typeface="Arial"/>
                <a:cs typeface="Calibri"/>
              </a:rPr>
              <a:t>Alibaba</a:t>
            </a:r>
            <a:r>
              <a:rPr lang="fr-CA" sz="4400" b="1" dirty="0">
                <a:solidFill>
                  <a:srgbClr val="FDD613"/>
                </a:solidFill>
                <a:latin typeface="Calibri"/>
                <a:ea typeface="Arial"/>
                <a:cs typeface="Calibri"/>
              </a:rPr>
              <a:t>, the </a:t>
            </a:r>
            <a:r>
              <a:rPr lang="fr-CA" sz="4400" b="1" dirty="0" err="1">
                <a:solidFill>
                  <a:srgbClr val="FDD613"/>
                </a:solidFill>
                <a:latin typeface="Calibri"/>
                <a:ea typeface="Arial"/>
                <a:cs typeface="Calibri"/>
              </a:rPr>
              <a:t>most</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valuable</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retailer</a:t>
            </a:r>
            <a:r>
              <a:rPr lang="fr-CA" sz="4400" b="1" dirty="0">
                <a:solidFill>
                  <a:srgbClr val="FDD613"/>
                </a:solidFill>
                <a:latin typeface="Calibri"/>
                <a:ea typeface="Arial"/>
                <a:cs typeface="Calibri"/>
              </a:rPr>
              <a:t> </a:t>
            </a:r>
            <a:endParaRPr lang="fr-CA" sz="4400" b="1" dirty="0" smtClean="0">
              <a:solidFill>
                <a:srgbClr val="FDD613"/>
              </a:solidFill>
              <a:latin typeface="Calibri"/>
              <a:ea typeface="Arial"/>
              <a:cs typeface="Calibri"/>
            </a:endParaRPr>
          </a:p>
          <a:p>
            <a:pPr algn="ctr"/>
            <a:r>
              <a:rPr lang="fr-CA" sz="4400" b="1" dirty="0" smtClean="0">
                <a:solidFill>
                  <a:srgbClr val="FDD613"/>
                </a:solidFill>
                <a:latin typeface="Calibri"/>
                <a:ea typeface="Arial"/>
                <a:cs typeface="Calibri"/>
              </a:rPr>
              <a:t>        has NO </a:t>
            </a:r>
            <a:r>
              <a:rPr lang="fr-CA" sz="4400" b="1" dirty="0" err="1" smtClean="0">
                <a:solidFill>
                  <a:srgbClr val="FDD613"/>
                </a:solidFill>
                <a:latin typeface="Calibri"/>
                <a:ea typeface="Arial"/>
                <a:cs typeface="Calibri"/>
              </a:rPr>
              <a:t>inventory</a:t>
            </a:r>
            <a:r>
              <a:rPr lang="fr-CA" sz="4400" b="1" dirty="0" smtClean="0">
                <a:solidFill>
                  <a:srgbClr val="FDD613"/>
                </a:solidFill>
                <a:latin typeface="Calibri"/>
                <a:ea typeface="Arial"/>
                <a:cs typeface="Calibri"/>
              </a:rPr>
              <a:t> </a:t>
            </a:r>
            <a:endParaRPr lang="fr-CA" sz="4400" b="1" dirty="0">
              <a:solidFill>
                <a:srgbClr val="FDD613"/>
              </a:solidFill>
              <a:latin typeface="Calibri"/>
              <a:cs typeface="Calibri"/>
            </a:endParaRPr>
          </a:p>
        </p:txBody>
      </p:sp>
    </p:spTree>
    <p:extLst>
      <p:ext uri="{BB962C8B-B14F-4D97-AF65-F5344CB8AC3E}">
        <p14:creationId xmlns:p14="http://schemas.microsoft.com/office/powerpoint/2010/main" val="23197163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irbnb_horizontal_lockup_print.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9131" t="19677" r="8689" b="20352"/>
          <a:stretch/>
        </p:blipFill>
        <p:spPr>
          <a:xfrm>
            <a:off x="178499" y="1752600"/>
            <a:ext cx="8787002" cy="2855512"/>
          </a:xfrm>
          <a:prstGeom prst="rect">
            <a:avLst/>
          </a:prstGeom>
        </p:spPr>
      </p:pic>
    </p:spTree>
    <p:extLst>
      <p:ext uri="{BB962C8B-B14F-4D97-AF65-F5344CB8AC3E}">
        <p14:creationId xmlns:p14="http://schemas.microsoft.com/office/powerpoint/2010/main" val="19103610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irbnb_horizontal_lockup_print.jpg"/>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9131" t="19677" r="8689" b="20352"/>
          <a:stretch/>
        </p:blipFill>
        <p:spPr>
          <a:xfrm>
            <a:off x="178499" y="609600"/>
            <a:ext cx="8787002" cy="2855512"/>
          </a:xfrm>
          <a:prstGeom prst="rect">
            <a:avLst/>
          </a:prstGeom>
        </p:spPr>
      </p:pic>
      <p:sp>
        <p:nvSpPr>
          <p:cNvPr id="3" name="Rectangle 2"/>
          <p:cNvSpPr/>
          <p:nvPr/>
        </p:nvSpPr>
        <p:spPr>
          <a:xfrm>
            <a:off x="0" y="3362742"/>
            <a:ext cx="9144000" cy="2123658"/>
          </a:xfrm>
          <a:prstGeom prst="rect">
            <a:avLst/>
          </a:prstGeom>
        </p:spPr>
        <p:txBody>
          <a:bodyPr wrap="square">
            <a:spAutoFit/>
          </a:bodyPr>
          <a:lstStyle/>
          <a:p>
            <a:pPr algn="ctr"/>
            <a:r>
              <a:rPr lang="fr-CA" sz="4400" b="1" dirty="0">
                <a:solidFill>
                  <a:srgbClr val="FDD613"/>
                </a:solidFill>
                <a:latin typeface="Calibri"/>
                <a:ea typeface="Arial"/>
                <a:cs typeface="Calibri"/>
              </a:rPr>
              <a:t>T</a:t>
            </a:r>
            <a:r>
              <a:rPr lang="fr-CA" sz="4400" b="1" dirty="0" smtClean="0">
                <a:solidFill>
                  <a:srgbClr val="FDD613"/>
                </a:solidFill>
                <a:latin typeface="Calibri"/>
                <a:ea typeface="Arial"/>
                <a:cs typeface="Calibri"/>
              </a:rPr>
              <a:t>he </a:t>
            </a:r>
            <a:r>
              <a:rPr lang="fr-CA" sz="4400" b="1" dirty="0" err="1">
                <a:solidFill>
                  <a:srgbClr val="FDD613"/>
                </a:solidFill>
                <a:latin typeface="Calibri"/>
                <a:ea typeface="Arial"/>
                <a:cs typeface="Calibri"/>
              </a:rPr>
              <a:t>world’s</a:t>
            </a:r>
            <a:r>
              <a:rPr lang="fr-CA" sz="4400" b="1" dirty="0">
                <a:solidFill>
                  <a:srgbClr val="FDD613"/>
                </a:solidFill>
                <a:latin typeface="Calibri"/>
                <a:ea typeface="Arial"/>
                <a:cs typeface="Calibri"/>
              </a:rPr>
              <a:t> </a:t>
            </a:r>
            <a:r>
              <a:rPr lang="fr-CA" sz="4400" b="1" dirty="0" err="1">
                <a:solidFill>
                  <a:srgbClr val="FDD613"/>
                </a:solidFill>
                <a:latin typeface="Calibri"/>
                <a:ea typeface="Arial"/>
                <a:cs typeface="Calibri"/>
              </a:rPr>
              <a:t>largest</a:t>
            </a:r>
            <a:r>
              <a:rPr lang="fr-CA" sz="4400" b="1" dirty="0">
                <a:solidFill>
                  <a:srgbClr val="FDD613"/>
                </a:solidFill>
                <a:latin typeface="Calibri"/>
                <a:ea typeface="Arial"/>
                <a:cs typeface="Calibri"/>
              </a:rPr>
              <a:t> </a:t>
            </a:r>
            <a:endParaRPr lang="fr-CA" sz="4400" b="1" dirty="0" smtClean="0">
              <a:solidFill>
                <a:srgbClr val="FDD613"/>
              </a:solidFill>
              <a:latin typeface="Calibri"/>
              <a:ea typeface="Arial"/>
              <a:cs typeface="Calibri"/>
            </a:endParaRPr>
          </a:p>
          <a:p>
            <a:pPr algn="ctr"/>
            <a:r>
              <a:rPr lang="fr-CA" sz="4400" b="1" dirty="0" smtClean="0">
                <a:solidFill>
                  <a:srgbClr val="FDD613"/>
                </a:solidFill>
                <a:latin typeface="Calibri"/>
                <a:ea typeface="Arial"/>
                <a:cs typeface="Calibri"/>
              </a:rPr>
              <a:t>accommodation </a:t>
            </a:r>
            <a:r>
              <a:rPr lang="fr-CA" sz="4400" b="1" dirty="0">
                <a:solidFill>
                  <a:srgbClr val="FDD613"/>
                </a:solidFill>
                <a:latin typeface="Calibri"/>
                <a:ea typeface="Arial"/>
                <a:cs typeface="Calibri"/>
              </a:rPr>
              <a:t>provider </a:t>
            </a:r>
            <a:endParaRPr lang="fr-CA" sz="4400" b="1" dirty="0" smtClean="0">
              <a:solidFill>
                <a:srgbClr val="FDD613"/>
              </a:solidFill>
              <a:latin typeface="Calibri"/>
              <a:ea typeface="Arial"/>
              <a:cs typeface="Calibri"/>
            </a:endParaRPr>
          </a:p>
          <a:p>
            <a:pPr algn="ctr"/>
            <a:r>
              <a:rPr lang="fr-CA" sz="4400" b="1" dirty="0" err="1" smtClean="0">
                <a:solidFill>
                  <a:srgbClr val="FDD613"/>
                </a:solidFill>
                <a:latin typeface="Calibri"/>
                <a:ea typeface="Arial"/>
                <a:cs typeface="Calibri"/>
              </a:rPr>
              <a:t>owns</a:t>
            </a:r>
            <a:r>
              <a:rPr lang="fr-CA" sz="4400" b="1" dirty="0" smtClean="0">
                <a:solidFill>
                  <a:srgbClr val="FDD613"/>
                </a:solidFill>
                <a:latin typeface="Calibri"/>
                <a:ea typeface="Arial"/>
                <a:cs typeface="Calibri"/>
              </a:rPr>
              <a:t> NO real </a:t>
            </a:r>
            <a:r>
              <a:rPr lang="fr-CA" sz="4400" b="1" dirty="0" err="1">
                <a:solidFill>
                  <a:srgbClr val="FDD613"/>
                </a:solidFill>
                <a:latin typeface="Calibri"/>
                <a:ea typeface="Arial"/>
                <a:cs typeface="Calibri"/>
              </a:rPr>
              <a:t>estate</a:t>
            </a:r>
            <a:endParaRPr lang="fr-CA" sz="4400" b="1" dirty="0">
              <a:solidFill>
                <a:srgbClr val="FDD613"/>
              </a:solidFill>
              <a:latin typeface="Calibri"/>
              <a:cs typeface="Calibri"/>
            </a:endParaRPr>
          </a:p>
        </p:txBody>
      </p:sp>
    </p:spTree>
    <p:extLst>
      <p:ext uri="{BB962C8B-B14F-4D97-AF65-F5344CB8AC3E}">
        <p14:creationId xmlns:p14="http://schemas.microsoft.com/office/powerpoint/2010/main" val="21699607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76200"/>
            <a:ext cx="9220200" cy="693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6" name="Image 5" descr="Screen Shot 2015-10-05 at 20.3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9220200" cy="3510586"/>
          </a:xfrm>
          <a:prstGeom prst="rect">
            <a:avLst/>
          </a:prstGeom>
        </p:spPr>
      </p:pic>
      <p:pic>
        <p:nvPicPr>
          <p:cNvPr id="7" name="Image 6" descr="Screen Shot 2015-10-05 at 20.35.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294" y="990600"/>
            <a:ext cx="7099413"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22346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38</a:t>
            </a:fld>
            <a:endParaRPr lang="en-US" dirty="0"/>
          </a:p>
        </p:txBody>
      </p:sp>
      <p:pic>
        <p:nvPicPr>
          <p:cNvPr id="3" name="Picture 2" descr="Screen Shot 2015-05-02 at 16.1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24918"/>
            <a:ext cx="8923512" cy="5242482"/>
          </a:xfrm>
          <a:prstGeom prst="rect">
            <a:avLst/>
          </a:prstGeom>
        </p:spPr>
      </p:pic>
    </p:spTree>
    <p:extLst>
      <p:ext uri="{BB962C8B-B14F-4D97-AF65-F5344CB8AC3E}">
        <p14:creationId xmlns:p14="http://schemas.microsoft.com/office/powerpoint/2010/main" val="16969278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39</a:t>
            </a:fld>
            <a:endParaRPr lang="en-US" dirty="0"/>
          </a:p>
        </p:txBody>
      </p:sp>
      <p:pic>
        <p:nvPicPr>
          <p:cNvPr id="3" name="Content Placeholder 2" descr="second-screen.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6" t="-280" r="293" b="-176"/>
          <a:stretch/>
        </p:blipFill>
        <p:spPr>
          <a:xfrm>
            <a:off x="0" y="1447800"/>
            <a:ext cx="9077236" cy="4356100"/>
          </a:xfrm>
        </p:spPr>
      </p:pic>
    </p:spTree>
    <p:extLst>
      <p:ext uri="{BB962C8B-B14F-4D97-AF65-F5344CB8AC3E}">
        <p14:creationId xmlns:p14="http://schemas.microsoft.com/office/powerpoint/2010/main" val="850278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tv-connectee-interfac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323" t="1828" r="-312" b="-175"/>
          <a:stretch/>
        </p:blipFill>
        <p:spPr>
          <a:xfrm>
            <a:off x="1168400" y="1612900"/>
            <a:ext cx="6921500" cy="4038600"/>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4</a:t>
            </a:fld>
            <a:endParaRPr lang="en-US" dirty="0"/>
          </a:p>
        </p:txBody>
      </p:sp>
      <p:sp>
        <p:nvSpPr>
          <p:cNvPr id="6" name="TextBox 5"/>
          <p:cNvSpPr txBox="1"/>
          <p:nvPr/>
        </p:nvSpPr>
        <p:spPr>
          <a:xfrm>
            <a:off x="2357644" y="685800"/>
            <a:ext cx="4359186" cy="584776"/>
          </a:xfrm>
          <a:prstGeom prst="rect">
            <a:avLst/>
          </a:prstGeom>
          <a:noFill/>
        </p:spPr>
        <p:txBody>
          <a:bodyPr wrap="none" rtlCol="0">
            <a:spAutoFit/>
          </a:bodyPr>
          <a:lstStyle/>
          <a:p>
            <a:pPr algn="ctr"/>
            <a:r>
              <a:rPr lang="en-US" sz="2400" dirty="0" smtClean="0">
                <a:solidFill>
                  <a:schemeClr val="bg1"/>
                </a:solidFill>
              </a:rPr>
              <a:t>500 million connecting devices</a:t>
            </a:r>
          </a:p>
          <a:p>
            <a:pPr algn="ctr"/>
            <a:r>
              <a:rPr lang="en-US" sz="800" dirty="0" smtClean="0">
                <a:solidFill>
                  <a:schemeClr val="bg1"/>
                </a:solidFill>
              </a:rPr>
              <a:t>Strategy Analytics,</a:t>
            </a:r>
            <a:endParaRPr lang="en-US" sz="800" dirty="0">
              <a:solidFill>
                <a:schemeClr val="bg1"/>
              </a:solidFill>
            </a:endParaRPr>
          </a:p>
        </p:txBody>
      </p:sp>
    </p:spTree>
    <p:extLst>
      <p:ext uri="{BB962C8B-B14F-4D97-AF65-F5344CB8AC3E}">
        <p14:creationId xmlns:p14="http://schemas.microsoft.com/office/powerpoint/2010/main" val="24576099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40</a:t>
            </a:fld>
            <a:endParaRPr lang="en-US" dirty="0"/>
          </a:p>
        </p:txBody>
      </p:sp>
      <p:pic>
        <p:nvPicPr>
          <p:cNvPr id="5" name="Content Placeholder 4" descr="wpid-Photo-Nov-9-2011-459-AM.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54" t="-656" b="3742"/>
          <a:stretch/>
        </p:blipFill>
        <p:spPr>
          <a:xfrm>
            <a:off x="444500" y="457200"/>
            <a:ext cx="8242300" cy="5981700"/>
          </a:xfrm>
        </p:spPr>
      </p:pic>
    </p:spTree>
    <p:extLst>
      <p:ext uri="{BB962C8B-B14F-4D97-AF65-F5344CB8AC3E}">
        <p14:creationId xmlns:p14="http://schemas.microsoft.com/office/powerpoint/2010/main" val="41526126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4-09-30 at 07.53.45.png"/>
          <p:cNvPicPr>
            <a:picLocks noGrp="1" noChangeAspect="1"/>
          </p:cNvPicPr>
          <p:nvPr>
            <p:ph idx="1"/>
          </p:nvPr>
        </p:nvPicPr>
        <p:blipFill>
          <a:blip r:embed="rId3">
            <a:extLst>
              <a:ext uri="{28A0092B-C50C-407E-A947-70E740481C1C}">
                <a14:useLocalDpi xmlns:a14="http://schemas.microsoft.com/office/drawing/2010/main" val="0"/>
              </a:ext>
            </a:extLst>
          </a:blip>
          <a:srcRect l="857" r="857"/>
          <a:stretch>
            <a:fillRect/>
          </a:stretch>
        </p:blipFill>
        <p:spPr>
          <a:xfrm>
            <a:off x="304800" y="76200"/>
            <a:ext cx="8458200" cy="6400800"/>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41</a:t>
            </a:fld>
            <a:endParaRPr lang="en-US" dirty="0"/>
          </a:p>
        </p:txBody>
      </p:sp>
    </p:spTree>
    <p:extLst>
      <p:ext uri="{BB962C8B-B14F-4D97-AF65-F5344CB8AC3E}">
        <p14:creationId xmlns:p14="http://schemas.microsoft.com/office/powerpoint/2010/main" val="5097364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6200" y="1942237"/>
            <a:ext cx="92202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smtClean="0">
                <a:solidFill>
                  <a:schemeClr val="bg1"/>
                </a:solidFill>
                <a:latin typeface="Helvetica"/>
                <a:cs typeface="Helvetica"/>
              </a:rPr>
              <a:t>If </a:t>
            </a:r>
            <a:r>
              <a:rPr lang="fr-CA" sz="5100" b="1" dirty="0" err="1" smtClean="0">
                <a:solidFill>
                  <a:schemeClr val="bg1"/>
                </a:solidFill>
                <a:latin typeface="Helvetica"/>
                <a:cs typeface="Helvetica"/>
              </a:rPr>
              <a:t>you</a:t>
            </a:r>
            <a:r>
              <a:rPr lang="fr-CA" sz="5100" b="1" dirty="0" smtClean="0">
                <a:solidFill>
                  <a:schemeClr val="bg1"/>
                </a:solidFill>
                <a:latin typeface="Helvetica"/>
                <a:cs typeface="Helvetica"/>
              </a:rPr>
              <a:t> </a:t>
            </a:r>
            <a:r>
              <a:rPr lang="fr-CA" sz="5100" b="1" dirty="0" err="1" smtClean="0">
                <a:solidFill>
                  <a:schemeClr val="bg1"/>
                </a:solidFill>
                <a:latin typeface="Helvetica"/>
                <a:cs typeface="Helvetica"/>
              </a:rPr>
              <a:t>build</a:t>
            </a:r>
            <a:r>
              <a:rPr lang="fr-CA" sz="5100" b="1" dirty="0" smtClean="0">
                <a:solidFill>
                  <a:schemeClr val="bg1"/>
                </a:solidFill>
                <a:latin typeface="Helvetica"/>
                <a:cs typeface="Helvetica"/>
              </a:rPr>
              <a:t> </a:t>
            </a:r>
            <a:r>
              <a:rPr lang="fr-CA" sz="5100" b="1" dirty="0" err="1" smtClean="0">
                <a:solidFill>
                  <a:schemeClr val="bg1"/>
                </a:solidFill>
                <a:latin typeface="Helvetica"/>
                <a:cs typeface="Helvetica"/>
              </a:rPr>
              <a:t>it</a:t>
            </a:r>
            <a:endParaRPr lang="fr-CA" sz="5100" b="1" dirty="0">
              <a:solidFill>
                <a:schemeClr val="bg1"/>
              </a:solidFill>
              <a:latin typeface="Helvetica"/>
              <a:cs typeface="Helvetica"/>
            </a:endParaRPr>
          </a:p>
        </p:txBody>
      </p:sp>
      <p:sp>
        <p:nvSpPr>
          <p:cNvPr id="5" name="Rectangle 3"/>
          <p:cNvSpPr txBox="1">
            <a:spLocks noChangeArrowheads="1"/>
          </p:cNvSpPr>
          <p:nvPr/>
        </p:nvSpPr>
        <p:spPr bwMode="auto">
          <a:xfrm>
            <a:off x="-152400" y="2932837"/>
            <a:ext cx="94488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err="1" smtClean="0">
                <a:solidFill>
                  <a:schemeClr val="bg1"/>
                </a:solidFill>
                <a:latin typeface="Helvetica"/>
                <a:cs typeface="Helvetica"/>
              </a:rPr>
              <a:t>They</a:t>
            </a:r>
            <a:r>
              <a:rPr lang="fr-CA" sz="5100" b="1" dirty="0" smtClean="0">
                <a:solidFill>
                  <a:schemeClr val="bg1"/>
                </a:solidFill>
                <a:latin typeface="Helvetica"/>
                <a:cs typeface="Helvetica"/>
              </a:rPr>
              <a:t> </a:t>
            </a:r>
            <a:r>
              <a:rPr lang="fr-CA" sz="5100" b="1" dirty="0" err="1" smtClean="0">
                <a:solidFill>
                  <a:schemeClr val="bg1"/>
                </a:solidFill>
                <a:latin typeface="Helvetica"/>
                <a:cs typeface="Helvetica"/>
              </a:rPr>
              <a:t>will</a:t>
            </a:r>
            <a:r>
              <a:rPr lang="fr-CA" sz="5100" b="1" dirty="0" smtClean="0">
                <a:solidFill>
                  <a:schemeClr val="bg1"/>
                </a:solidFill>
                <a:latin typeface="Helvetica"/>
                <a:cs typeface="Helvetica"/>
              </a:rPr>
              <a:t>……</a:t>
            </a:r>
            <a:endParaRPr lang="fr-CA" sz="5200" b="1" dirty="0">
              <a:solidFill>
                <a:schemeClr val="bg1"/>
              </a:solidFill>
              <a:latin typeface="Helvetica"/>
              <a:cs typeface="Helvetica"/>
            </a:endParaRPr>
          </a:p>
        </p:txBody>
      </p:sp>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42</a:t>
            </a:fld>
            <a:endParaRPr lang="en-US"/>
          </a:p>
        </p:txBody>
      </p:sp>
      <p:sp>
        <p:nvSpPr>
          <p:cNvPr id="3" name="TextBox 2"/>
          <p:cNvSpPr txBox="1"/>
          <p:nvPr/>
        </p:nvSpPr>
        <p:spPr>
          <a:xfrm>
            <a:off x="2146300" y="4533900"/>
            <a:ext cx="184666" cy="369332"/>
          </a:xfrm>
          <a:prstGeom prst="rect">
            <a:avLst/>
          </a:prstGeom>
          <a:noFill/>
        </p:spPr>
        <p:txBody>
          <a:bodyPr wrap="none" rtlCol="0">
            <a:spAutoFit/>
          </a:bodyPr>
          <a:lstStyle/>
          <a:p>
            <a:endParaRPr lang="en-US" dirty="0"/>
          </a:p>
        </p:txBody>
      </p:sp>
      <p:sp>
        <p:nvSpPr>
          <p:cNvPr id="8" name="Rectangle 3"/>
          <p:cNvSpPr txBox="1">
            <a:spLocks noChangeArrowheads="1"/>
          </p:cNvSpPr>
          <p:nvPr/>
        </p:nvSpPr>
        <p:spPr bwMode="auto">
          <a:xfrm>
            <a:off x="1295400" y="3810000"/>
            <a:ext cx="63246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err="1" smtClean="0">
                <a:solidFill>
                  <a:srgbClr val="FDD613"/>
                </a:solidFill>
                <a:latin typeface="Helvetica"/>
                <a:cs typeface="Helvetica"/>
              </a:rPr>
              <a:t>download</a:t>
            </a:r>
            <a:r>
              <a:rPr lang="fr-CA" sz="5100" b="1" dirty="0" smtClean="0">
                <a:solidFill>
                  <a:srgbClr val="FDD613"/>
                </a:solidFill>
                <a:latin typeface="Helvetica"/>
                <a:cs typeface="Helvetica"/>
              </a:rPr>
              <a:t> </a:t>
            </a:r>
            <a:r>
              <a:rPr lang="fr-CA" sz="5100" b="1" dirty="0" err="1">
                <a:solidFill>
                  <a:srgbClr val="FDD613"/>
                </a:solidFill>
                <a:latin typeface="Helvetica"/>
                <a:cs typeface="Helvetica"/>
              </a:rPr>
              <a:t>it!</a:t>
            </a:r>
            <a:endParaRPr lang="fr-CA" sz="5200" b="1" dirty="0">
              <a:solidFill>
                <a:srgbClr val="FDD613"/>
              </a:solidFill>
              <a:latin typeface="Helvetica"/>
              <a:cs typeface="Helvetica"/>
            </a:endParaRPr>
          </a:p>
        </p:txBody>
      </p:sp>
      <p:sp>
        <p:nvSpPr>
          <p:cNvPr id="7" name="TextBox 6"/>
          <p:cNvSpPr txBox="1"/>
          <p:nvPr/>
        </p:nvSpPr>
        <p:spPr>
          <a:xfrm>
            <a:off x="1676400" y="1473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4904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title"/>
          </p:nvPr>
        </p:nvSpPr>
        <p:spPr>
          <a:xfrm>
            <a:off x="-76200" y="228600"/>
            <a:ext cx="9220200" cy="762000"/>
          </a:xfrm>
        </p:spPr>
        <p:txBody>
          <a:bodyPr/>
          <a:lstStyle/>
          <a:p>
            <a:pPr eaLnBrk="1"/>
            <a:r>
              <a:rPr lang="fr-CA" sz="3600" b="1" dirty="0" smtClean="0">
                <a:solidFill>
                  <a:srgbClr val="FFFFFF"/>
                </a:solidFill>
                <a:latin typeface="Cambria" pitchFamily="18" charset="0"/>
                <a:ea typeface="ＭＳ Ｐゴシック" pitchFamily="34" charset="-128"/>
              </a:rPr>
              <a:t>Titre</a:t>
            </a:r>
            <a:r>
              <a:rPr lang="fr-CA" sz="2600" dirty="0" smtClean="0">
                <a:solidFill>
                  <a:srgbClr val="FFFFFF"/>
                </a:solidFill>
                <a:latin typeface="Cambria" pitchFamily="18" charset="0"/>
                <a:ea typeface="ＭＳ Ｐゴシック" pitchFamily="34" charset="-128"/>
              </a:rPr>
              <a:t/>
            </a:r>
            <a:br>
              <a:rPr lang="fr-CA" sz="2600" dirty="0" smtClean="0">
                <a:solidFill>
                  <a:srgbClr val="FFFFFF"/>
                </a:solidFill>
                <a:latin typeface="Cambria" pitchFamily="18" charset="0"/>
                <a:ea typeface="ＭＳ Ｐゴシック" pitchFamily="34" charset="-128"/>
              </a:rPr>
            </a:br>
            <a:endParaRPr lang="fr-FR" sz="2000" dirty="0" smtClean="0">
              <a:latin typeface="Cambria" pitchFamily="18" charset="0"/>
              <a:ea typeface="ＭＳ Ｐゴシック" pitchFamily="34" charset="-128"/>
            </a:endParaRPr>
          </a:p>
        </p:txBody>
      </p:sp>
      <p:pic>
        <p:nvPicPr>
          <p:cNvPr id="4" name="Image 1" descr="Fond black 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87313"/>
            <a:ext cx="926147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Tesco-Homeplus-Subway-Virtual-Store-in-South-Korea-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84419"/>
            <a:ext cx="8839200" cy="596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8667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osmopowatagsprayp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80584" cy="6858000"/>
          </a:xfrm>
          <a:prstGeom prst="rect">
            <a:avLst/>
          </a:prstGeom>
        </p:spPr>
      </p:pic>
    </p:spTree>
    <p:extLst>
      <p:ext uri="{BB962C8B-B14F-4D97-AF65-F5344CB8AC3E}">
        <p14:creationId xmlns:p14="http://schemas.microsoft.com/office/powerpoint/2010/main" val="13033165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2-23 at 12.35.39.png"/>
          <p:cNvPicPr>
            <a:picLocks noGrp="1" noChangeAspect="1"/>
          </p:cNvPicPr>
          <p:nvPr>
            <p:ph idx="1"/>
          </p:nvPr>
        </p:nvPicPr>
        <p:blipFill rotWithShape="1">
          <a:blip>
            <a:extLst>
              <a:ext uri="{28A0092B-C50C-407E-A947-70E740481C1C}">
                <a14:useLocalDpi xmlns:a14="http://schemas.microsoft.com/office/drawing/2010/main" val="0"/>
              </a:ext>
            </a:extLst>
          </a:blip>
          <a:srcRect l="2426" t="337" r="2243" b="464"/>
          <a:stretch/>
        </p:blipFill>
        <p:spPr>
          <a:xfrm>
            <a:off x="2825750" y="215900"/>
            <a:ext cx="3492500" cy="6426200"/>
          </a:xfrm>
        </p:spPr>
      </p:pic>
      <p:sp>
        <p:nvSpPr>
          <p:cNvPr id="3" name="ZoneTexte 2"/>
          <p:cNvSpPr txBox="1"/>
          <p:nvPr/>
        </p:nvSpPr>
        <p:spPr>
          <a:xfrm>
            <a:off x="7848600" y="6535579"/>
            <a:ext cx="1295400" cy="246221"/>
          </a:xfrm>
          <a:prstGeom prst="rect">
            <a:avLst/>
          </a:prstGeom>
          <a:noFill/>
        </p:spPr>
        <p:txBody>
          <a:bodyPr wrap="square" rtlCol="0">
            <a:spAutoFit/>
          </a:bodyPr>
          <a:lstStyle/>
          <a:p>
            <a:r>
              <a:rPr lang="en-CA" sz="1000" dirty="0" smtClean="0">
                <a:solidFill>
                  <a:schemeClr val="bg1"/>
                </a:solidFill>
                <a:latin typeface="Helvetica Neue"/>
                <a:cs typeface="Helvetica Neue"/>
              </a:rPr>
              <a:t>Source</a:t>
            </a:r>
            <a:r>
              <a:rPr lang="en-CA" sz="1000" dirty="0">
                <a:solidFill>
                  <a:schemeClr val="bg1"/>
                </a:solidFill>
                <a:latin typeface="Helvetica Neue"/>
                <a:cs typeface="Helvetica Neue"/>
              </a:rPr>
              <a:t>: </a:t>
            </a:r>
            <a:r>
              <a:rPr lang="en-CA" sz="1000" dirty="0" err="1" smtClean="0">
                <a:solidFill>
                  <a:schemeClr val="bg1"/>
                </a:solidFill>
                <a:latin typeface="Helvetica Neue"/>
                <a:cs typeface="Helvetica Neue"/>
              </a:rPr>
              <a:t>Shazam</a:t>
            </a:r>
            <a:endParaRPr lang="en-CA" sz="1000" dirty="0">
              <a:solidFill>
                <a:schemeClr val="bg1"/>
              </a:solidFill>
              <a:latin typeface="Helvetica Neue"/>
              <a:cs typeface="Helvetica Neue"/>
            </a:endParaRPr>
          </a:p>
        </p:txBody>
      </p:sp>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45</a:t>
            </a:fld>
            <a:endParaRPr lang="en-US"/>
          </a:p>
        </p:txBody>
      </p:sp>
    </p:spTree>
    <p:extLst>
      <p:ext uri="{BB962C8B-B14F-4D97-AF65-F5344CB8AC3E}">
        <p14:creationId xmlns:p14="http://schemas.microsoft.com/office/powerpoint/2010/main" val="39483558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creen Shot 2013-10-04 at 21.0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953650"/>
            <a:ext cx="6184900" cy="376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llipse 4"/>
          <p:cNvSpPr>
            <a:spLocks noChangeArrowheads="1"/>
          </p:cNvSpPr>
          <p:nvPr/>
        </p:nvSpPr>
        <p:spPr bwMode="auto">
          <a:xfrm flipV="1">
            <a:off x="2286000" y="4648200"/>
            <a:ext cx="2895600" cy="685800"/>
          </a:xfrm>
          <a:prstGeom prst="ellipse">
            <a:avLst/>
          </a:prstGeom>
          <a:noFill/>
          <a:ln w="47625">
            <a:solidFill>
              <a:srgbClr val="FFFF00"/>
            </a:solidFill>
            <a:round/>
            <a:headEnd/>
            <a:tailEnd/>
          </a:ln>
          <a:effectLst>
            <a:outerShdw blurRad="63500" dist="38100" dir="2700000" algn="tl" rotWithShape="0">
              <a:srgbClr val="000000">
                <a:alpha val="39998"/>
              </a:srgbClr>
            </a:outerShdw>
          </a:effectLst>
        </p:spPr>
        <p:txBody>
          <a:bodyPr wrap="none" anchor="ctr"/>
          <a:lstStyle/>
          <a:p>
            <a:pPr>
              <a:defRPr/>
            </a:pPr>
            <a:endParaRPr lang="fr-CA">
              <a:solidFill>
                <a:schemeClr val="bg1"/>
              </a:solidFill>
              <a:latin typeface="Comic Sans MS" charset="0"/>
              <a:ea typeface="ＭＳ Ｐゴシック" charset="-128"/>
            </a:endParaRPr>
          </a:p>
        </p:txBody>
      </p:sp>
      <p:sp>
        <p:nvSpPr>
          <p:cNvPr id="2" name="TextBox 1"/>
          <p:cNvSpPr txBox="1"/>
          <p:nvPr/>
        </p:nvSpPr>
        <p:spPr>
          <a:xfrm>
            <a:off x="2209800" y="381000"/>
            <a:ext cx="4953000" cy="1077218"/>
          </a:xfrm>
          <a:prstGeom prst="rect">
            <a:avLst/>
          </a:prstGeom>
          <a:noFill/>
        </p:spPr>
        <p:txBody>
          <a:bodyPr wrap="square" rtlCol="0">
            <a:spAutoFit/>
          </a:bodyPr>
          <a:lstStyle/>
          <a:p>
            <a:pPr algn="ctr"/>
            <a:r>
              <a:rPr lang="en-US" sz="3200" dirty="0" smtClean="0">
                <a:solidFill>
                  <a:schemeClr val="bg1"/>
                </a:solidFill>
                <a:latin typeface="Helvetica"/>
                <a:cs typeface="Helvetica"/>
              </a:rPr>
              <a:t>Jimmy </a:t>
            </a:r>
            <a:r>
              <a:rPr lang="en-US" sz="3200" dirty="0" err="1" smtClean="0">
                <a:solidFill>
                  <a:schemeClr val="bg1"/>
                </a:solidFill>
                <a:latin typeface="Helvetica"/>
                <a:cs typeface="Helvetica"/>
              </a:rPr>
              <a:t>Kimmell</a:t>
            </a:r>
            <a:r>
              <a:rPr lang="en-US" sz="3200" dirty="0" smtClean="0">
                <a:solidFill>
                  <a:schemeClr val="bg1"/>
                </a:solidFill>
                <a:latin typeface="Helvetica"/>
                <a:cs typeface="Helvetica"/>
              </a:rPr>
              <a:t> Live:</a:t>
            </a:r>
          </a:p>
          <a:p>
            <a:pPr algn="ctr"/>
            <a:r>
              <a:rPr lang="en-US" sz="3200" dirty="0" smtClean="0">
                <a:solidFill>
                  <a:schemeClr val="bg1"/>
                </a:solidFill>
                <a:latin typeface="Helvetica"/>
                <a:cs typeface="Helvetica"/>
              </a:rPr>
              <a:t>1st </a:t>
            </a:r>
            <a:r>
              <a:rPr lang="en-CA" sz="3200" b="1" dirty="0" smtClean="0">
                <a:solidFill>
                  <a:schemeClr val="bg1"/>
                </a:solidFill>
                <a:latin typeface="Helvetica"/>
                <a:cs typeface="Helvetica"/>
              </a:rPr>
              <a:t>“</a:t>
            </a:r>
            <a:r>
              <a:rPr lang="en-CA" sz="3200" i="1" dirty="0" err="1" smtClean="0">
                <a:solidFill>
                  <a:schemeClr val="bg1"/>
                </a:solidFill>
                <a:latin typeface="Helvetica"/>
                <a:cs typeface="Helvetica"/>
              </a:rPr>
              <a:t>Shazamable</a:t>
            </a:r>
            <a:r>
              <a:rPr lang="en-CA" sz="3200" b="1" dirty="0" smtClean="0">
                <a:solidFill>
                  <a:schemeClr val="bg1"/>
                </a:solidFill>
                <a:latin typeface="Helvetica"/>
                <a:cs typeface="Helvetica"/>
              </a:rPr>
              <a:t>” </a:t>
            </a:r>
            <a:r>
              <a:rPr lang="en-US" sz="3200" dirty="0">
                <a:solidFill>
                  <a:schemeClr val="bg1"/>
                </a:solidFill>
                <a:latin typeface="Helvetica"/>
                <a:cs typeface="Helvetica"/>
              </a:rPr>
              <a:t>show </a:t>
            </a:r>
          </a:p>
        </p:txBody>
      </p:sp>
      <p:sp>
        <p:nvSpPr>
          <p:cNvPr id="6" name="ZoneTexte 5"/>
          <p:cNvSpPr txBox="1"/>
          <p:nvPr/>
        </p:nvSpPr>
        <p:spPr>
          <a:xfrm>
            <a:off x="7848600" y="6535579"/>
            <a:ext cx="1295400" cy="246221"/>
          </a:xfrm>
          <a:prstGeom prst="rect">
            <a:avLst/>
          </a:prstGeom>
          <a:noFill/>
        </p:spPr>
        <p:txBody>
          <a:bodyPr wrap="square" rtlCol="0">
            <a:spAutoFit/>
          </a:bodyPr>
          <a:lstStyle/>
          <a:p>
            <a:r>
              <a:rPr lang="en-CA" sz="1000" dirty="0" smtClean="0">
                <a:solidFill>
                  <a:schemeClr val="bg1"/>
                </a:solidFill>
                <a:latin typeface="Helvetica Neue"/>
                <a:cs typeface="Helvetica Neue"/>
              </a:rPr>
              <a:t>Source</a:t>
            </a:r>
            <a:r>
              <a:rPr lang="en-CA" sz="1000" dirty="0">
                <a:solidFill>
                  <a:schemeClr val="bg1"/>
                </a:solidFill>
                <a:latin typeface="Helvetica Neue"/>
                <a:cs typeface="Helvetica Neue"/>
              </a:rPr>
              <a:t>: </a:t>
            </a:r>
            <a:r>
              <a:rPr lang="en-CA" sz="1000" dirty="0" err="1" smtClean="0">
                <a:solidFill>
                  <a:schemeClr val="bg1"/>
                </a:solidFill>
                <a:latin typeface="Helvetica Neue"/>
                <a:cs typeface="Helvetica Neue"/>
              </a:rPr>
              <a:t>Youtube</a:t>
            </a:r>
            <a:endParaRPr lang="en-CA" sz="1000" dirty="0">
              <a:solidFill>
                <a:schemeClr val="bg1"/>
              </a:solidFill>
              <a:latin typeface="Helvetica Neue"/>
              <a:cs typeface="Helvetica Neue"/>
            </a:endParaRPr>
          </a:p>
        </p:txBody>
      </p:sp>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46</a:t>
            </a:fld>
            <a:endParaRPr lang="en-US"/>
          </a:p>
        </p:txBody>
      </p:sp>
    </p:spTree>
    <p:extLst>
      <p:ext uri="{BB962C8B-B14F-4D97-AF65-F5344CB8AC3E}">
        <p14:creationId xmlns:p14="http://schemas.microsoft.com/office/powerpoint/2010/main" val="3311796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_2014-04-30-20-45-3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84" r="1024"/>
          <a:stretch/>
        </p:blipFill>
        <p:spPr>
          <a:xfrm>
            <a:off x="2743200" y="0"/>
            <a:ext cx="3657600" cy="6858000"/>
          </a:xfrm>
        </p:spPr>
      </p:pic>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47</a:t>
            </a:fld>
            <a:endParaRPr lang="en-US"/>
          </a:p>
        </p:txBody>
      </p:sp>
    </p:spTree>
    <p:extLst>
      <p:ext uri="{BB962C8B-B14F-4D97-AF65-F5344CB8AC3E}">
        <p14:creationId xmlns:p14="http://schemas.microsoft.com/office/powerpoint/2010/main" val="19306579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6 at 10.41.08.png"/>
          <p:cNvPicPr>
            <a:picLocks noChangeAspect="1"/>
          </p:cNvPicPr>
          <p:nvPr/>
        </p:nvPicPr>
        <p:blipFill rotWithShape="1">
          <a:blip r:embed="rId3">
            <a:extLst>
              <a:ext uri="{28A0092B-C50C-407E-A947-70E740481C1C}">
                <a14:useLocalDpi xmlns:a14="http://schemas.microsoft.com/office/drawing/2010/main" val="0"/>
              </a:ext>
            </a:extLst>
          </a:blip>
          <a:srcRect r="1785"/>
          <a:stretch/>
        </p:blipFill>
        <p:spPr>
          <a:xfrm>
            <a:off x="2716889" y="152400"/>
            <a:ext cx="4077611" cy="6172200"/>
          </a:xfrm>
          <a:prstGeom prst="rect">
            <a:avLst/>
          </a:prstGeom>
        </p:spPr>
      </p:pic>
    </p:spTree>
    <p:extLst>
      <p:ext uri="{BB962C8B-B14F-4D97-AF65-F5344CB8AC3E}">
        <p14:creationId xmlns:p14="http://schemas.microsoft.com/office/powerpoint/2010/main" val="5583452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06 at 10.4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234"/>
            <a:ext cx="9144000" cy="5529532"/>
          </a:xfrm>
          <a:prstGeom prst="rect">
            <a:avLst/>
          </a:prstGeom>
        </p:spPr>
      </p:pic>
    </p:spTree>
    <p:extLst>
      <p:ext uri="{BB962C8B-B14F-4D97-AF65-F5344CB8AC3E}">
        <p14:creationId xmlns:p14="http://schemas.microsoft.com/office/powerpoint/2010/main" val="15115373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creen Shot 2014-10-05 at 12.34.44.png"/>
          <p:cNvPicPr>
            <a:picLocks noChangeAspect="1"/>
          </p:cNvPicPr>
          <p:nvPr/>
        </p:nvPicPr>
        <p:blipFill rotWithShape="1">
          <a:blip r:embed="rId3" cstate="email">
            <a:extLst>
              <a:ext uri="{28A0092B-C50C-407E-A947-70E740481C1C}">
                <a14:useLocalDpi xmlns:a14="http://schemas.microsoft.com/office/drawing/2010/main" val="0"/>
              </a:ext>
            </a:extLst>
          </a:blip>
          <a:srcRect l="16603" t="14010" r="35626" b="22831"/>
          <a:stretch/>
        </p:blipFill>
        <p:spPr>
          <a:xfrm>
            <a:off x="1371600" y="1024954"/>
            <a:ext cx="6513222" cy="4232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3"/>
          <p:cNvSpPr txBox="1"/>
          <p:nvPr/>
        </p:nvSpPr>
        <p:spPr>
          <a:xfrm>
            <a:off x="2286000" y="2967338"/>
            <a:ext cx="1524000" cy="461665"/>
          </a:xfrm>
          <a:prstGeom prst="rect">
            <a:avLst/>
          </a:prstGeom>
          <a:noFill/>
        </p:spPr>
        <p:txBody>
          <a:bodyPr wrap="square" rtlCol="0">
            <a:spAutoFit/>
          </a:bodyPr>
          <a:lstStyle/>
          <a:p>
            <a:r>
              <a:rPr lang="en-CA" sz="1200" b="1" dirty="0" smtClean="0">
                <a:solidFill>
                  <a:srgbClr val="FFFFFF"/>
                </a:solidFill>
                <a:latin typeface="+mn-lt"/>
              </a:rPr>
              <a:t>People don’t care about the </a:t>
            </a:r>
            <a:r>
              <a:rPr lang="en-CA" sz="1200" b="1" dirty="0" err="1" smtClean="0">
                <a:solidFill>
                  <a:srgbClr val="FFFFFF"/>
                </a:solidFill>
                <a:latin typeface="+mn-lt"/>
              </a:rPr>
              <a:t>plateform</a:t>
            </a:r>
            <a:r>
              <a:rPr lang="en-CA" sz="1200" b="1" dirty="0" smtClean="0">
                <a:solidFill>
                  <a:srgbClr val="FFFFFF"/>
                </a:solidFill>
                <a:latin typeface="+mn-lt"/>
              </a:rPr>
              <a:t>.</a:t>
            </a:r>
            <a:endParaRPr lang="en-CA" sz="1200" b="1" dirty="0">
              <a:solidFill>
                <a:srgbClr val="FFFFFF"/>
              </a:solidFill>
              <a:latin typeface="+mn-lt"/>
            </a:endParaRPr>
          </a:p>
        </p:txBody>
      </p:sp>
      <p:sp>
        <p:nvSpPr>
          <p:cNvPr id="8" name="ZoneTexte 4"/>
          <p:cNvSpPr txBox="1"/>
          <p:nvPr/>
        </p:nvSpPr>
        <p:spPr>
          <a:xfrm>
            <a:off x="6248400" y="2971802"/>
            <a:ext cx="1371600" cy="461665"/>
          </a:xfrm>
          <a:prstGeom prst="rect">
            <a:avLst/>
          </a:prstGeom>
          <a:noFill/>
        </p:spPr>
        <p:txBody>
          <a:bodyPr wrap="square" rtlCol="0">
            <a:spAutoFit/>
          </a:bodyPr>
          <a:lstStyle/>
          <a:p>
            <a:r>
              <a:rPr lang="en-CA" sz="1200" b="1" dirty="0" smtClean="0">
                <a:solidFill>
                  <a:schemeClr val="bg1"/>
                </a:solidFill>
                <a:latin typeface="+mn-lt"/>
              </a:rPr>
              <a:t>Only thing that matters is content.</a:t>
            </a:r>
            <a:r>
              <a:rPr lang="fr-FR" sz="1200" b="1" dirty="0" smtClean="0">
                <a:solidFill>
                  <a:schemeClr val="bg1"/>
                </a:solidFill>
                <a:latin typeface="+mn-lt"/>
              </a:rPr>
              <a:t> </a:t>
            </a:r>
            <a:endParaRPr lang="en-CA" sz="1200" b="1" dirty="0">
              <a:solidFill>
                <a:schemeClr val="bg1"/>
              </a:solidFill>
              <a:latin typeface="+mn-lt"/>
            </a:endParaRPr>
          </a:p>
        </p:txBody>
      </p:sp>
      <p:sp>
        <p:nvSpPr>
          <p:cNvPr id="9" name="ZoneTexte 5"/>
          <p:cNvSpPr txBox="1"/>
          <p:nvPr/>
        </p:nvSpPr>
        <p:spPr>
          <a:xfrm>
            <a:off x="6248400" y="4262738"/>
            <a:ext cx="1371600" cy="461665"/>
          </a:xfrm>
          <a:prstGeom prst="rect">
            <a:avLst/>
          </a:prstGeom>
          <a:noFill/>
        </p:spPr>
        <p:txBody>
          <a:bodyPr wrap="square" rtlCol="0">
            <a:spAutoFit/>
          </a:bodyPr>
          <a:lstStyle/>
          <a:p>
            <a:r>
              <a:rPr lang="fr-CA" sz="800" dirty="0">
                <a:solidFill>
                  <a:srgbClr val="FFFFFF"/>
                </a:solidFill>
                <a:latin typeface="+mn-lt"/>
              </a:rPr>
              <a:t>Kevin </a:t>
            </a:r>
            <a:r>
              <a:rPr lang="fr-CA" sz="800" dirty="0" err="1">
                <a:solidFill>
                  <a:srgbClr val="FFFFFF"/>
                </a:solidFill>
                <a:latin typeface="+mn-lt"/>
              </a:rPr>
              <a:t>Spacey</a:t>
            </a:r>
            <a:endParaRPr lang="fr-CA" sz="800" dirty="0">
              <a:solidFill>
                <a:srgbClr val="FFFFFF"/>
              </a:solidFill>
              <a:latin typeface="+mn-lt"/>
            </a:endParaRPr>
          </a:p>
          <a:p>
            <a:r>
              <a:rPr lang="fr-CA" sz="800" dirty="0" smtClean="0">
                <a:solidFill>
                  <a:srgbClr val="FFFFFF"/>
                </a:solidFill>
                <a:latin typeface="+mn-lt"/>
              </a:rPr>
              <a:t>Conférence </a:t>
            </a:r>
            <a:r>
              <a:rPr lang="fr-CA" sz="800" dirty="0">
                <a:solidFill>
                  <a:srgbClr val="FFFFFF"/>
                </a:solidFill>
                <a:latin typeface="+mn-lt"/>
              </a:rPr>
              <a:t>IAB MIXX</a:t>
            </a:r>
          </a:p>
          <a:p>
            <a:r>
              <a:rPr lang="fr-CA" sz="800" dirty="0">
                <a:solidFill>
                  <a:srgbClr val="FFFFFF"/>
                </a:solidFill>
                <a:latin typeface="+mn-lt"/>
              </a:rPr>
              <a:t>New York, </a:t>
            </a:r>
            <a:r>
              <a:rPr lang="fr-CA" sz="800" dirty="0" err="1">
                <a:solidFill>
                  <a:srgbClr val="FFFFFF"/>
                </a:solidFill>
                <a:latin typeface="+mn-lt"/>
              </a:rPr>
              <a:t>S</a:t>
            </a:r>
            <a:r>
              <a:rPr lang="fr-CA" sz="800" dirty="0" err="1" smtClean="0">
                <a:solidFill>
                  <a:srgbClr val="FFFFFF"/>
                </a:solidFill>
                <a:latin typeface="+mn-lt"/>
              </a:rPr>
              <a:t>eptember</a:t>
            </a:r>
            <a:r>
              <a:rPr lang="fr-CA" sz="800" dirty="0" smtClean="0">
                <a:solidFill>
                  <a:srgbClr val="FFFFFF"/>
                </a:solidFill>
                <a:latin typeface="+mn-lt"/>
              </a:rPr>
              <a:t> </a:t>
            </a:r>
            <a:r>
              <a:rPr lang="fr-CA" sz="800" dirty="0">
                <a:solidFill>
                  <a:srgbClr val="FFFFFF"/>
                </a:solidFill>
                <a:latin typeface="+mn-lt"/>
              </a:rPr>
              <a:t>2014</a:t>
            </a:r>
          </a:p>
        </p:txBody>
      </p:sp>
    </p:spTree>
    <p:extLst>
      <p:ext uri="{BB962C8B-B14F-4D97-AF65-F5344CB8AC3E}">
        <p14:creationId xmlns:p14="http://schemas.microsoft.com/office/powerpoint/2010/main" val="2790842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BA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3200" y="3429000"/>
            <a:ext cx="812800" cy="812800"/>
          </a:xfrm>
          <a:prstGeom prst="rect">
            <a:avLst/>
          </a:prstGeom>
        </p:spPr>
      </p:pic>
      <p:pic>
        <p:nvPicPr>
          <p:cNvPr id="2" name="Image 1" descr="Intro ipad.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80000" y="-76200"/>
            <a:ext cx="5471160" cy="6858000"/>
          </a:xfrm>
          <a:prstGeom prst="rect">
            <a:avLst/>
          </a:prstGeom>
        </p:spPr>
      </p:pic>
      <p:pic>
        <p:nvPicPr>
          <p:cNvPr id="3" name="Image 2" descr="IMG_09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7600" y="608400"/>
            <a:ext cx="4190400" cy="5486400"/>
          </a:xfrm>
          <a:prstGeom prst="rect">
            <a:avLst/>
          </a:prstGeom>
        </p:spPr>
      </p:pic>
      <p:pic>
        <p:nvPicPr>
          <p:cNvPr id="4" name="NBA clip.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t="9313" b="26560"/>
          <a:stretch/>
        </p:blipFill>
        <p:spPr>
          <a:xfrm>
            <a:off x="3276601" y="2590800"/>
            <a:ext cx="3276600" cy="1787236"/>
          </a:xfrm>
          <a:prstGeom prst="rect">
            <a:avLst/>
          </a:prstGeom>
        </p:spPr>
      </p:pic>
      <p:sp>
        <p:nvSpPr>
          <p:cNvPr id="6" name="ZoneTexte 5"/>
          <p:cNvSpPr txBox="1"/>
          <p:nvPr/>
        </p:nvSpPr>
        <p:spPr>
          <a:xfrm>
            <a:off x="7467600" y="6535579"/>
            <a:ext cx="1828800" cy="246221"/>
          </a:xfrm>
          <a:prstGeom prst="rect">
            <a:avLst/>
          </a:prstGeom>
          <a:noFill/>
        </p:spPr>
        <p:txBody>
          <a:bodyPr wrap="square" rtlCol="0">
            <a:spAutoFit/>
          </a:bodyPr>
          <a:lstStyle/>
          <a:p>
            <a:r>
              <a:rPr lang="en-CA" sz="1000" dirty="0" smtClean="0">
                <a:solidFill>
                  <a:schemeClr val="bg1"/>
                </a:solidFill>
                <a:latin typeface="Helvetica Neue"/>
                <a:cs typeface="Helvetica Neue"/>
              </a:rPr>
              <a:t>Source</a:t>
            </a:r>
            <a:r>
              <a:rPr lang="en-CA" sz="1000" dirty="0">
                <a:solidFill>
                  <a:schemeClr val="bg1"/>
                </a:solidFill>
                <a:latin typeface="Helvetica Neue"/>
                <a:cs typeface="Helvetica Neue"/>
              </a:rPr>
              <a:t>: </a:t>
            </a:r>
            <a:r>
              <a:rPr lang="en-CA" sz="1000" dirty="0" err="1">
                <a:solidFill>
                  <a:schemeClr val="bg1"/>
                </a:solidFill>
                <a:latin typeface="Helvetica Neue"/>
                <a:cs typeface="Helvetica Neue"/>
              </a:rPr>
              <a:t>t</a:t>
            </a:r>
            <a:r>
              <a:rPr lang="en-CA" sz="1000" dirty="0" err="1" smtClean="0">
                <a:solidFill>
                  <a:schemeClr val="bg1"/>
                </a:solidFill>
                <a:latin typeface="Helvetica Neue"/>
                <a:cs typeface="Helvetica Neue"/>
              </a:rPr>
              <a:t>witter.com</a:t>
            </a:r>
            <a:r>
              <a:rPr lang="en-CA" sz="1000" dirty="0">
                <a:solidFill>
                  <a:schemeClr val="bg1"/>
                </a:solidFill>
                <a:latin typeface="Helvetica Neue"/>
                <a:cs typeface="Helvetica Neue"/>
              </a:rPr>
              <a:t>/NBA</a:t>
            </a:r>
          </a:p>
        </p:txBody>
      </p:sp>
      <p:sp>
        <p:nvSpPr>
          <p:cNvPr id="7" name="Slide Number Placeholder 6"/>
          <p:cNvSpPr>
            <a:spLocks noGrp="1"/>
          </p:cNvSpPr>
          <p:nvPr>
            <p:ph type="sldNum" sz="quarter" idx="12"/>
          </p:nvPr>
        </p:nvSpPr>
        <p:spPr/>
        <p:txBody>
          <a:bodyPr/>
          <a:lstStyle/>
          <a:p>
            <a:pPr>
              <a:defRPr/>
            </a:pPr>
            <a:fld id="{EBDB1795-7DAF-4EF8-A4A7-2AD11D31A1CE}" type="slidenum">
              <a:rPr lang="en-US" smtClean="0"/>
              <a:pPr>
                <a:defRPr/>
              </a:pPr>
              <a:t>50</a:t>
            </a:fld>
            <a:endParaRPr lang="en-US"/>
          </a:p>
        </p:txBody>
      </p:sp>
    </p:spTree>
    <p:extLst>
      <p:ext uri="{BB962C8B-B14F-4D97-AF65-F5344CB8AC3E}">
        <p14:creationId xmlns:p14="http://schemas.microsoft.com/office/powerpoint/2010/main" val="779398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22779" fill="hold"/>
                                        <p:tgtEl>
                                          <p:spTgt spid="4"/>
                                        </p:tgtEl>
                                      </p:cBhvr>
                                    </p:cmd>
                                  </p:childTnLst>
                                </p:cTn>
                              </p:par>
                              <p:par>
                                <p:cTn id="10" presetID="1" presetClass="mediacall" presetSubtype="0" fill="hold" nodeType="withEffect">
                                  <p:stCondLst>
                                    <p:cond delay="0"/>
                                  </p:stCondLst>
                                  <p:childTnLst>
                                    <p:cmd type="call" cmd="playFrom(0.0)">
                                      <p:cBhvr>
                                        <p:cTn id="11" dur="22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751"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rt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258971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creen Shot 2015-10-31 at 16.27.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725" y="2132108"/>
            <a:ext cx="5670550" cy="25937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497172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97238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5-10-31 at 16.14.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248" y="1354613"/>
            <a:ext cx="5169505" cy="414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55981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5-11-02 at 17.22.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352" y="457200"/>
            <a:ext cx="4689296"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46500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mazon-transparent-main1-618x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889000"/>
            <a:ext cx="7848600" cy="5080000"/>
          </a:xfrm>
          <a:prstGeom prst="rect">
            <a:avLst/>
          </a:prstGeom>
        </p:spPr>
      </p:pic>
    </p:spTree>
    <p:extLst>
      <p:ext uri="{BB962C8B-B14F-4D97-AF65-F5344CB8AC3E}">
        <p14:creationId xmlns:p14="http://schemas.microsoft.com/office/powerpoint/2010/main" val="17836770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57</a:t>
            </a:fld>
            <a:endParaRPr lang="en-US" dirty="0"/>
          </a:p>
        </p:txBody>
      </p:sp>
      <p:pic>
        <p:nvPicPr>
          <p:cNvPr id="7" name="Content Placeholder 6" descr="Screenshot 2015-10-22 11.56.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04" t="-1650" r="492" b="-1259"/>
          <a:stretch/>
        </p:blipFill>
        <p:spPr>
          <a:xfrm>
            <a:off x="-8547" y="-50800"/>
            <a:ext cx="9152547" cy="6908800"/>
          </a:xfrm>
        </p:spPr>
      </p:pic>
    </p:spTree>
    <p:extLst>
      <p:ext uri="{BB962C8B-B14F-4D97-AF65-F5344CB8AC3E}">
        <p14:creationId xmlns:p14="http://schemas.microsoft.com/office/powerpoint/2010/main" val="39658598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5-02-25 at 07.2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27"/>
            <a:ext cx="9144000" cy="5140947"/>
          </a:xfrm>
          <a:prstGeom prst="rect">
            <a:avLst/>
          </a:prstGeom>
        </p:spPr>
      </p:pic>
    </p:spTree>
    <p:extLst>
      <p:ext uri="{BB962C8B-B14F-4D97-AF65-F5344CB8AC3E}">
        <p14:creationId xmlns:p14="http://schemas.microsoft.com/office/powerpoint/2010/main" val="36156925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Shot 2015-02-25 at 20.47.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117"/>
            <a:ext cx="9135860" cy="6441796"/>
          </a:xfrm>
          <a:prstGeom prst="rect">
            <a:avLst/>
          </a:prstGeom>
        </p:spPr>
      </p:pic>
      <p:pic>
        <p:nvPicPr>
          <p:cNvPr id="6" name="AYGO Invisible Driver Pran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772134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76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2015-01-22 17.46.3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629" t="660" r="-973" b="-7346"/>
          <a:stretch/>
        </p:blipFill>
        <p:spPr>
          <a:xfrm>
            <a:off x="1219201" y="-152400"/>
            <a:ext cx="6095999" cy="7467600"/>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6</a:t>
            </a:fld>
            <a:endParaRPr lang="en-US" dirty="0"/>
          </a:p>
        </p:txBody>
      </p:sp>
    </p:spTree>
    <p:extLst>
      <p:ext uri="{BB962C8B-B14F-4D97-AF65-F5344CB8AC3E}">
        <p14:creationId xmlns:p14="http://schemas.microsoft.com/office/powerpoint/2010/main" val="78310007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txBox="1">
            <a:spLocks noChangeArrowheads="1"/>
          </p:cNvSpPr>
          <p:nvPr/>
        </p:nvSpPr>
        <p:spPr bwMode="auto">
          <a:xfrm>
            <a:off x="-76200" y="829273"/>
            <a:ext cx="92202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smtClean="0">
                <a:solidFill>
                  <a:schemeClr val="bg1"/>
                </a:solidFill>
                <a:latin typeface="Helvetica"/>
                <a:cs typeface="Helvetica"/>
              </a:rPr>
              <a:t>Watch</a:t>
            </a:r>
            <a:endParaRPr lang="fr-CA" sz="5100" b="1" dirty="0">
              <a:solidFill>
                <a:schemeClr val="bg1"/>
              </a:solidFill>
              <a:latin typeface="Helvetica"/>
              <a:cs typeface="Helvetica"/>
            </a:endParaRPr>
          </a:p>
        </p:txBody>
      </p:sp>
      <p:sp>
        <p:nvSpPr>
          <p:cNvPr id="4" name="Rectangle 3"/>
          <p:cNvSpPr txBox="1">
            <a:spLocks noChangeArrowheads="1"/>
          </p:cNvSpPr>
          <p:nvPr/>
        </p:nvSpPr>
        <p:spPr bwMode="auto">
          <a:xfrm>
            <a:off x="-76200" y="1751015"/>
            <a:ext cx="92202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err="1" smtClean="0">
                <a:solidFill>
                  <a:schemeClr val="bg1"/>
                </a:solidFill>
                <a:latin typeface="Helvetica"/>
                <a:cs typeface="Helvetica"/>
              </a:rPr>
              <a:t>What</a:t>
            </a:r>
            <a:r>
              <a:rPr lang="fr-CA" sz="5100" b="1" dirty="0" smtClean="0">
                <a:solidFill>
                  <a:schemeClr val="bg1"/>
                </a:solidFill>
                <a:latin typeface="Helvetica"/>
                <a:cs typeface="Helvetica"/>
              </a:rPr>
              <a:t> people</a:t>
            </a:r>
            <a:endParaRPr lang="fr-CA" sz="5100" b="1" dirty="0">
              <a:solidFill>
                <a:schemeClr val="bg1"/>
              </a:solidFill>
              <a:latin typeface="Helvetica"/>
              <a:cs typeface="Helvetica"/>
            </a:endParaRPr>
          </a:p>
        </p:txBody>
      </p:sp>
      <p:sp>
        <p:nvSpPr>
          <p:cNvPr id="5" name="Rectangle 3"/>
          <p:cNvSpPr txBox="1">
            <a:spLocks noChangeArrowheads="1"/>
          </p:cNvSpPr>
          <p:nvPr/>
        </p:nvSpPr>
        <p:spPr bwMode="auto">
          <a:xfrm>
            <a:off x="-152400" y="2667003"/>
            <a:ext cx="9448800" cy="242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err="1" smtClean="0">
                <a:solidFill>
                  <a:schemeClr val="bg1"/>
                </a:solidFill>
                <a:latin typeface="Helvetica"/>
                <a:cs typeface="Helvetica"/>
              </a:rPr>
              <a:t>Who</a:t>
            </a:r>
            <a:r>
              <a:rPr lang="fr-CA" sz="5100" b="1" dirty="0" smtClean="0">
                <a:solidFill>
                  <a:schemeClr val="bg1"/>
                </a:solidFill>
                <a:latin typeface="Helvetica"/>
                <a:cs typeface="Helvetica"/>
              </a:rPr>
              <a:t> </a:t>
            </a:r>
            <a:r>
              <a:rPr lang="fr-CA" sz="5100" b="1" dirty="0" err="1" smtClean="0">
                <a:solidFill>
                  <a:schemeClr val="bg1"/>
                </a:solidFill>
                <a:latin typeface="Helvetica"/>
                <a:cs typeface="Helvetica"/>
              </a:rPr>
              <a:t>don’t</a:t>
            </a:r>
            <a:r>
              <a:rPr lang="fr-CA" sz="5100" b="1" dirty="0" smtClean="0">
                <a:solidFill>
                  <a:schemeClr val="bg1"/>
                </a:solidFill>
                <a:latin typeface="Helvetica"/>
                <a:cs typeface="Helvetica"/>
              </a:rPr>
              <a:t> </a:t>
            </a:r>
            <a:r>
              <a:rPr lang="fr-CA" sz="5100" b="1" dirty="0" err="1" smtClean="0">
                <a:solidFill>
                  <a:schemeClr val="bg1"/>
                </a:solidFill>
                <a:latin typeface="Helvetica"/>
                <a:cs typeface="Helvetica"/>
              </a:rPr>
              <a:t>watch</a:t>
            </a:r>
            <a:r>
              <a:rPr lang="fr-CA" sz="5100" b="1" dirty="0" smtClean="0">
                <a:solidFill>
                  <a:schemeClr val="bg1"/>
                </a:solidFill>
                <a:latin typeface="Helvetica"/>
                <a:cs typeface="Helvetica"/>
              </a:rPr>
              <a:t> TV</a:t>
            </a:r>
          </a:p>
          <a:p>
            <a:pPr algn="ctr">
              <a:spcBef>
                <a:spcPct val="45000"/>
              </a:spcBef>
              <a:spcAft>
                <a:spcPct val="50000"/>
              </a:spcAft>
            </a:pPr>
            <a:endParaRPr lang="fr-CA" sz="5200" b="1" dirty="0">
              <a:solidFill>
                <a:schemeClr val="bg1"/>
              </a:solidFill>
              <a:latin typeface="Helvetica"/>
              <a:cs typeface="Helvetica"/>
            </a:endParaRPr>
          </a:p>
        </p:txBody>
      </p:sp>
      <p:sp>
        <p:nvSpPr>
          <p:cNvPr id="6" name="Rectangle 3"/>
          <p:cNvSpPr txBox="1">
            <a:spLocks noChangeArrowheads="1"/>
          </p:cNvSpPr>
          <p:nvPr/>
        </p:nvSpPr>
        <p:spPr bwMode="auto">
          <a:xfrm>
            <a:off x="-76200" y="3657603"/>
            <a:ext cx="92202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45000"/>
              </a:spcBef>
              <a:spcAft>
                <a:spcPct val="50000"/>
              </a:spcAft>
            </a:pPr>
            <a:r>
              <a:rPr lang="fr-CA" sz="5100" b="1" dirty="0" smtClean="0">
                <a:solidFill>
                  <a:schemeClr val="bg1"/>
                </a:solidFill>
                <a:latin typeface="Helvetica"/>
                <a:cs typeface="Helvetica"/>
              </a:rPr>
              <a:t>Watch</a:t>
            </a:r>
            <a:endParaRPr lang="fr-CA" sz="5100" b="1" dirty="0">
              <a:solidFill>
                <a:schemeClr val="bg1"/>
              </a:solidFill>
              <a:latin typeface="Helvetica"/>
              <a:cs typeface="Helvetica"/>
            </a:endParaRPr>
          </a:p>
        </p:txBody>
      </p:sp>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60</a:t>
            </a:fld>
            <a:endParaRPr lang="en-US"/>
          </a:p>
        </p:txBody>
      </p:sp>
    </p:spTree>
    <p:extLst>
      <p:ext uri="{BB962C8B-B14F-4D97-AF65-F5344CB8AC3E}">
        <p14:creationId xmlns:p14="http://schemas.microsoft.com/office/powerpoint/2010/main" val="239108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ctrTitle"/>
          </p:nvPr>
        </p:nvSpPr>
        <p:spPr/>
        <p:txBody>
          <a:bodyPr/>
          <a:lstStyle/>
          <a:p>
            <a:endParaRPr lang="fr-CA" smtClean="0">
              <a:ea typeface="ＭＳ Ｐゴシック" pitchFamily="34" charset="-128"/>
            </a:endParaRPr>
          </a:p>
        </p:txBody>
      </p:sp>
      <p:sp>
        <p:nvSpPr>
          <p:cNvPr id="117763" name="Subtitle 2"/>
          <p:cNvSpPr>
            <a:spLocks noGrp="1"/>
          </p:cNvSpPr>
          <p:nvPr>
            <p:ph type="subTitle" idx="1"/>
          </p:nvPr>
        </p:nvSpPr>
        <p:spPr/>
        <p:txBody>
          <a:bodyPr/>
          <a:lstStyle/>
          <a:p>
            <a:endParaRPr lang="fr-CA" smtClean="0">
              <a:solidFill>
                <a:srgbClr val="898989"/>
              </a:solidFill>
              <a:ea typeface="ＭＳ Ｐゴシック" pitchFamily="34" charset="-128"/>
            </a:endParaRPr>
          </a:p>
        </p:txBody>
      </p:sp>
      <p:pic>
        <p:nvPicPr>
          <p:cNvPr id="117764" name="Picture 3" descr="Template_gris sans toit blanc.jpg"/>
          <p:cNvPicPr>
            <a:picLocks noChangeAspect="1"/>
          </p:cNvPicPr>
          <p:nvPr/>
        </p:nvPicPr>
        <p:blipFill>
          <a:blip r:embed="rId3" cstate="print"/>
          <a:srcRect/>
          <a:stretch>
            <a:fillRect/>
          </a:stretch>
        </p:blipFill>
        <p:spPr bwMode="auto">
          <a:xfrm>
            <a:off x="0" y="482600"/>
            <a:ext cx="9144000" cy="6375400"/>
          </a:xfrm>
          <a:prstGeom prst="rect">
            <a:avLst/>
          </a:prstGeom>
          <a:noFill/>
          <a:ln w="9525">
            <a:noFill/>
            <a:miter lim="800000"/>
            <a:headEnd/>
            <a:tailEnd/>
          </a:ln>
        </p:spPr>
      </p:pic>
      <p:pic>
        <p:nvPicPr>
          <p:cNvPr id="6" name="Picture 5" descr="Avert 1 BLACK.jpg"/>
          <p:cNvPicPr>
            <a:picLocks noChangeAspect="1"/>
          </p:cNvPicPr>
          <p:nvPr/>
        </p:nvPicPr>
        <p:blipFill>
          <a:blip r:embed="rId4" cstate="print"/>
          <a:srcRect/>
          <a:stretch>
            <a:fillRect/>
          </a:stretch>
        </p:blipFill>
        <p:spPr bwMode="auto">
          <a:xfrm>
            <a:off x="914404" y="639765"/>
            <a:ext cx="7040563" cy="5502275"/>
          </a:xfrm>
          <a:prstGeom prst="rect">
            <a:avLst/>
          </a:prstGeom>
          <a:noFill/>
          <a:ln w="9525">
            <a:noFill/>
            <a:miter lim="800000"/>
            <a:headEnd/>
            <a:tailEnd/>
          </a:ln>
        </p:spPr>
      </p:pic>
      <p:pic>
        <p:nvPicPr>
          <p:cNvPr id="7" name="Picture 6" descr="Avert 1.jpg"/>
          <p:cNvPicPr>
            <a:picLocks noChangeAspect="1"/>
          </p:cNvPicPr>
          <p:nvPr/>
        </p:nvPicPr>
        <p:blipFill>
          <a:blip r:embed="rId5" cstate="print"/>
          <a:srcRect/>
          <a:stretch>
            <a:fillRect/>
          </a:stretch>
        </p:blipFill>
        <p:spPr bwMode="auto">
          <a:xfrm>
            <a:off x="914404" y="639765"/>
            <a:ext cx="7040563" cy="5502275"/>
          </a:xfrm>
          <a:prstGeom prst="rect">
            <a:avLst/>
          </a:prstGeom>
          <a:noFill/>
          <a:ln w="9525">
            <a:noFill/>
            <a:miter lim="800000"/>
            <a:headEnd/>
            <a:tailEnd/>
          </a:ln>
        </p:spPr>
      </p:pic>
      <p:pic>
        <p:nvPicPr>
          <p:cNvPr id="8" name="Picture 7" descr="1.jpg"/>
          <p:cNvPicPr>
            <a:picLocks noChangeAspect="1"/>
          </p:cNvPicPr>
          <p:nvPr/>
        </p:nvPicPr>
        <p:blipFill>
          <a:blip r:embed="rId6" cstate="print"/>
          <a:srcRect/>
          <a:stretch>
            <a:fillRect/>
          </a:stretch>
        </p:blipFill>
        <p:spPr bwMode="auto">
          <a:xfrm>
            <a:off x="914404" y="639765"/>
            <a:ext cx="7040563" cy="5502275"/>
          </a:xfrm>
          <a:prstGeom prst="rect">
            <a:avLst/>
          </a:prstGeom>
          <a:noFill/>
          <a:ln w="9525">
            <a:noFill/>
            <a:miter lim="800000"/>
            <a:headEnd/>
            <a:tailEnd/>
          </a:ln>
        </p:spPr>
      </p:pic>
      <p:pic>
        <p:nvPicPr>
          <p:cNvPr id="9" name="Picture 8" descr="2.jpg"/>
          <p:cNvPicPr>
            <a:picLocks noChangeAspect="1"/>
          </p:cNvPicPr>
          <p:nvPr/>
        </p:nvPicPr>
        <p:blipFill>
          <a:blip r:embed="rId7" cstate="print"/>
          <a:srcRect/>
          <a:stretch>
            <a:fillRect/>
          </a:stretch>
        </p:blipFill>
        <p:spPr bwMode="auto">
          <a:xfrm>
            <a:off x="914404" y="639765"/>
            <a:ext cx="7040563" cy="5502275"/>
          </a:xfrm>
          <a:prstGeom prst="rect">
            <a:avLst/>
          </a:prstGeom>
          <a:noFill/>
          <a:ln w="9525">
            <a:noFill/>
            <a:miter lim="800000"/>
            <a:headEnd/>
            <a:tailEnd/>
          </a:ln>
        </p:spPr>
      </p:pic>
      <p:pic>
        <p:nvPicPr>
          <p:cNvPr id="10" name="Picture 9" descr="3.jpg"/>
          <p:cNvPicPr>
            <a:picLocks noChangeAspect="1"/>
          </p:cNvPicPr>
          <p:nvPr/>
        </p:nvPicPr>
        <p:blipFill>
          <a:blip r:embed="rId8" cstate="print"/>
          <a:srcRect/>
          <a:stretch>
            <a:fillRect/>
          </a:stretch>
        </p:blipFill>
        <p:spPr bwMode="auto">
          <a:xfrm>
            <a:off x="914404" y="639765"/>
            <a:ext cx="7040563" cy="5502275"/>
          </a:xfrm>
          <a:prstGeom prst="rect">
            <a:avLst/>
          </a:prstGeom>
          <a:noFill/>
          <a:ln w="9525">
            <a:noFill/>
            <a:miter lim="800000"/>
            <a:headEnd/>
            <a:tailEnd/>
          </a:ln>
        </p:spPr>
      </p:pic>
      <p:pic>
        <p:nvPicPr>
          <p:cNvPr id="11" name="Picture 10" descr="4.jpg"/>
          <p:cNvPicPr>
            <a:picLocks noChangeAspect="1"/>
          </p:cNvPicPr>
          <p:nvPr/>
        </p:nvPicPr>
        <p:blipFill>
          <a:blip r:embed="rId9" cstate="print"/>
          <a:srcRect/>
          <a:stretch>
            <a:fillRect/>
          </a:stretch>
        </p:blipFill>
        <p:spPr bwMode="auto">
          <a:xfrm>
            <a:off x="914404" y="639765"/>
            <a:ext cx="7040563" cy="5502275"/>
          </a:xfrm>
          <a:prstGeom prst="rect">
            <a:avLst/>
          </a:prstGeom>
          <a:noFill/>
          <a:ln w="9525">
            <a:noFill/>
            <a:miter lim="800000"/>
            <a:headEnd/>
            <a:tailEnd/>
          </a:ln>
        </p:spPr>
      </p:pic>
      <p:pic>
        <p:nvPicPr>
          <p:cNvPr id="12" name="Picture 11" descr="5.jpg"/>
          <p:cNvPicPr>
            <a:picLocks noChangeAspect="1"/>
          </p:cNvPicPr>
          <p:nvPr/>
        </p:nvPicPr>
        <p:blipFill>
          <a:blip r:embed="rId10" cstate="print"/>
          <a:srcRect/>
          <a:stretch>
            <a:fillRect/>
          </a:stretch>
        </p:blipFill>
        <p:spPr bwMode="auto">
          <a:xfrm>
            <a:off x="914404" y="639765"/>
            <a:ext cx="7040563" cy="5502275"/>
          </a:xfrm>
          <a:prstGeom prst="rect">
            <a:avLst/>
          </a:prstGeom>
          <a:noFill/>
          <a:ln w="9525">
            <a:noFill/>
            <a:miter lim="800000"/>
            <a:headEnd/>
            <a:tailEnd/>
          </a:ln>
        </p:spPr>
      </p:pic>
      <p:pic>
        <p:nvPicPr>
          <p:cNvPr id="13" name="Picture 12" descr="6.jpg"/>
          <p:cNvPicPr>
            <a:picLocks noChangeAspect="1"/>
          </p:cNvPicPr>
          <p:nvPr/>
        </p:nvPicPr>
        <p:blipFill>
          <a:blip r:embed="rId11" cstate="print"/>
          <a:srcRect/>
          <a:stretch>
            <a:fillRect/>
          </a:stretch>
        </p:blipFill>
        <p:spPr bwMode="auto">
          <a:xfrm>
            <a:off x="914404" y="639765"/>
            <a:ext cx="7040563" cy="5502275"/>
          </a:xfrm>
          <a:prstGeom prst="rect">
            <a:avLst/>
          </a:prstGeom>
          <a:noFill/>
          <a:ln w="9525">
            <a:noFill/>
            <a:miter lim="800000"/>
            <a:headEnd/>
            <a:tailEnd/>
          </a:ln>
        </p:spPr>
      </p:pic>
      <p:pic>
        <p:nvPicPr>
          <p:cNvPr id="14" name="Picture 13" descr="7.jpg"/>
          <p:cNvPicPr>
            <a:picLocks noChangeAspect="1"/>
          </p:cNvPicPr>
          <p:nvPr/>
        </p:nvPicPr>
        <p:blipFill>
          <a:blip r:embed="rId12" cstate="print"/>
          <a:srcRect/>
          <a:stretch>
            <a:fillRect/>
          </a:stretch>
        </p:blipFill>
        <p:spPr bwMode="auto">
          <a:xfrm>
            <a:off x="914404" y="639765"/>
            <a:ext cx="7040563" cy="5502275"/>
          </a:xfrm>
          <a:prstGeom prst="rect">
            <a:avLst/>
          </a:prstGeom>
          <a:noFill/>
          <a:ln w="9525">
            <a:noFill/>
            <a:miter lim="800000"/>
            <a:headEnd/>
            <a:tailEnd/>
          </a:ln>
        </p:spPr>
      </p:pic>
      <p:pic>
        <p:nvPicPr>
          <p:cNvPr id="15" name="Picture 14" descr="8.jpg"/>
          <p:cNvPicPr>
            <a:picLocks noChangeAspect="1"/>
          </p:cNvPicPr>
          <p:nvPr/>
        </p:nvPicPr>
        <p:blipFill>
          <a:blip r:embed="rId13" cstate="print"/>
          <a:srcRect/>
          <a:stretch>
            <a:fillRect/>
          </a:stretch>
        </p:blipFill>
        <p:spPr bwMode="auto">
          <a:xfrm>
            <a:off x="914404" y="639765"/>
            <a:ext cx="7040563" cy="5502275"/>
          </a:xfrm>
          <a:prstGeom prst="rect">
            <a:avLst/>
          </a:prstGeom>
          <a:noFill/>
          <a:ln w="9525">
            <a:noFill/>
            <a:miter lim="800000"/>
            <a:headEnd/>
            <a:tailEnd/>
          </a:ln>
        </p:spPr>
      </p:pic>
      <p:pic>
        <p:nvPicPr>
          <p:cNvPr id="16" name="Picture 15" descr="9.jpg"/>
          <p:cNvPicPr>
            <a:picLocks noChangeAspect="1"/>
          </p:cNvPicPr>
          <p:nvPr/>
        </p:nvPicPr>
        <p:blipFill>
          <a:blip r:embed="rId14" cstate="print"/>
          <a:srcRect/>
          <a:stretch>
            <a:fillRect/>
          </a:stretch>
        </p:blipFill>
        <p:spPr bwMode="auto">
          <a:xfrm>
            <a:off x="914404" y="639765"/>
            <a:ext cx="7040563" cy="5502275"/>
          </a:xfrm>
          <a:prstGeom prst="rect">
            <a:avLst/>
          </a:prstGeom>
          <a:noFill/>
          <a:ln w="9525">
            <a:noFill/>
            <a:miter lim="800000"/>
            <a:headEnd/>
            <a:tailEnd/>
          </a:ln>
        </p:spPr>
      </p:pic>
      <p:pic>
        <p:nvPicPr>
          <p:cNvPr id="17" name="Picture 16" descr="10.jpg"/>
          <p:cNvPicPr>
            <a:picLocks noChangeAspect="1"/>
          </p:cNvPicPr>
          <p:nvPr/>
        </p:nvPicPr>
        <p:blipFill>
          <a:blip r:embed="rId15" cstate="print"/>
          <a:srcRect/>
          <a:stretch>
            <a:fillRect/>
          </a:stretch>
        </p:blipFill>
        <p:spPr bwMode="auto">
          <a:xfrm>
            <a:off x="914404" y="639765"/>
            <a:ext cx="7040563" cy="5502275"/>
          </a:xfrm>
          <a:prstGeom prst="rect">
            <a:avLst/>
          </a:prstGeom>
          <a:noFill/>
          <a:ln w="9525">
            <a:noFill/>
            <a:miter lim="800000"/>
            <a:headEnd/>
            <a:tailEnd/>
          </a:ln>
        </p:spPr>
      </p:pic>
      <p:pic>
        <p:nvPicPr>
          <p:cNvPr id="18" name="Picture 17" descr="11.jpg"/>
          <p:cNvPicPr>
            <a:picLocks noChangeAspect="1"/>
          </p:cNvPicPr>
          <p:nvPr/>
        </p:nvPicPr>
        <p:blipFill>
          <a:blip r:embed="rId16" cstate="print"/>
          <a:srcRect/>
          <a:stretch>
            <a:fillRect/>
          </a:stretch>
        </p:blipFill>
        <p:spPr bwMode="auto">
          <a:xfrm>
            <a:off x="914404" y="639765"/>
            <a:ext cx="7040563" cy="5502275"/>
          </a:xfrm>
          <a:prstGeom prst="rect">
            <a:avLst/>
          </a:prstGeom>
          <a:noFill/>
          <a:ln w="9525">
            <a:noFill/>
            <a:miter lim="800000"/>
            <a:headEnd/>
            <a:tailEnd/>
          </a:ln>
        </p:spPr>
      </p:pic>
      <p:pic>
        <p:nvPicPr>
          <p:cNvPr id="19" name="Picture 18" descr="12.jpg"/>
          <p:cNvPicPr>
            <a:picLocks noChangeAspect="1"/>
          </p:cNvPicPr>
          <p:nvPr/>
        </p:nvPicPr>
        <p:blipFill>
          <a:blip r:embed="rId17" cstate="print"/>
          <a:srcRect/>
          <a:stretch>
            <a:fillRect/>
          </a:stretch>
        </p:blipFill>
        <p:spPr bwMode="auto">
          <a:xfrm>
            <a:off x="914404" y="639765"/>
            <a:ext cx="7040563" cy="5502275"/>
          </a:xfrm>
          <a:prstGeom prst="rect">
            <a:avLst/>
          </a:prstGeom>
          <a:noFill/>
          <a:ln w="9525">
            <a:noFill/>
            <a:miter lim="800000"/>
            <a:headEnd/>
            <a:tailEnd/>
          </a:ln>
        </p:spPr>
      </p:pic>
      <p:pic>
        <p:nvPicPr>
          <p:cNvPr id="20" name="Picture 19" descr="13.jpg"/>
          <p:cNvPicPr>
            <a:picLocks noChangeAspect="1"/>
          </p:cNvPicPr>
          <p:nvPr/>
        </p:nvPicPr>
        <p:blipFill>
          <a:blip r:embed="rId18" cstate="print"/>
          <a:srcRect/>
          <a:stretch>
            <a:fillRect/>
          </a:stretch>
        </p:blipFill>
        <p:spPr bwMode="auto">
          <a:xfrm>
            <a:off x="914404" y="639765"/>
            <a:ext cx="7040563" cy="5502275"/>
          </a:xfrm>
          <a:prstGeom prst="rect">
            <a:avLst/>
          </a:prstGeom>
          <a:noFill/>
          <a:ln w="9525">
            <a:noFill/>
            <a:miter lim="800000"/>
            <a:headEnd/>
            <a:tailEnd/>
          </a:ln>
        </p:spPr>
      </p:pic>
      <p:pic>
        <p:nvPicPr>
          <p:cNvPr id="21" name="Picture 20" descr="14.jpg"/>
          <p:cNvPicPr>
            <a:picLocks noChangeAspect="1"/>
          </p:cNvPicPr>
          <p:nvPr/>
        </p:nvPicPr>
        <p:blipFill>
          <a:blip r:embed="rId19" cstate="print"/>
          <a:srcRect/>
          <a:stretch>
            <a:fillRect/>
          </a:stretch>
        </p:blipFill>
        <p:spPr bwMode="auto">
          <a:xfrm>
            <a:off x="914404" y="639765"/>
            <a:ext cx="7040563" cy="5502275"/>
          </a:xfrm>
          <a:prstGeom prst="rect">
            <a:avLst/>
          </a:prstGeom>
          <a:noFill/>
          <a:ln w="9525">
            <a:noFill/>
            <a:miter lim="800000"/>
            <a:headEnd/>
            <a:tailEnd/>
          </a:ln>
        </p:spPr>
      </p:pic>
      <p:pic>
        <p:nvPicPr>
          <p:cNvPr id="22" name="Picture 21" descr="15.jpg"/>
          <p:cNvPicPr>
            <a:picLocks noChangeAspect="1"/>
          </p:cNvPicPr>
          <p:nvPr/>
        </p:nvPicPr>
        <p:blipFill>
          <a:blip r:embed="rId20" cstate="print"/>
          <a:srcRect/>
          <a:stretch>
            <a:fillRect/>
          </a:stretch>
        </p:blipFill>
        <p:spPr bwMode="auto">
          <a:xfrm>
            <a:off x="914404" y="639765"/>
            <a:ext cx="7040563" cy="5502275"/>
          </a:xfrm>
          <a:prstGeom prst="rect">
            <a:avLst/>
          </a:prstGeom>
          <a:noFill/>
          <a:ln w="9525">
            <a:noFill/>
            <a:miter lim="800000"/>
            <a:headEnd/>
            <a:tailEnd/>
          </a:ln>
        </p:spPr>
      </p:pic>
      <p:pic>
        <p:nvPicPr>
          <p:cNvPr id="23" name="Picture 22" descr="16.jpg"/>
          <p:cNvPicPr>
            <a:picLocks noChangeAspect="1"/>
          </p:cNvPicPr>
          <p:nvPr/>
        </p:nvPicPr>
        <p:blipFill>
          <a:blip r:embed="rId21" cstate="print"/>
          <a:srcRect/>
          <a:stretch>
            <a:fillRect/>
          </a:stretch>
        </p:blipFill>
        <p:spPr bwMode="auto">
          <a:xfrm>
            <a:off x="914404" y="639765"/>
            <a:ext cx="7040563" cy="5502275"/>
          </a:xfrm>
          <a:prstGeom prst="rect">
            <a:avLst/>
          </a:prstGeom>
          <a:noFill/>
          <a:ln w="9525">
            <a:noFill/>
            <a:miter lim="800000"/>
            <a:headEnd/>
            <a:tailEnd/>
          </a:ln>
        </p:spPr>
      </p:pic>
      <p:pic>
        <p:nvPicPr>
          <p:cNvPr id="24" name="Picture 23" descr="17.jpg"/>
          <p:cNvPicPr>
            <a:picLocks noChangeAspect="1"/>
          </p:cNvPicPr>
          <p:nvPr/>
        </p:nvPicPr>
        <p:blipFill>
          <a:blip r:embed="rId22" cstate="print"/>
          <a:srcRect/>
          <a:stretch>
            <a:fillRect/>
          </a:stretch>
        </p:blipFill>
        <p:spPr bwMode="auto">
          <a:xfrm>
            <a:off x="914404" y="639765"/>
            <a:ext cx="7040563" cy="5502275"/>
          </a:xfrm>
          <a:prstGeom prst="rect">
            <a:avLst/>
          </a:prstGeom>
          <a:noFill/>
          <a:ln w="9525">
            <a:noFill/>
            <a:miter lim="800000"/>
            <a:headEnd/>
            <a:tailEnd/>
          </a:ln>
        </p:spPr>
      </p:pic>
      <p:pic>
        <p:nvPicPr>
          <p:cNvPr id="25" name="Picture 24" descr="18.jpg"/>
          <p:cNvPicPr>
            <a:picLocks noChangeAspect="1"/>
          </p:cNvPicPr>
          <p:nvPr/>
        </p:nvPicPr>
        <p:blipFill>
          <a:blip r:embed="rId23" cstate="print"/>
          <a:srcRect/>
          <a:stretch>
            <a:fillRect/>
          </a:stretch>
        </p:blipFill>
        <p:spPr bwMode="auto">
          <a:xfrm>
            <a:off x="914404" y="639765"/>
            <a:ext cx="7040563" cy="5502275"/>
          </a:xfrm>
          <a:prstGeom prst="rect">
            <a:avLst/>
          </a:prstGeom>
          <a:noFill/>
          <a:ln w="9525">
            <a:noFill/>
            <a:miter lim="800000"/>
            <a:headEnd/>
            <a:tailEnd/>
          </a:ln>
        </p:spPr>
      </p:pic>
      <p:pic>
        <p:nvPicPr>
          <p:cNvPr id="26" name="Picture 25" descr="19.jpg"/>
          <p:cNvPicPr>
            <a:picLocks noChangeAspect="1"/>
          </p:cNvPicPr>
          <p:nvPr/>
        </p:nvPicPr>
        <p:blipFill>
          <a:blip r:embed="rId24" cstate="print"/>
          <a:srcRect/>
          <a:stretch>
            <a:fillRect/>
          </a:stretch>
        </p:blipFill>
        <p:spPr bwMode="auto">
          <a:xfrm>
            <a:off x="914404" y="639765"/>
            <a:ext cx="7040563" cy="5502275"/>
          </a:xfrm>
          <a:prstGeom prst="rect">
            <a:avLst/>
          </a:prstGeom>
          <a:noFill/>
          <a:ln w="9525">
            <a:noFill/>
            <a:miter lim="800000"/>
            <a:headEnd/>
            <a:tailEnd/>
          </a:ln>
        </p:spPr>
      </p:pic>
      <p:pic>
        <p:nvPicPr>
          <p:cNvPr id="27" name="Picture 26" descr="20.jpg"/>
          <p:cNvPicPr>
            <a:picLocks noChangeAspect="1"/>
          </p:cNvPicPr>
          <p:nvPr/>
        </p:nvPicPr>
        <p:blipFill>
          <a:blip r:embed="rId25" cstate="print"/>
          <a:srcRect/>
          <a:stretch>
            <a:fillRect/>
          </a:stretch>
        </p:blipFill>
        <p:spPr bwMode="auto">
          <a:xfrm>
            <a:off x="914404" y="639765"/>
            <a:ext cx="7040563" cy="5502275"/>
          </a:xfrm>
          <a:prstGeom prst="rect">
            <a:avLst/>
          </a:prstGeom>
          <a:noFill/>
          <a:ln w="9525">
            <a:noFill/>
            <a:miter lim="800000"/>
            <a:headEnd/>
            <a:tailEnd/>
          </a:ln>
        </p:spPr>
      </p:pic>
      <p:pic>
        <p:nvPicPr>
          <p:cNvPr id="28" name="Picture 27" descr="21.jpg"/>
          <p:cNvPicPr>
            <a:picLocks noChangeAspect="1"/>
          </p:cNvPicPr>
          <p:nvPr/>
        </p:nvPicPr>
        <p:blipFill>
          <a:blip r:embed="rId26" cstate="print"/>
          <a:srcRect/>
          <a:stretch>
            <a:fillRect/>
          </a:stretch>
        </p:blipFill>
        <p:spPr bwMode="auto">
          <a:xfrm>
            <a:off x="914404" y="639765"/>
            <a:ext cx="7040563" cy="5502275"/>
          </a:xfrm>
          <a:prstGeom prst="rect">
            <a:avLst/>
          </a:prstGeom>
          <a:noFill/>
          <a:ln w="9525">
            <a:noFill/>
            <a:miter lim="800000"/>
            <a:headEnd/>
            <a:tailEnd/>
          </a:ln>
        </p:spPr>
      </p:pic>
      <p:pic>
        <p:nvPicPr>
          <p:cNvPr id="29" name="Picture 28" descr="22.jpg"/>
          <p:cNvPicPr>
            <a:picLocks noChangeAspect="1"/>
          </p:cNvPicPr>
          <p:nvPr/>
        </p:nvPicPr>
        <p:blipFill>
          <a:blip r:embed="rId27" cstate="print"/>
          <a:srcRect/>
          <a:stretch>
            <a:fillRect/>
          </a:stretch>
        </p:blipFill>
        <p:spPr bwMode="auto">
          <a:xfrm>
            <a:off x="914404" y="639765"/>
            <a:ext cx="7040563" cy="5502275"/>
          </a:xfrm>
          <a:prstGeom prst="rect">
            <a:avLst/>
          </a:prstGeom>
          <a:noFill/>
          <a:ln w="9525">
            <a:noFill/>
            <a:miter lim="800000"/>
            <a:headEnd/>
            <a:tailEnd/>
          </a:ln>
        </p:spPr>
      </p:pic>
      <p:pic>
        <p:nvPicPr>
          <p:cNvPr id="30" name="Picture 29" descr="23.jpg"/>
          <p:cNvPicPr>
            <a:picLocks noChangeAspect="1"/>
          </p:cNvPicPr>
          <p:nvPr/>
        </p:nvPicPr>
        <p:blipFill>
          <a:blip r:embed="rId28" cstate="print"/>
          <a:srcRect/>
          <a:stretch>
            <a:fillRect/>
          </a:stretch>
        </p:blipFill>
        <p:spPr bwMode="auto">
          <a:xfrm>
            <a:off x="914404" y="639765"/>
            <a:ext cx="7040563" cy="5502275"/>
          </a:xfrm>
          <a:prstGeom prst="rect">
            <a:avLst/>
          </a:prstGeom>
          <a:noFill/>
          <a:ln w="9525">
            <a:noFill/>
            <a:miter lim="800000"/>
            <a:headEnd/>
            <a:tailEnd/>
          </a:ln>
        </p:spPr>
      </p:pic>
      <p:pic>
        <p:nvPicPr>
          <p:cNvPr id="31" name="Picture 30" descr="24.jpg"/>
          <p:cNvPicPr>
            <a:picLocks noChangeAspect="1"/>
          </p:cNvPicPr>
          <p:nvPr/>
        </p:nvPicPr>
        <p:blipFill>
          <a:blip r:embed="rId29" cstate="print"/>
          <a:srcRect/>
          <a:stretch>
            <a:fillRect/>
          </a:stretch>
        </p:blipFill>
        <p:spPr bwMode="auto">
          <a:xfrm>
            <a:off x="914404" y="639765"/>
            <a:ext cx="7040563" cy="5502275"/>
          </a:xfrm>
          <a:prstGeom prst="rect">
            <a:avLst/>
          </a:prstGeom>
          <a:noFill/>
          <a:ln w="9525">
            <a:noFill/>
            <a:miter lim="800000"/>
            <a:headEnd/>
            <a:tailEnd/>
          </a:ln>
        </p:spPr>
      </p:pic>
      <p:pic>
        <p:nvPicPr>
          <p:cNvPr id="32" name="Picture 31" descr="25.jpg"/>
          <p:cNvPicPr>
            <a:picLocks noChangeAspect="1"/>
          </p:cNvPicPr>
          <p:nvPr/>
        </p:nvPicPr>
        <p:blipFill>
          <a:blip r:embed="rId30" cstate="print"/>
          <a:srcRect/>
          <a:stretch>
            <a:fillRect/>
          </a:stretch>
        </p:blipFill>
        <p:spPr bwMode="auto">
          <a:xfrm>
            <a:off x="914404" y="639765"/>
            <a:ext cx="7040563" cy="5502275"/>
          </a:xfrm>
          <a:prstGeom prst="rect">
            <a:avLst/>
          </a:prstGeom>
          <a:noFill/>
          <a:ln w="9525">
            <a:noFill/>
            <a:miter lim="800000"/>
            <a:headEnd/>
            <a:tailEnd/>
          </a:ln>
        </p:spPr>
      </p:pic>
      <p:pic>
        <p:nvPicPr>
          <p:cNvPr id="34" name="Picture 33" descr="ad 2010.png"/>
          <p:cNvPicPr>
            <a:picLocks noChangeAspect="1"/>
          </p:cNvPicPr>
          <p:nvPr/>
        </p:nvPicPr>
        <p:blipFill>
          <a:blip r:embed="rId31" cstate="print"/>
          <a:srcRect/>
          <a:stretch>
            <a:fillRect/>
          </a:stretch>
        </p:blipFill>
        <p:spPr bwMode="auto">
          <a:xfrm>
            <a:off x="3133729" y="3152778"/>
            <a:ext cx="752475" cy="657225"/>
          </a:xfrm>
          <a:prstGeom prst="rect">
            <a:avLst/>
          </a:prstGeom>
          <a:noFill/>
          <a:ln w="9525">
            <a:noFill/>
            <a:miter lim="800000"/>
            <a:headEnd/>
            <a:tailEnd/>
          </a:ln>
        </p:spPr>
      </p:pic>
      <p:pic>
        <p:nvPicPr>
          <p:cNvPr id="33" name="Picture 32" descr="Contour white.png"/>
          <p:cNvPicPr>
            <a:picLocks noChangeAspect="1"/>
          </p:cNvPicPr>
          <p:nvPr/>
        </p:nvPicPr>
        <p:blipFill>
          <a:blip r:embed="rId32" cstate="print"/>
          <a:stretch>
            <a:fillRect/>
          </a:stretch>
        </p:blipFill>
        <p:spPr>
          <a:xfrm>
            <a:off x="0" y="0"/>
            <a:ext cx="9144000" cy="6858000"/>
          </a:xfrm>
          <a:prstGeom prst="rect">
            <a:avLst/>
          </a:prstGeom>
        </p:spPr>
      </p:pic>
      <p:pic>
        <p:nvPicPr>
          <p:cNvPr id="35" name="Picture 34" descr="Contour white.png"/>
          <p:cNvPicPr>
            <a:picLocks noChangeAspect="1"/>
          </p:cNvPicPr>
          <p:nvPr/>
        </p:nvPicPr>
        <p:blipFill>
          <a:blip r:embed="rId32" cstate="print"/>
          <a:stretch>
            <a:fillRect/>
          </a:stretch>
        </p:blipFill>
        <p:spPr>
          <a:xfrm>
            <a:off x="-97604" y="0"/>
            <a:ext cx="9241604" cy="6858000"/>
          </a:xfrm>
          <a:prstGeom prst="rect">
            <a:avLst/>
          </a:prstGeom>
        </p:spPr>
      </p:pic>
      <p:pic>
        <p:nvPicPr>
          <p:cNvPr id="36" name="Picture 35" descr="barre blanche.jpg"/>
          <p:cNvPicPr>
            <a:picLocks noChangeAspect="1"/>
          </p:cNvPicPr>
          <p:nvPr/>
        </p:nvPicPr>
        <p:blipFill>
          <a:blip r:embed="rId33" cstate="print"/>
          <a:stretch>
            <a:fillRect/>
          </a:stretch>
        </p:blipFill>
        <p:spPr>
          <a:xfrm rot="16200000">
            <a:off x="7305677" y="5343528"/>
            <a:ext cx="2447925" cy="295275"/>
          </a:xfrm>
          <a:prstGeom prst="rect">
            <a:avLst/>
          </a:prstGeom>
        </p:spPr>
      </p:pic>
      <p:pic>
        <p:nvPicPr>
          <p:cNvPr id="37" name="Picture 36" descr="barre blanche.jpg"/>
          <p:cNvPicPr>
            <a:picLocks noChangeAspect="1"/>
          </p:cNvPicPr>
          <p:nvPr/>
        </p:nvPicPr>
        <p:blipFill>
          <a:blip r:embed="rId33" cstate="print"/>
          <a:stretch>
            <a:fillRect/>
          </a:stretch>
        </p:blipFill>
        <p:spPr>
          <a:xfrm rot="16200000">
            <a:off x="-771525" y="5419728"/>
            <a:ext cx="2447925" cy="295275"/>
          </a:xfrm>
          <a:prstGeom prst="rect">
            <a:avLst/>
          </a:prstGeom>
        </p:spPr>
      </p:pic>
      <p:pic>
        <p:nvPicPr>
          <p:cNvPr id="2" name="Image 1" descr="Advertising 2011.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133568" y="3152637"/>
            <a:ext cx="752632" cy="657363"/>
          </a:xfrm>
          <a:prstGeom prst="rect">
            <a:avLst/>
          </a:prstGeom>
        </p:spPr>
      </p:pic>
      <p:sp>
        <p:nvSpPr>
          <p:cNvPr id="3" name="Ellipse 2"/>
          <p:cNvSpPr/>
          <p:nvPr/>
        </p:nvSpPr>
        <p:spPr>
          <a:xfrm>
            <a:off x="3048000" y="3048000"/>
            <a:ext cx="914400" cy="914400"/>
          </a:xfrm>
          <a:prstGeom prst="ellipse">
            <a:avLst/>
          </a:prstGeom>
          <a:solidFill>
            <a:srgbClr val="D102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6553200" y="1524000"/>
            <a:ext cx="762000" cy="6858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ZoneTexte 3"/>
          <p:cNvSpPr txBox="1"/>
          <p:nvPr/>
        </p:nvSpPr>
        <p:spPr>
          <a:xfrm>
            <a:off x="6172200" y="1676403"/>
            <a:ext cx="1524000" cy="430887"/>
          </a:xfrm>
          <a:prstGeom prst="rect">
            <a:avLst/>
          </a:prstGeom>
          <a:noFill/>
        </p:spPr>
        <p:txBody>
          <a:bodyPr wrap="square" rtlCol="0">
            <a:spAutoFit/>
          </a:bodyPr>
          <a:lstStyle/>
          <a:p>
            <a:pPr algn="ctr"/>
            <a:r>
              <a:rPr lang="en-US" sz="1100" dirty="0" err="1" smtClean="0">
                <a:solidFill>
                  <a:schemeClr val="bg1"/>
                </a:solidFill>
                <a:latin typeface="Cambria"/>
                <a:cs typeface="Cambria"/>
              </a:rPr>
              <a:t>Publicité</a:t>
            </a:r>
            <a:endParaRPr lang="en-US" sz="1100" dirty="0" smtClean="0">
              <a:solidFill>
                <a:schemeClr val="bg1"/>
              </a:solidFill>
              <a:latin typeface="Cambria"/>
              <a:cs typeface="Cambria"/>
            </a:endParaRPr>
          </a:p>
          <a:p>
            <a:pPr algn="ctr"/>
            <a:r>
              <a:rPr lang="en-US" sz="1100" dirty="0" smtClean="0">
                <a:solidFill>
                  <a:schemeClr val="bg1"/>
                </a:solidFill>
                <a:latin typeface="Cambria"/>
                <a:cs typeface="Cambria"/>
              </a:rPr>
              <a:t>1980</a:t>
            </a:r>
            <a:endParaRPr lang="en-US" sz="1100" dirty="0">
              <a:solidFill>
                <a:schemeClr val="bg1"/>
              </a:solidFill>
              <a:latin typeface="Cambria"/>
              <a:cs typeface="Cambria"/>
            </a:endParaRPr>
          </a:p>
        </p:txBody>
      </p:sp>
      <p:sp>
        <p:nvSpPr>
          <p:cNvPr id="41" name="ZoneTexte 40"/>
          <p:cNvSpPr txBox="1"/>
          <p:nvPr/>
        </p:nvSpPr>
        <p:spPr>
          <a:xfrm>
            <a:off x="3048000" y="3276602"/>
            <a:ext cx="914400" cy="461665"/>
          </a:xfrm>
          <a:prstGeom prst="rect">
            <a:avLst/>
          </a:prstGeom>
          <a:noFill/>
        </p:spPr>
        <p:txBody>
          <a:bodyPr wrap="square" rtlCol="0">
            <a:spAutoFit/>
          </a:bodyPr>
          <a:lstStyle/>
          <a:p>
            <a:pPr algn="ctr"/>
            <a:r>
              <a:rPr lang="en-US" sz="1200" dirty="0" err="1" smtClean="0">
                <a:solidFill>
                  <a:schemeClr val="bg1"/>
                </a:solidFill>
                <a:latin typeface="Cambria"/>
                <a:cs typeface="Cambria"/>
              </a:rPr>
              <a:t>Publicité</a:t>
            </a:r>
            <a:endParaRPr lang="en-US" sz="1200" dirty="0" smtClean="0">
              <a:solidFill>
                <a:schemeClr val="bg1"/>
              </a:solidFill>
              <a:latin typeface="Cambria"/>
              <a:cs typeface="Cambria"/>
            </a:endParaRPr>
          </a:p>
          <a:p>
            <a:pPr algn="ctr"/>
            <a:r>
              <a:rPr lang="en-US" sz="1200" dirty="0" smtClean="0">
                <a:solidFill>
                  <a:schemeClr val="bg1"/>
                </a:solidFill>
                <a:latin typeface="Cambria"/>
                <a:cs typeface="Cambria"/>
              </a:rPr>
              <a:t>2015</a:t>
            </a:r>
            <a:endParaRPr lang="en-US" sz="1200" dirty="0">
              <a:solidFill>
                <a:schemeClr val="bg1"/>
              </a:solidFill>
              <a:latin typeface="Cambria"/>
              <a:cs typeface="Cambria"/>
            </a:endParaRPr>
          </a:p>
        </p:txBody>
      </p:sp>
    </p:spTree>
    <p:extLst>
      <p:ext uri="{BB962C8B-B14F-4D97-AF65-F5344CB8AC3E}">
        <p14:creationId xmlns:p14="http://schemas.microsoft.com/office/powerpoint/2010/main" val="1414404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9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nodeType="afterEffect">
                                  <p:stCondLst>
                                    <p:cond delay="300"/>
                                  </p:stCondLst>
                                  <p:iterate type="lt">
                                    <p:tmAbs val="0"/>
                                  </p:iterate>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1200"/>
                            </p:stCondLst>
                            <p:childTnLst>
                              <p:par>
                                <p:cTn id="24" presetID="1" presetClass="entr" presetSubtype="0" fill="hold" nodeType="afterEffect">
                                  <p:stCondLst>
                                    <p:cond delay="3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30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1800"/>
                            </p:stCondLst>
                            <p:childTnLst>
                              <p:par>
                                <p:cTn id="30" presetID="1" presetClass="entr" presetSubtype="0" fill="hold" nodeType="afterEffect">
                                  <p:stCondLst>
                                    <p:cond delay="30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100"/>
                            </p:stCondLst>
                            <p:childTnLst>
                              <p:par>
                                <p:cTn id="33" presetID="1" presetClass="entr" presetSubtype="0" fill="hold" nodeType="afterEffect">
                                  <p:stCondLst>
                                    <p:cond delay="30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2400"/>
                            </p:stCondLst>
                            <p:childTnLst>
                              <p:par>
                                <p:cTn id="36" presetID="1" presetClass="entr" presetSubtype="0" fill="hold" nodeType="afterEffect">
                                  <p:stCondLst>
                                    <p:cond delay="30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2700"/>
                            </p:stCondLst>
                            <p:childTnLst>
                              <p:par>
                                <p:cTn id="39" presetID="1" presetClass="entr" presetSubtype="0" fill="hold" nodeType="afterEffect">
                                  <p:stCondLst>
                                    <p:cond delay="30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3000"/>
                            </p:stCondLst>
                            <p:childTnLst>
                              <p:par>
                                <p:cTn id="42" presetID="1" presetClass="entr" presetSubtype="0" fill="hold" nodeType="afterEffect">
                                  <p:stCondLst>
                                    <p:cond delay="30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3300"/>
                            </p:stCondLst>
                            <p:childTnLst>
                              <p:par>
                                <p:cTn id="45" presetID="1" presetClass="entr" presetSubtype="0" fill="hold" nodeType="afterEffect">
                                  <p:stCondLst>
                                    <p:cond delay="300"/>
                                  </p:stCondLst>
                                  <p:childTnLst>
                                    <p:set>
                                      <p:cBhvr>
                                        <p:cTn id="46" dur="1" fill="hold">
                                          <p:stCondLst>
                                            <p:cond delay="0"/>
                                          </p:stCondLst>
                                        </p:cTn>
                                        <p:tgtEl>
                                          <p:spTgt spid="17"/>
                                        </p:tgtEl>
                                        <p:attrNameLst>
                                          <p:attrName>style.visibility</p:attrName>
                                        </p:attrNameLst>
                                      </p:cBhvr>
                                      <p:to>
                                        <p:strVal val="visible"/>
                                      </p:to>
                                    </p:set>
                                  </p:childTnLst>
                                </p:cTn>
                              </p:par>
                            </p:childTnLst>
                          </p:cTn>
                        </p:par>
                        <p:par>
                          <p:cTn id="47" fill="hold">
                            <p:stCondLst>
                              <p:cond delay="3600"/>
                            </p:stCondLst>
                            <p:childTnLst>
                              <p:par>
                                <p:cTn id="48" presetID="1" presetClass="entr" presetSubtype="0" fill="hold" nodeType="afterEffect">
                                  <p:stCondLst>
                                    <p:cond delay="300"/>
                                  </p:stCondLst>
                                  <p:childTnLst>
                                    <p:set>
                                      <p:cBhvr>
                                        <p:cTn id="49" dur="1" fill="hold">
                                          <p:stCondLst>
                                            <p:cond delay="0"/>
                                          </p:stCondLst>
                                        </p:cTn>
                                        <p:tgtEl>
                                          <p:spTgt spid="18"/>
                                        </p:tgtEl>
                                        <p:attrNameLst>
                                          <p:attrName>style.visibility</p:attrName>
                                        </p:attrNameLst>
                                      </p:cBhvr>
                                      <p:to>
                                        <p:strVal val="visible"/>
                                      </p:to>
                                    </p:set>
                                  </p:childTnLst>
                                </p:cTn>
                              </p:par>
                            </p:childTnLst>
                          </p:cTn>
                        </p:par>
                        <p:par>
                          <p:cTn id="50" fill="hold">
                            <p:stCondLst>
                              <p:cond delay="3900"/>
                            </p:stCondLst>
                            <p:childTnLst>
                              <p:par>
                                <p:cTn id="51" presetID="1" presetClass="entr" presetSubtype="0" fill="hold" nodeType="afterEffect">
                                  <p:stCondLst>
                                    <p:cond delay="300"/>
                                  </p:stCondLst>
                                  <p:childTnLst>
                                    <p:set>
                                      <p:cBhvr>
                                        <p:cTn id="52" dur="1" fill="hold">
                                          <p:stCondLst>
                                            <p:cond delay="0"/>
                                          </p:stCondLst>
                                        </p:cTn>
                                        <p:tgtEl>
                                          <p:spTgt spid="19"/>
                                        </p:tgtEl>
                                        <p:attrNameLst>
                                          <p:attrName>style.visibility</p:attrName>
                                        </p:attrNameLst>
                                      </p:cBhvr>
                                      <p:to>
                                        <p:strVal val="visible"/>
                                      </p:to>
                                    </p:set>
                                  </p:childTnLst>
                                </p:cTn>
                              </p:par>
                            </p:childTnLst>
                          </p:cTn>
                        </p:par>
                        <p:par>
                          <p:cTn id="53" fill="hold">
                            <p:stCondLst>
                              <p:cond delay="4200"/>
                            </p:stCondLst>
                            <p:childTnLst>
                              <p:par>
                                <p:cTn id="54" presetID="1" presetClass="entr" presetSubtype="0" fill="hold" nodeType="afterEffect">
                                  <p:stCondLst>
                                    <p:cond delay="300"/>
                                  </p:stCondLst>
                                  <p:childTnLst>
                                    <p:set>
                                      <p:cBhvr>
                                        <p:cTn id="55" dur="1" fill="hold">
                                          <p:stCondLst>
                                            <p:cond delay="0"/>
                                          </p:stCondLst>
                                        </p:cTn>
                                        <p:tgtEl>
                                          <p:spTgt spid="20"/>
                                        </p:tgtEl>
                                        <p:attrNameLst>
                                          <p:attrName>style.visibility</p:attrName>
                                        </p:attrNameLst>
                                      </p:cBhvr>
                                      <p:to>
                                        <p:strVal val="visible"/>
                                      </p:to>
                                    </p:set>
                                  </p:childTnLst>
                                </p:cTn>
                              </p:par>
                            </p:childTnLst>
                          </p:cTn>
                        </p:par>
                        <p:par>
                          <p:cTn id="56" fill="hold">
                            <p:stCondLst>
                              <p:cond delay="4500"/>
                            </p:stCondLst>
                            <p:childTnLst>
                              <p:par>
                                <p:cTn id="57" presetID="1" presetClass="entr" presetSubtype="0" fill="hold" nodeType="afterEffect">
                                  <p:stCondLst>
                                    <p:cond delay="300"/>
                                  </p:stCondLst>
                                  <p:childTnLst>
                                    <p:set>
                                      <p:cBhvr>
                                        <p:cTn id="58" dur="1" fill="hold">
                                          <p:stCondLst>
                                            <p:cond delay="0"/>
                                          </p:stCondLst>
                                        </p:cTn>
                                        <p:tgtEl>
                                          <p:spTgt spid="21"/>
                                        </p:tgtEl>
                                        <p:attrNameLst>
                                          <p:attrName>style.visibility</p:attrName>
                                        </p:attrNameLst>
                                      </p:cBhvr>
                                      <p:to>
                                        <p:strVal val="visible"/>
                                      </p:to>
                                    </p:set>
                                  </p:childTnLst>
                                </p:cTn>
                              </p:par>
                            </p:childTnLst>
                          </p:cTn>
                        </p:par>
                        <p:par>
                          <p:cTn id="59" fill="hold">
                            <p:stCondLst>
                              <p:cond delay="4800"/>
                            </p:stCondLst>
                            <p:childTnLst>
                              <p:par>
                                <p:cTn id="60" presetID="1" presetClass="entr" presetSubtype="0" fill="hold" nodeType="afterEffect">
                                  <p:stCondLst>
                                    <p:cond delay="300"/>
                                  </p:stCondLst>
                                  <p:childTnLst>
                                    <p:set>
                                      <p:cBhvr>
                                        <p:cTn id="61" dur="1" fill="hold">
                                          <p:stCondLst>
                                            <p:cond delay="0"/>
                                          </p:stCondLst>
                                        </p:cTn>
                                        <p:tgtEl>
                                          <p:spTgt spid="22"/>
                                        </p:tgtEl>
                                        <p:attrNameLst>
                                          <p:attrName>style.visibility</p:attrName>
                                        </p:attrNameLst>
                                      </p:cBhvr>
                                      <p:to>
                                        <p:strVal val="visible"/>
                                      </p:to>
                                    </p:set>
                                  </p:childTnLst>
                                </p:cTn>
                              </p:par>
                            </p:childTnLst>
                          </p:cTn>
                        </p:par>
                        <p:par>
                          <p:cTn id="62" fill="hold">
                            <p:stCondLst>
                              <p:cond delay="5100"/>
                            </p:stCondLst>
                            <p:childTnLst>
                              <p:par>
                                <p:cTn id="63" presetID="1" presetClass="entr" presetSubtype="0" fill="hold" nodeType="afterEffect">
                                  <p:stCondLst>
                                    <p:cond delay="300"/>
                                  </p:stCondLst>
                                  <p:childTnLst>
                                    <p:set>
                                      <p:cBhvr>
                                        <p:cTn id="64" dur="1" fill="hold">
                                          <p:stCondLst>
                                            <p:cond delay="0"/>
                                          </p:stCondLst>
                                        </p:cTn>
                                        <p:tgtEl>
                                          <p:spTgt spid="23"/>
                                        </p:tgtEl>
                                        <p:attrNameLst>
                                          <p:attrName>style.visibility</p:attrName>
                                        </p:attrNameLst>
                                      </p:cBhvr>
                                      <p:to>
                                        <p:strVal val="visible"/>
                                      </p:to>
                                    </p:set>
                                  </p:childTnLst>
                                </p:cTn>
                              </p:par>
                            </p:childTnLst>
                          </p:cTn>
                        </p:par>
                        <p:par>
                          <p:cTn id="65" fill="hold">
                            <p:stCondLst>
                              <p:cond delay="5400"/>
                            </p:stCondLst>
                            <p:childTnLst>
                              <p:par>
                                <p:cTn id="66" presetID="1" presetClass="entr" presetSubtype="0" fill="hold" nodeType="afterEffect">
                                  <p:stCondLst>
                                    <p:cond delay="300"/>
                                  </p:stCondLst>
                                  <p:childTnLst>
                                    <p:set>
                                      <p:cBhvr>
                                        <p:cTn id="67" dur="1" fill="hold">
                                          <p:stCondLst>
                                            <p:cond delay="0"/>
                                          </p:stCondLst>
                                        </p:cTn>
                                        <p:tgtEl>
                                          <p:spTgt spid="24"/>
                                        </p:tgtEl>
                                        <p:attrNameLst>
                                          <p:attrName>style.visibility</p:attrName>
                                        </p:attrNameLst>
                                      </p:cBhvr>
                                      <p:to>
                                        <p:strVal val="visible"/>
                                      </p:to>
                                    </p:set>
                                  </p:childTnLst>
                                </p:cTn>
                              </p:par>
                            </p:childTnLst>
                          </p:cTn>
                        </p:par>
                        <p:par>
                          <p:cTn id="68" fill="hold">
                            <p:stCondLst>
                              <p:cond delay="5700"/>
                            </p:stCondLst>
                            <p:childTnLst>
                              <p:par>
                                <p:cTn id="69" presetID="1" presetClass="entr" presetSubtype="0" fill="hold" nodeType="afterEffect">
                                  <p:stCondLst>
                                    <p:cond delay="300"/>
                                  </p:stCondLst>
                                  <p:childTnLst>
                                    <p:set>
                                      <p:cBhvr>
                                        <p:cTn id="70" dur="1" fill="hold">
                                          <p:stCondLst>
                                            <p:cond delay="0"/>
                                          </p:stCondLst>
                                        </p:cTn>
                                        <p:tgtEl>
                                          <p:spTgt spid="25"/>
                                        </p:tgtEl>
                                        <p:attrNameLst>
                                          <p:attrName>style.visibility</p:attrName>
                                        </p:attrNameLst>
                                      </p:cBhvr>
                                      <p:to>
                                        <p:strVal val="visible"/>
                                      </p:to>
                                    </p:set>
                                  </p:childTnLst>
                                </p:cTn>
                              </p:par>
                            </p:childTnLst>
                          </p:cTn>
                        </p:par>
                        <p:par>
                          <p:cTn id="71" fill="hold">
                            <p:stCondLst>
                              <p:cond delay="6000"/>
                            </p:stCondLst>
                            <p:childTnLst>
                              <p:par>
                                <p:cTn id="72" presetID="1" presetClass="entr" presetSubtype="0" fill="hold" nodeType="afterEffect">
                                  <p:stCondLst>
                                    <p:cond delay="300"/>
                                  </p:stCondLst>
                                  <p:childTnLst>
                                    <p:set>
                                      <p:cBhvr>
                                        <p:cTn id="73" dur="1" fill="hold">
                                          <p:stCondLst>
                                            <p:cond delay="0"/>
                                          </p:stCondLst>
                                        </p:cTn>
                                        <p:tgtEl>
                                          <p:spTgt spid="26"/>
                                        </p:tgtEl>
                                        <p:attrNameLst>
                                          <p:attrName>style.visibility</p:attrName>
                                        </p:attrNameLst>
                                      </p:cBhvr>
                                      <p:to>
                                        <p:strVal val="visible"/>
                                      </p:to>
                                    </p:set>
                                  </p:childTnLst>
                                </p:cTn>
                              </p:par>
                            </p:childTnLst>
                          </p:cTn>
                        </p:par>
                        <p:par>
                          <p:cTn id="74" fill="hold">
                            <p:stCondLst>
                              <p:cond delay="6300"/>
                            </p:stCondLst>
                            <p:childTnLst>
                              <p:par>
                                <p:cTn id="75" presetID="1" presetClass="entr" presetSubtype="0" fill="hold" nodeType="afterEffect">
                                  <p:stCondLst>
                                    <p:cond delay="300"/>
                                  </p:stCondLst>
                                  <p:childTnLst>
                                    <p:set>
                                      <p:cBhvr>
                                        <p:cTn id="76" dur="1" fill="hold">
                                          <p:stCondLst>
                                            <p:cond delay="0"/>
                                          </p:stCondLst>
                                        </p:cTn>
                                        <p:tgtEl>
                                          <p:spTgt spid="27"/>
                                        </p:tgtEl>
                                        <p:attrNameLst>
                                          <p:attrName>style.visibility</p:attrName>
                                        </p:attrNameLst>
                                      </p:cBhvr>
                                      <p:to>
                                        <p:strVal val="visible"/>
                                      </p:to>
                                    </p:set>
                                  </p:childTnLst>
                                </p:cTn>
                              </p:par>
                            </p:childTnLst>
                          </p:cTn>
                        </p:par>
                        <p:par>
                          <p:cTn id="77" fill="hold">
                            <p:stCondLst>
                              <p:cond delay="6600"/>
                            </p:stCondLst>
                            <p:childTnLst>
                              <p:par>
                                <p:cTn id="78" presetID="1" presetClass="entr" presetSubtype="0" fill="hold" nodeType="afterEffect">
                                  <p:stCondLst>
                                    <p:cond delay="300"/>
                                  </p:stCondLst>
                                  <p:childTnLst>
                                    <p:set>
                                      <p:cBhvr>
                                        <p:cTn id="79" dur="1" fill="hold">
                                          <p:stCondLst>
                                            <p:cond delay="0"/>
                                          </p:stCondLst>
                                        </p:cTn>
                                        <p:tgtEl>
                                          <p:spTgt spid="28"/>
                                        </p:tgtEl>
                                        <p:attrNameLst>
                                          <p:attrName>style.visibility</p:attrName>
                                        </p:attrNameLst>
                                      </p:cBhvr>
                                      <p:to>
                                        <p:strVal val="visible"/>
                                      </p:to>
                                    </p:set>
                                  </p:childTnLst>
                                </p:cTn>
                              </p:par>
                            </p:childTnLst>
                          </p:cTn>
                        </p:par>
                        <p:par>
                          <p:cTn id="80" fill="hold">
                            <p:stCondLst>
                              <p:cond delay="6900"/>
                            </p:stCondLst>
                            <p:childTnLst>
                              <p:par>
                                <p:cTn id="81" presetID="1" presetClass="entr" presetSubtype="0" fill="hold" nodeType="afterEffect">
                                  <p:stCondLst>
                                    <p:cond delay="300"/>
                                  </p:stCondLst>
                                  <p:childTnLst>
                                    <p:set>
                                      <p:cBhvr>
                                        <p:cTn id="82" dur="1" fill="hold">
                                          <p:stCondLst>
                                            <p:cond delay="0"/>
                                          </p:stCondLst>
                                        </p:cTn>
                                        <p:tgtEl>
                                          <p:spTgt spid="29"/>
                                        </p:tgtEl>
                                        <p:attrNameLst>
                                          <p:attrName>style.visibility</p:attrName>
                                        </p:attrNameLst>
                                      </p:cBhvr>
                                      <p:to>
                                        <p:strVal val="visible"/>
                                      </p:to>
                                    </p:set>
                                  </p:childTnLst>
                                </p:cTn>
                              </p:par>
                            </p:childTnLst>
                          </p:cTn>
                        </p:par>
                        <p:par>
                          <p:cTn id="83" fill="hold">
                            <p:stCondLst>
                              <p:cond delay="7200"/>
                            </p:stCondLst>
                            <p:childTnLst>
                              <p:par>
                                <p:cTn id="84" presetID="1" presetClass="entr" presetSubtype="0" fill="hold" nodeType="afterEffect">
                                  <p:stCondLst>
                                    <p:cond delay="300"/>
                                  </p:stCondLst>
                                  <p:childTnLst>
                                    <p:set>
                                      <p:cBhvr>
                                        <p:cTn id="85" dur="1" fill="hold">
                                          <p:stCondLst>
                                            <p:cond delay="0"/>
                                          </p:stCondLst>
                                        </p:cTn>
                                        <p:tgtEl>
                                          <p:spTgt spid="30"/>
                                        </p:tgtEl>
                                        <p:attrNameLst>
                                          <p:attrName>style.visibility</p:attrName>
                                        </p:attrNameLst>
                                      </p:cBhvr>
                                      <p:to>
                                        <p:strVal val="visible"/>
                                      </p:to>
                                    </p:set>
                                  </p:childTnLst>
                                </p:cTn>
                              </p:par>
                            </p:childTnLst>
                          </p:cTn>
                        </p:par>
                        <p:par>
                          <p:cTn id="86" fill="hold">
                            <p:stCondLst>
                              <p:cond delay="7500"/>
                            </p:stCondLst>
                            <p:childTnLst>
                              <p:par>
                                <p:cTn id="87" presetID="1" presetClass="entr" presetSubtype="0" fill="hold" nodeType="afterEffect">
                                  <p:stCondLst>
                                    <p:cond delay="300"/>
                                  </p:stCondLst>
                                  <p:childTnLst>
                                    <p:set>
                                      <p:cBhvr>
                                        <p:cTn id="88" dur="1" fill="hold">
                                          <p:stCondLst>
                                            <p:cond delay="0"/>
                                          </p:stCondLst>
                                        </p:cTn>
                                        <p:tgtEl>
                                          <p:spTgt spid="31"/>
                                        </p:tgtEl>
                                        <p:attrNameLst>
                                          <p:attrName>style.visibility</p:attrName>
                                        </p:attrNameLst>
                                      </p:cBhvr>
                                      <p:to>
                                        <p:strVal val="visible"/>
                                      </p:to>
                                    </p:set>
                                  </p:childTnLst>
                                </p:cTn>
                              </p:par>
                            </p:childTnLst>
                          </p:cTn>
                        </p:par>
                        <p:par>
                          <p:cTn id="89" fill="hold">
                            <p:stCondLst>
                              <p:cond delay="7800"/>
                            </p:stCondLst>
                            <p:childTnLst>
                              <p:par>
                                <p:cTn id="90" presetID="1" presetClass="entr" presetSubtype="0" fill="hold" nodeType="afterEffect">
                                  <p:stCondLst>
                                    <p:cond delay="300"/>
                                  </p:stCondLst>
                                  <p:childTnLst>
                                    <p:set>
                                      <p:cBhvr>
                                        <p:cTn id="9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8991600" cy="5287964"/>
          </a:xfrm>
        </p:spPr>
        <p:txBody>
          <a:bodyPr/>
          <a:lstStyle/>
          <a:p>
            <a:pPr marL="0" indent="0" algn="ctr">
              <a:buNone/>
            </a:pPr>
            <a:r>
              <a:rPr lang="en-US" i="1" dirty="0" smtClean="0">
                <a:solidFill>
                  <a:schemeClr val="bg1"/>
                </a:solidFill>
              </a:rPr>
              <a:t>We </a:t>
            </a:r>
            <a:r>
              <a:rPr lang="en-US" i="1" dirty="0">
                <a:solidFill>
                  <a:schemeClr val="bg1"/>
                </a:solidFill>
              </a:rPr>
              <a:t>have to, as a marketing industry, </a:t>
            </a:r>
            <a:endParaRPr lang="en-US" i="1" dirty="0" smtClean="0">
              <a:solidFill>
                <a:schemeClr val="bg1"/>
              </a:solidFill>
            </a:endParaRPr>
          </a:p>
          <a:p>
            <a:pPr marL="0" indent="0" algn="ctr">
              <a:buNone/>
            </a:pPr>
            <a:r>
              <a:rPr lang="en-US" i="1" dirty="0" smtClean="0">
                <a:solidFill>
                  <a:schemeClr val="bg1"/>
                </a:solidFill>
              </a:rPr>
              <a:t>media </a:t>
            </a:r>
            <a:r>
              <a:rPr lang="en-US" i="1" dirty="0">
                <a:solidFill>
                  <a:schemeClr val="bg1"/>
                </a:solidFill>
              </a:rPr>
              <a:t>industry and agency industry, </a:t>
            </a:r>
            <a:endParaRPr lang="en-US" i="1" dirty="0" smtClean="0">
              <a:solidFill>
                <a:schemeClr val="bg1"/>
              </a:solidFill>
            </a:endParaRPr>
          </a:p>
          <a:p>
            <a:pPr marL="0" indent="0" algn="ctr">
              <a:buNone/>
            </a:pPr>
            <a:r>
              <a:rPr lang="en-US" i="1" dirty="0" smtClean="0">
                <a:solidFill>
                  <a:schemeClr val="bg1"/>
                </a:solidFill>
              </a:rPr>
              <a:t>continue </a:t>
            </a:r>
            <a:r>
              <a:rPr lang="en-US" i="1" dirty="0">
                <a:solidFill>
                  <a:schemeClr val="bg1"/>
                </a:solidFill>
              </a:rPr>
              <a:t>to think about </a:t>
            </a:r>
            <a:r>
              <a:rPr lang="en-US" i="1" dirty="0" smtClean="0">
                <a:solidFill>
                  <a:schemeClr val="bg1"/>
                </a:solidFill>
              </a:rPr>
              <a:t>ways</a:t>
            </a:r>
          </a:p>
          <a:p>
            <a:pPr marL="0" indent="0" algn="ctr">
              <a:buNone/>
            </a:pPr>
            <a:r>
              <a:rPr lang="en-US" i="1" dirty="0" smtClean="0">
                <a:solidFill>
                  <a:schemeClr val="bg1"/>
                </a:solidFill>
              </a:rPr>
              <a:t> </a:t>
            </a:r>
            <a:r>
              <a:rPr lang="en-US" i="1" dirty="0">
                <a:solidFill>
                  <a:schemeClr val="bg1"/>
                </a:solidFill>
              </a:rPr>
              <a:t>that we can be </a:t>
            </a:r>
            <a:r>
              <a:rPr lang="en-US" i="1" dirty="0" smtClean="0">
                <a:solidFill>
                  <a:schemeClr val="bg1"/>
                </a:solidFill>
              </a:rPr>
              <a:t>disruptive…</a:t>
            </a:r>
          </a:p>
          <a:p>
            <a:pPr marL="0" indent="0" algn="ctr">
              <a:buNone/>
            </a:pPr>
            <a:r>
              <a:rPr lang="en-US" i="1" dirty="0" smtClean="0">
                <a:solidFill>
                  <a:schemeClr val="bg1"/>
                </a:solidFill>
              </a:rPr>
              <a:t> </a:t>
            </a:r>
            <a:r>
              <a:rPr lang="en-US" i="1" dirty="0">
                <a:solidFill>
                  <a:schemeClr val="bg1"/>
                </a:solidFill>
              </a:rPr>
              <a:t>expecting what you did last year </a:t>
            </a:r>
            <a:endParaRPr lang="en-US" i="1" dirty="0" smtClean="0">
              <a:solidFill>
                <a:schemeClr val="bg1"/>
              </a:solidFill>
            </a:endParaRPr>
          </a:p>
          <a:p>
            <a:pPr marL="0" indent="0" algn="ctr">
              <a:buNone/>
            </a:pPr>
            <a:r>
              <a:rPr lang="en-US" i="1" dirty="0" smtClean="0">
                <a:solidFill>
                  <a:schemeClr val="bg1"/>
                </a:solidFill>
              </a:rPr>
              <a:t>to </a:t>
            </a:r>
            <a:r>
              <a:rPr lang="en-US" i="1" dirty="0">
                <a:solidFill>
                  <a:schemeClr val="bg1"/>
                </a:solidFill>
              </a:rPr>
              <a:t>work this year </a:t>
            </a:r>
            <a:endParaRPr lang="en-US" i="1" dirty="0" smtClean="0">
              <a:solidFill>
                <a:schemeClr val="bg1"/>
              </a:solidFill>
            </a:endParaRPr>
          </a:p>
          <a:p>
            <a:pPr marL="0" indent="0" algn="ctr">
              <a:buNone/>
            </a:pPr>
            <a:r>
              <a:rPr lang="en-US" i="1" dirty="0" smtClean="0">
                <a:solidFill>
                  <a:schemeClr val="bg1"/>
                </a:solidFill>
              </a:rPr>
              <a:t>is </a:t>
            </a:r>
            <a:r>
              <a:rPr lang="en-US" i="1" dirty="0">
                <a:solidFill>
                  <a:schemeClr val="bg1"/>
                </a:solidFill>
              </a:rPr>
              <a:t>a high risk</a:t>
            </a:r>
            <a:r>
              <a:rPr lang="en-US" i="1" dirty="0" smtClean="0">
                <a:solidFill>
                  <a:schemeClr val="bg1"/>
                </a:solidFill>
              </a:rPr>
              <a:t>.</a:t>
            </a:r>
          </a:p>
          <a:p>
            <a:pPr marL="0" indent="0" algn="ctr">
              <a:buNone/>
            </a:pPr>
            <a:r>
              <a:rPr lang="en-US" sz="1400" dirty="0" smtClean="0">
                <a:solidFill>
                  <a:schemeClr val="bg1"/>
                </a:solidFill>
              </a:rPr>
              <a:t>Bradley </a:t>
            </a:r>
            <a:r>
              <a:rPr lang="en-US" sz="1400" dirty="0" err="1" smtClean="0">
                <a:solidFill>
                  <a:schemeClr val="bg1"/>
                </a:solidFill>
              </a:rPr>
              <a:t>Jakeman</a:t>
            </a:r>
            <a:r>
              <a:rPr lang="en-US" sz="1400" dirty="0" smtClean="0">
                <a:solidFill>
                  <a:schemeClr val="bg1"/>
                </a:solidFill>
              </a:rPr>
              <a:t>, </a:t>
            </a:r>
          </a:p>
          <a:p>
            <a:pPr marL="0" indent="0" algn="ctr">
              <a:buNone/>
            </a:pPr>
            <a:r>
              <a:rPr lang="en-US" sz="1400" dirty="0">
                <a:solidFill>
                  <a:schemeClr val="bg1"/>
                </a:solidFill>
              </a:rPr>
              <a:t>P</a:t>
            </a:r>
            <a:r>
              <a:rPr lang="en-US" sz="1400" dirty="0" smtClean="0">
                <a:solidFill>
                  <a:schemeClr val="bg1"/>
                </a:solidFill>
              </a:rPr>
              <a:t>resident</a:t>
            </a:r>
            <a:r>
              <a:rPr lang="en-US" sz="1400" dirty="0">
                <a:solidFill>
                  <a:schemeClr val="bg1"/>
                </a:solidFill>
              </a:rPr>
              <a:t>, global beverage group, PepsiCo</a:t>
            </a:r>
            <a:r>
              <a:rPr lang="en-US" sz="1400" dirty="0" smtClean="0">
                <a:solidFill>
                  <a:schemeClr val="bg1"/>
                </a:solidFill>
              </a:rPr>
              <a:t>,</a:t>
            </a:r>
          </a:p>
          <a:p>
            <a:pPr marL="0" indent="0" algn="ctr">
              <a:buNone/>
            </a:pPr>
            <a:r>
              <a:rPr lang="en-US" sz="1400" dirty="0" smtClean="0">
                <a:solidFill>
                  <a:schemeClr val="bg1"/>
                </a:solidFill>
              </a:rPr>
              <a:t> </a:t>
            </a:r>
            <a:r>
              <a:rPr lang="en-US" sz="1400" dirty="0">
                <a:solidFill>
                  <a:schemeClr val="bg1"/>
                </a:solidFill>
              </a:rPr>
              <a:t>at </a:t>
            </a:r>
            <a:r>
              <a:rPr lang="en-US" sz="1400" dirty="0" smtClean="0">
                <a:solidFill>
                  <a:schemeClr val="bg1"/>
                </a:solidFill>
              </a:rPr>
              <a:t>the ANA Masters of Marketing Conference. </a:t>
            </a:r>
          </a:p>
          <a:p>
            <a:pPr marL="0" indent="0" algn="ctr">
              <a:buNone/>
            </a:pPr>
            <a:r>
              <a:rPr lang="en-US" sz="1400" dirty="0" smtClean="0">
                <a:solidFill>
                  <a:schemeClr val="bg1"/>
                </a:solidFill>
              </a:rPr>
              <a:t>Oct. 15</a:t>
            </a:r>
            <a:r>
              <a:rPr lang="en-US" sz="1400" baseline="30000" dirty="0" smtClean="0">
                <a:solidFill>
                  <a:schemeClr val="bg1"/>
                </a:solidFill>
              </a:rPr>
              <a:t>th</a:t>
            </a:r>
            <a:r>
              <a:rPr lang="en-US" sz="1400" dirty="0" smtClean="0">
                <a:solidFill>
                  <a:schemeClr val="bg1"/>
                </a:solidFill>
              </a:rPr>
              <a:t>, 2015</a:t>
            </a:r>
            <a:endParaRPr lang="en-US" sz="1400" i="1" dirty="0">
              <a:solidFill>
                <a:schemeClr val="bg1"/>
              </a:solidFill>
            </a:endParaRPr>
          </a:p>
          <a:p>
            <a:r>
              <a:rPr lang="en-US" dirty="0"/>
              <a:t> </a:t>
            </a:r>
          </a:p>
        </p:txBody>
      </p:sp>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62</a:t>
            </a:fld>
            <a:endParaRPr lang="en-US" dirty="0"/>
          </a:p>
        </p:txBody>
      </p:sp>
    </p:spTree>
    <p:extLst>
      <p:ext uri="{BB962C8B-B14F-4D97-AF65-F5344CB8AC3E}">
        <p14:creationId xmlns:p14="http://schemas.microsoft.com/office/powerpoint/2010/main" val="29292216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9220200" cy="6934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ZoneTexte 8"/>
          <p:cNvSpPr txBox="1"/>
          <p:nvPr/>
        </p:nvSpPr>
        <p:spPr>
          <a:xfrm>
            <a:off x="9791700" y="1663700"/>
            <a:ext cx="184666" cy="369332"/>
          </a:xfrm>
          <a:prstGeom prst="rect">
            <a:avLst/>
          </a:prstGeom>
          <a:noFill/>
        </p:spPr>
        <p:txBody>
          <a:bodyPr wrap="none" rtlCol="0">
            <a:spAutoFit/>
          </a:bodyPr>
          <a:lstStyle/>
          <a:p>
            <a:endParaRPr lang="en-CA" dirty="0"/>
          </a:p>
        </p:txBody>
      </p:sp>
      <p:pic>
        <p:nvPicPr>
          <p:cNvPr id="7" name="Image 6" descr="TV for 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22" y="355349"/>
            <a:ext cx="6819365" cy="3911851"/>
          </a:xfrm>
          <a:prstGeom prst="rect">
            <a:avLst/>
          </a:prstGeom>
          <a:effectLst>
            <a:reflection blurRad="6350" stA="52000" endA="300" endPos="15000" dir="5400000" sy="-100000" algn="bl" rotWithShape="0"/>
          </a:effectLst>
        </p:spPr>
      </p:pic>
      <p:pic>
        <p:nvPicPr>
          <p:cNvPr id="12" name="Image 11" descr="iPad Air bl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362200"/>
            <a:ext cx="2362504" cy="3505200"/>
          </a:xfrm>
          <a:prstGeom prst="rect">
            <a:avLst/>
          </a:prstGeom>
          <a:effectLst>
            <a:reflection blurRad="6350" stA="52000" endA="300" endPos="15000" dir="5400000" sy="-100000" algn="bl" rotWithShape="0"/>
          </a:effectLst>
          <a:scene3d>
            <a:camera prst="perspectiveFront" fov="2400000">
              <a:rot lat="300000" lon="1500000" rev="0"/>
            </a:camera>
            <a:lightRig rig="threePt" dir="t"/>
          </a:scene3d>
        </p:spPr>
      </p:pic>
      <p:pic>
        <p:nvPicPr>
          <p:cNvPr id="13" name="Image 12" descr="MacBook_Pro_Retina.png"/>
          <p:cNvPicPr>
            <a:picLocks noChangeAspect="1"/>
          </p:cNvPicPr>
          <p:nvPr/>
        </p:nvPicPr>
        <p:blipFill rotWithShape="1">
          <a:blip r:embed="rId5">
            <a:extLst>
              <a:ext uri="{28A0092B-C50C-407E-A947-70E740481C1C}">
                <a14:useLocalDpi xmlns:a14="http://schemas.microsoft.com/office/drawing/2010/main" val="0"/>
              </a:ext>
            </a:extLst>
          </a:blip>
          <a:srcRect b="4973"/>
          <a:stretch/>
        </p:blipFill>
        <p:spPr>
          <a:xfrm>
            <a:off x="4800604" y="3504971"/>
            <a:ext cx="4317151" cy="2471636"/>
          </a:xfrm>
          <a:prstGeom prst="rect">
            <a:avLst/>
          </a:prstGeom>
          <a:effectLst>
            <a:reflection blurRad="6350" stA="47000" endA="300" endPos="15000" dir="5400000" sy="-100000" algn="bl" rotWithShape="0"/>
          </a:effectLst>
        </p:spPr>
      </p:pic>
      <p:sp>
        <p:nvSpPr>
          <p:cNvPr id="15" name="Rectangle 14"/>
          <p:cNvSpPr>
            <a:spLocks noChangeArrowheads="1"/>
          </p:cNvSpPr>
          <p:nvPr/>
        </p:nvSpPr>
        <p:spPr bwMode="auto">
          <a:xfrm>
            <a:off x="5791200" y="3733800"/>
            <a:ext cx="2514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000" dirty="0">
                <a:solidFill>
                  <a:srgbClr val="FFFFFF"/>
                </a:solidFill>
                <a:latin typeface="Myriad Pro"/>
                <a:cs typeface="Myriad Pro"/>
              </a:rPr>
              <a:t>Pierre C. </a:t>
            </a:r>
            <a:r>
              <a:rPr lang="en-US" sz="1000" dirty="0" err="1">
                <a:solidFill>
                  <a:srgbClr val="FFFFFF"/>
                </a:solidFill>
                <a:latin typeface="Myriad Pro"/>
                <a:cs typeface="Myriad Pro"/>
              </a:rPr>
              <a:t>Bélanger</a:t>
            </a:r>
            <a:r>
              <a:rPr lang="en-US" sz="1000" dirty="0">
                <a:solidFill>
                  <a:srgbClr val="FFFFFF"/>
                </a:solidFill>
                <a:latin typeface="Myriad Pro"/>
                <a:cs typeface="Myriad Pro"/>
              </a:rPr>
              <a:t>, </a:t>
            </a:r>
            <a:r>
              <a:rPr lang="en-US" sz="1000" dirty="0" err="1">
                <a:solidFill>
                  <a:srgbClr val="FFFFFF"/>
                </a:solidFill>
                <a:latin typeface="Myriad Pro"/>
                <a:cs typeface="Myriad Pro"/>
              </a:rPr>
              <a:t>Ph.D</a:t>
            </a:r>
            <a:endParaRPr lang="en-US" sz="1000" dirty="0">
              <a:solidFill>
                <a:srgbClr val="FFFFFF"/>
              </a:solidFill>
              <a:latin typeface="Myriad Pro"/>
              <a:cs typeface="Myriad Pro"/>
            </a:endParaRPr>
          </a:p>
          <a:p>
            <a:pPr marL="339725" indent="-339725" algn="ctr">
              <a:lnSpc>
                <a:spcPct val="90000"/>
              </a:lnSpc>
            </a:pPr>
            <a:r>
              <a:rPr lang="fr-FR" sz="1000" dirty="0">
                <a:solidFill>
                  <a:srgbClr val="FFFFFF"/>
                </a:solidFill>
                <a:latin typeface="Myriad Pro"/>
                <a:cs typeface="Myriad Pro"/>
              </a:rPr>
              <a:t>Département de Communication</a:t>
            </a:r>
          </a:p>
          <a:p>
            <a:pPr marL="339725" indent="-339725" algn="ctr">
              <a:lnSpc>
                <a:spcPct val="90000"/>
              </a:lnSpc>
            </a:pPr>
            <a:r>
              <a:rPr lang="en-US" sz="1000" dirty="0" err="1" smtClean="0">
                <a:solidFill>
                  <a:srgbClr val="FFFFFF"/>
                </a:solidFill>
                <a:latin typeface="Myriad Pro"/>
                <a:cs typeface="Myriad Pro"/>
              </a:rPr>
              <a:t>Université</a:t>
            </a:r>
            <a:r>
              <a:rPr lang="en-US" sz="1000" dirty="0" smtClean="0">
                <a:solidFill>
                  <a:srgbClr val="FFFFFF"/>
                </a:solidFill>
                <a:latin typeface="Myriad Pro"/>
                <a:cs typeface="Myriad Pro"/>
              </a:rPr>
              <a:t> </a:t>
            </a:r>
            <a:r>
              <a:rPr lang="en-US" sz="1000" dirty="0" err="1" smtClean="0">
                <a:solidFill>
                  <a:srgbClr val="FFFFFF"/>
                </a:solidFill>
                <a:latin typeface="Myriad Pro"/>
                <a:cs typeface="Myriad Pro"/>
              </a:rPr>
              <a:t>d’Ottawa</a:t>
            </a:r>
            <a:endParaRPr lang="en-US" sz="1000" dirty="0" smtClean="0">
              <a:solidFill>
                <a:srgbClr val="FFFFFF"/>
              </a:solidFill>
              <a:latin typeface="Myriad Pro"/>
              <a:cs typeface="Myriad Pro"/>
            </a:endParaRPr>
          </a:p>
        </p:txBody>
      </p:sp>
      <p:sp>
        <p:nvSpPr>
          <p:cNvPr id="17" name="Rectangle 16"/>
          <p:cNvSpPr>
            <a:spLocks noChangeArrowheads="1"/>
          </p:cNvSpPr>
          <p:nvPr/>
        </p:nvSpPr>
        <p:spPr bwMode="auto">
          <a:xfrm>
            <a:off x="304800" y="3276600"/>
            <a:ext cx="2514600" cy="762000"/>
          </a:xfrm>
          <a:prstGeom prst="rect">
            <a:avLst/>
          </a:prstGeom>
          <a:noFill/>
          <a:ln>
            <a:noFill/>
          </a:ln>
          <a:scene3d>
            <a:camera prst="perspectiveFront" fov="0">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000" dirty="0">
                <a:solidFill>
                  <a:srgbClr val="FFFFFF"/>
                </a:solidFill>
                <a:latin typeface="Myriad Pro"/>
                <a:cs typeface="Myriad Pro"/>
              </a:rPr>
              <a:t>Pierre C. </a:t>
            </a:r>
            <a:r>
              <a:rPr lang="en-US" sz="1000" dirty="0" err="1">
                <a:solidFill>
                  <a:srgbClr val="FFFFFF"/>
                </a:solidFill>
                <a:latin typeface="Myriad Pro"/>
                <a:cs typeface="Myriad Pro"/>
              </a:rPr>
              <a:t>Bélanger</a:t>
            </a:r>
            <a:r>
              <a:rPr lang="en-US" sz="1000" dirty="0">
                <a:solidFill>
                  <a:srgbClr val="FFFFFF"/>
                </a:solidFill>
                <a:latin typeface="Myriad Pro"/>
                <a:cs typeface="Myriad Pro"/>
              </a:rPr>
              <a:t>, </a:t>
            </a:r>
            <a:r>
              <a:rPr lang="en-US" sz="1000" dirty="0" err="1">
                <a:solidFill>
                  <a:srgbClr val="FFFFFF"/>
                </a:solidFill>
                <a:latin typeface="Myriad Pro"/>
                <a:cs typeface="Myriad Pro"/>
              </a:rPr>
              <a:t>Ph.D</a:t>
            </a:r>
            <a:endParaRPr lang="en-US" sz="1000" dirty="0">
              <a:solidFill>
                <a:srgbClr val="FFFFFF"/>
              </a:solidFill>
              <a:latin typeface="Myriad Pro"/>
              <a:cs typeface="Myriad Pro"/>
            </a:endParaRPr>
          </a:p>
          <a:p>
            <a:pPr marL="339725" indent="-339725" algn="ctr"/>
            <a:r>
              <a:rPr lang="fr-FR" sz="1000" dirty="0">
                <a:solidFill>
                  <a:srgbClr val="FFFFFF"/>
                </a:solidFill>
                <a:latin typeface="Myriad Pro"/>
                <a:cs typeface="Myriad Pro"/>
              </a:rPr>
              <a:t>Département de Communication</a:t>
            </a:r>
          </a:p>
          <a:p>
            <a:pPr marL="339725" indent="-339725" algn="ctr"/>
            <a:r>
              <a:rPr lang="en-US" sz="1000" dirty="0" err="1" smtClean="0">
                <a:solidFill>
                  <a:srgbClr val="FFFFFF"/>
                </a:solidFill>
                <a:latin typeface="Myriad Pro"/>
                <a:cs typeface="Myriad Pro"/>
              </a:rPr>
              <a:t>Université</a:t>
            </a:r>
            <a:r>
              <a:rPr lang="en-US" sz="1000" dirty="0" smtClean="0">
                <a:solidFill>
                  <a:srgbClr val="FFFFFF"/>
                </a:solidFill>
                <a:latin typeface="Myriad Pro"/>
                <a:cs typeface="Myriad Pro"/>
              </a:rPr>
              <a:t> </a:t>
            </a:r>
            <a:r>
              <a:rPr lang="en-US" sz="1000" dirty="0" err="1" smtClean="0">
                <a:solidFill>
                  <a:srgbClr val="FFFFFF"/>
                </a:solidFill>
                <a:latin typeface="Myriad Pro"/>
                <a:cs typeface="Myriad Pro"/>
              </a:rPr>
              <a:t>d’Ottawa</a:t>
            </a:r>
            <a:endParaRPr lang="en-US" sz="1000" dirty="0" smtClean="0">
              <a:solidFill>
                <a:srgbClr val="FFFFFF"/>
              </a:solidFill>
              <a:latin typeface="Myriad Pro"/>
              <a:cs typeface="Myriad Pro"/>
            </a:endParaRPr>
          </a:p>
        </p:txBody>
      </p:sp>
      <p:pic>
        <p:nvPicPr>
          <p:cNvPr id="20" name="Image 19" descr="IPhone_5S_Bla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3581400"/>
            <a:ext cx="1296049" cy="2671679"/>
          </a:xfrm>
          <a:prstGeom prst="rect">
            <a:avLst/>
          </a:prstGeom>
          <a:effectLst>
            <a:reflection stA="50000" endPos="15000" dist="12700" dir="5400000" sy="-100000" algn="bl" rotWithShape="0"/>
          </a:effectLst>
          <a:scene3d>
            <a:camera prst="perspectiveFront" fov="2400000">
              <a:rot lat="300000" lon="20154000" rev="0"/>
            </a:camera>
            <a:lightRig rig="threePt" dir="t"/>
          </a:scene3d>
          <a:sp3d/>
        </p:spPr>
      </p:pic>
      <p:sp>
        <p:nvSpPr>
          <p:cNvPr id="22" name="Rectangle 21"/>
          <p:cNvSpPr>
            <a:spLocks noChangeArrowheads="1"/>
          </p:cNvSpPr>
          <p:nvPr/>
        </p:nvSpPr>
        <p:spPr bwMode="auto">
          <a:xfrm>
            <a:off x="2895600" y="4038600"/>
            <a:ext cx="1676400" cy="609600"/>
          </a:xfrm>
          <a:prstGeom prst="rect">
            <a:avLst/>
          </a:prstGeom>
          <a:noFill/>
          <a:ln>
            <a:noFill/>
          </a:ln>
          <a:scene3d>
            <a:camera prst="orthographicFront">
              <a:rot lat="0" lon="201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700" dirty="0">
                <a:solidFill>
                  <a:srgbClr val="FFFFFF"/>
                </a:solidFill>
                <a:latin typeface="Myriad Pro"/>
                <a:cs typeface="Myriad Pro"/>
              </a:rPr>
              <a:t>Pierre C. </a:t>
            </a:r>
            <a:r>
              <a:rPr lang="en-US" sz="700" dirty="0" err="1">
                <a:solidFill>
                  <a:srgbClr val="FFFFFF"/>
                </a:solidFill>
                <a:latin typeface="Myriad Pro"/>
                <a:cs typeface="Myriad Pro"/>
              </a:rPr>
              <a:t>Bélanger</a:t>
            </a:r>
            <a:r>
              <a:rPr lang="en-US" sz="700" dirty="0">
                <a:solidFill>
                  <a:srgbClr val="FFFFFF"/>
                </a:solidFill>
                <a:latin typeface="Myriad Pro"/>
                <a:cs typeface="Myriad Pro"/>
              </a:rPr>
              <a:t>, </a:t>
            </a:r>
            <a:r>
              <a:rPr lang="en-US" sz="700" dirty="0" err="1">
                <a:solidFill>
                  <a:srgbClr val="FFFFFF"/>
                </a:solidFill>
                <a:latin typeface="Myriad Pro"/>
                <a:cs typeface="Myriad Pro"/>
              </a:rPr>
              <a:t>Ph.D</a:t>
            </a:r>
            <a:endParaRPr lang="en-US" sz="700" dirty="0">
              <a:solidFill>
                <a:srgbClr val="FFFFFF"/>
              </a:solidFill>
              <a:latin typeface="Myriad Pro"/>
              <a:cs typeface="Myriad Pro"/>
            </a:endParaRPr>
          </a:p>
          <a:p>
            <a:pPr marL="339725" indent="-339725" algn="ctr"/>
            <a:r>
              <a:rPr lang="fr-FR" sz="700" dirty="0">
                <a:solidFill>
                  <a:srgbClr val="FFFFFF"/>
                </a:solidFill>
                <a:latin typeface="Myriad Pro"/>
                <a:cs typeface="Myriad Pro"/>
              </a:rPr>
              <a:t>Département de </a:t>
            </a:r>
            <a:endParaRPr lang="fr-FR" sz="700" dirty="0" smtClean="0">
              <a:solidFill>
                <a:srgbClr val="FFFFFF"/>
              </a:solidFill>
              <a:latin typeface="Myriad Pro"/>
              <a:cs typeface="Myriad Pro"/>
            </a:endParaRPr>
          </a:p>
          <a:p>
            <a:pPr marL="339725" indent="-339725" algn="ctr"/>
            <a:r>
              <a:rPr lang="fr-FR" sz="700" dirty="0" smtClean="0">
                <a:solidFill>
                  <a:srgbClr val="FFFFFF"/>
                </a:solidFill>
                <a:latin typeface="Myriad Pro"/>
                <a:cs typeface="Myriad Pro"/>
              </a:rPr>
              <a:t>Communication</a:t>
            </a:r>
            <a:endParaRPr lang="fr-FR" sz="700" dirty="0">
              <a:solidFill>
                <a:srgbClr val="FFFFFF"/>
              </a:solidFill>
              <a:latin typeface="Myriad Pro"/>
              <a:cs typeface="Myriad Pro"/>
            </a:endParaRPr>
          </a:p>
          <a:p>
            <a:pPr marL="339725" indent="-339725" algn="ctr"/>
            <a:r>
              <a:rPr lang="en-US" sz="700" dirty="0" err="1" smtClean="0">
                <a:solidFill>
                  <a:srgbClr val="FFFFFF"/>
                </a:solidFill>
                <a:latin typeface="Myriad Pro"/>
                <a:cs typeface="Myriad Pro"/>
              </a:rPr>
              <a:t>Université</a:t>
            </a:r>
            <a:r>
              <a:rPr lang="en-US" sz="700" dirty="0" smtClean="0">
                <a:solidFill>
                  <a:srgbClr val="FFFFFF"/>
                </a:solidFill>
                <a:latin typeface="Myriad Pro"/>
                <a:cs typeface="Myriad Pro"/>
              </a:rPr>
              <a:t> </a:t>
            </a:r>
            <a:r>
              <a:rPr lang="en-US" sz="700" dirty="0" err="1" smtClean="0">
                <a:solidFill>
                  <a:srgbClr val="FFFFFF"/>
                </a:solidFill>
                <a:latin typeface="Myriad Pro"/>
                <a:cs typeface="Myriad Pro"/>
              </a:rPr>
              <a:t>d’Ottawa</a:t>
            </a:r>
            <a:endParaRPr lang="en-US" sz="700" dirty="0" smtClean="0">
              <a:solidFill>
                <a:srgbClr val="FFFFFF"/>
              </a:solidFill>
              <a:latin typeface="Myriad Pro"/>
              <a:cs typeface="Myriad Pro"/>
            </a:endParaRPr>
          </a:p>
        </p:txBody>
      </p:sp>
      <p:sp>
        <p:nvSpPr>
          <p:cNvPr id="18" name="Rectangle 17"/>
          <p:cNvSpPr>
            <a:spLocks noChangeArrowheads="1"/>
          </p:cNvSpPr>
          <p:nvPr/>
        </p:nvSpPr>
        <p:spPr bwMode="auto">
          <a:xfrm>
            <a:off x="1905000" y="609600"/>
            <a:ext cx="533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rIns="91430"/>
          <a:lstStyle/>
          <a:p>
            <a:pPr marL="339725" indent="-339725" algn="ctr"/>
            <a:r>
              <a:rPr lang="en-US" sz="1300" dirty="0">
                <a:solidFill>
                  <a:srgbClr val="FFFFFF"/>
                </a:solidFill>
                <a:latin typeface="Myriad Pro"/>
                <a:cs typeface="Myriad Pro"/>
              </a:rPr>
              <a:t>Pierre C. </a:t>
            </a:r>
            <a:r>
              <a:rPr lang="en-US" sz="1300" dirty="0" err="1">
                <a:solidFill>
                  <a:srgbClr val="FFFFFF"/>
                </a:solidFill>
                <a:latin typeface="Myriad Pro"/>
                <a:cs typeface="Myriad Pro"/>
              </a:rPr>
              <a:t>Bélanger</a:t>
            </a:r>
            <a:r>
              <a:rPr lang="en-US" sz="1300" dirty="0">
                <a:solidFill>
                  <a:srgbClr val="FFFFFF"/>
                </a:solidFill>
                <a:latin typeface="Myriad Pro"/>
                <a:cs typeface="Myriad Pro"/>
              </a:rPr>
              <a:t>, </a:t>
            </a:r>
            <a:r>
              <a:rPr lang="en-US" sz="1300" dirty="0" err="1">
                <a:solidFill>
                  <a:srgbClr val="FFFFFF"/>
                </a:solidFill>
                <a:latin typeface="Myriad Pro"/>
                <a:cs typeface="Myriad Pro"/>
              </a:rPr>
              <a:t>Ph.D</a:t>
            </a:r>
            <a:endParaRPr lang="en-US" sz="1300" dirty="0">
              <a:solidFill>
                <a:srgbClr val="FFFFFF"/>
              </a:solidFill>
              <a:latin typeface="Myriad Pro"/>
              <a:cs typeface="Myriad Pro"/>
            </a:endParaRPr>
          </a:p>
          <a:p>
            <a:pPr marL="339725" indent="-339725" algn="ctr">
              <a:lnSpc>
                <a:spcPct val="90000"/>
              </a:lnSpc>
            </a:pPr>
            <a:r>
              <a:rPr lang="fr-FR" sz="1300" dirty="0" err="1" smtClean="0">
                <a:solidFill>
                  <a:srgbClr val="FFFFFF"/>
                </a:solidFill>
                <a:latin typeface="Myriad Pro"/>
                <a:cs typeface="Myriad Pro"/>
              </a:rPr>
              <a:t>Department</a:t>
            </a:r>
            <a:r>
              <a:rPr lang="fr-FR" sz="1300" dirty="0" smtClean="0">
                <a:solidFill>
                  <a:srgbClr val="FFFFFF"/>
                </a:solidFill>
                <a:latin typeface="Myriad Pro"/>
                <a:cs typeface="Myriad Pro"/>
              </a:rPr>
              <a:t> of Communication</a:t>
            </a:r>
            <a:endParaRPr lang="fr-FR" sz="1300" dirty="0">
              <a:solidFill>
                <a:srgbClr val="FFFFFF"/>
              </a:solidFill>
              <a:latin typeface="Myriad Pro"/>
              <a:cs typeface="Myriad Pro"/>
            </a:endParaRPr>
          </a:p>
          <a:p>
            <a:pPr marL="339725" indent="-339725" algn="ctr">
              <a:lnSpc>
                <a:spcPct val="90000"/>
              </a:lnSpc>
            </a:pPr>
            <a:r>
              <a:rPr lang="en-US" sz="1300" dirty="0" err="1" smtClean="0">
                <a:solidFill>
                  <a:srgbClr val="FFFFFF"/>
                </a:solidFill>
                <a:latin typeface="Myriad Pro"/>
                <a:cs typeface="Myriad Pro"/>
              </a:rPr>
              <a:t>Université</a:t>
            </a:r>
            <a:r>
              <a:rPr lang="en-US" sz="1300" dirty="0" smtClean="0">
                <a:solidFill>
                  <a:srgbClr val="FFFFFF"/>
                </a:solidFill>
                <a:latin typeface="Myriad Pro"/>
                <a:cs typeface="Myriad Pro"/>
              </a:rPr>
              <a:t> </a:t>
            </a:r>
            <a:r>
              <a:rPr lang="en-US" sz="1300" dirty="0" err="1" smtClean="0">
                <a:solidFill>
                  <a:srgbClr val="FFFFFF"/>
                </a:solidFill>
                <a:latin typeface="Myriad Pro"/>
                <a:cs typeface="Myriad Pro"/>
              </a:rPr>
              <a:t>d’Ottawa</a:t>
            </a:r>
            <a:endParaRPr lang="en-US" sz="1300" dirty="0" smtClean="0">
              <a:solidFill>
                <a:srgbClr val="FFFFFF"/>
              </a:solidFill>
              <a:latin typeface="Myriad Pro"/>
              <a:cs typeface="Myriad Pro"/>
            </a:endParaRPr>
          </a:p>
        </p:txBody>
      </p:sp>
      <p:pic>
        <p:nvPicPr>
          <p:cNvPr id="19" name="Image 18" descr="twitt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2057400"/>
            <a:ext cx="375370" cy="304800"/>
          </a:xfrm>
          <a:prstGeom prst="rect">
            <a:avLst/>
          </a:prstGeom>
        </p:spPr>
      </p:pic>
      <p:pic>
        <p:nvPicPr>
          <p:cNvPr id="23" name="Image 22" descr="facebook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0" y="2057400"/>
            <a:ext cx="304800" cy="304800"/>
          </a:xfrm>
          <a:prstGeom prst="rect">
            <a:avLst/>
          </a:prstGeom>
        </p:spPr>
      </p:pic>
      <p:pic>
        <p:nvPicPr>
          <p:cNvPr id="24" name="Image 23" descr="Linkedin_Shiny_Icon.svg_.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0" y="2057400"/>
            <a:ext cx="304800" cy="304800"/>
          </a:xfrm>
          <a:prstGeom prst="rect">
            <a:avLst/>
          </a:prstGeom>
        </p:spPr>
      </p:pic>
      <p:pic>
        <p:nvPicPr>
          <p:cNvPr id="25" name="Image 24" descr="Skype-ic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9314" y="2051752"/>
            <a:ext cx="306086" cy="310448"/>
          </a:xfrm>
          <a:prstGeom prst="rect">
            <a:avLst/>
          </a:prstGeom>
        </p:spPr>
      </p:pic>
      <p:pic>
        <p:nvPicPr>
          <p:cNvPr id="26" name="Image 25" descr="QR PB.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8483" y="3115044"/>
            <a:ext cx="786921" cy="771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ZoneTexte 1"/>
          <p:cNvSpPr txBox="1">
            <a:spLocks noChangeArrowheads="1"/>
          </p:cNvSpPr>
          <p:nvPr/>
        </p:nvSpPr>
        <p:spPr bwMode="auto">
          <a:xfrm>
            <a:off x="5638804" y="2057403"/>
            <a:ext cx="15900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FFFFFF"/>
                </a:solidFill>
                <a:latin typeface="Calibri" charset="0"/>
              </a:rPr>
              <a:t>@</a:t>
            </a:r>
            <a:r>
              <a:rPr lang="en-US" sz="1200" dirty="0" err="1">
                <a:solidFill>
                  <a:srgbClr val="FFFFFF"/>
                </a:solidFill>
                <a:latin typeface="Calibri" charset="0"/>
              </a:rPr>
              <a:t>pbelang</a:t>
            </a:r>
            <a:endParaRPr lang="en-CA" sz="1200" dirty="0"/>
          </a:p>
        </p:txBody>
      </p:sp>
      <p:sp>
        <p:nvSpPr>
          <p:cNvPr id="28" name="ZoneTexte 16"/>
          <p:cNvSpPr txBox="1">
            <a:spLocks noChangeArrowheads="1"/>
          </p:cNvSpPr>
          <p:nvPr/>
        </p:nvSpPr>
        <p:spPr bwMode="auto">
          <a:xfrm>
            <a:off x="2743200" y="2557046"/>
            <a:ext cx="381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err="1">
                <a:solidFill>
                  <a:srgbClr val="FFFFFF"/>
                </a:solidFill>
                <a:latin typeface="Calibri" charset="0"/>
              </a:rPr>
              <a:t>pierre.belanger@uottawa.ca</a:t>
            </a:r>
            <a:endParaRPr lang="en-CA" sz="1600" dirty="0"/>
          </a:p>
        </p:txBody>
      </p:sp>
      <p:pic>
        <p:nvPicPr>
          <p:cNvPr id="29" name="Image 28" descr="QR PB.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5859" y="5334000"/>
            <a:ext cx="466545"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Front">
              <a:rot lat="0" lon="20100000" rev="0"/>
            </a:camera>
            <a:lightRig rig="threePt" dir="t"/>
          </a:scene3d>
        </p:spPr>
      </p:pic>
      <p:pic>
        <p:nvPicPr>
          <p:cNvPr id="30" name="Image 29" descr="QR PB.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05604" y="5166973"/>
            <a:ext cx="609599" cy="551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Image 30" descr="QR PB.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200" y="5029200"/>
            <a:ext cx="758624" cy="685800"/>
          </a:xfrm>
          <a:prstGeom prst="rect">
            <a:avLst/>
          </a:prstGeom>
          <a:ln w="38100" cap="sq">
            <a:noFill/>
            <a:prstDash val="solid"/>
            <a:miter lim="800000"/>
          </a:ln>
          <a:effectLst>
            <a:outerShdw blurRad="50800" dist="38100" dir="2700000" algn="tl" rotWithShape="0">
              <a:srgbClr val="000000">
                <a:alpha val="43000"/>
              </a:srgbClr>
            </a:outerShdw>
          </a:effectLst>
          <a:scene3d>
            <a:camera prst="perspectiveFront" fov="0">
              <a:rot lat="0" lon="0" rev="0"/>
            </a:camera>
            <a:lightRig rig="threePt" dir="t"/>
          </a:scene3d>
        </p:spPr>
      </p:pic>
      <p:pic>
        <p:nvPicPr>
          <p:cNvPr id="32" name="Image 31" descr="twitt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674" y="4800600"/>
            <a:ext cx="281527" cy="228600"/>
          </a:xfrm>
          <a:prstGeom prst="rect">
            <a:avLst/>
          </a:prstGeom>
        </p:spPr>
      </p:pic>
      <p:pic>
        <p:nvPicPr>
          <p:cNvPr id="33" name="Image 32" descr="facebook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600" y="4800600"/>
            <a:ext cx="228600" cy="228600"/>
          </a:xfrm>
          <a:prstGeom prst="rect">
            <a:avLst/>
          </a:prstGeom>
        </p:spPr>
      </p:pic>
      <p:pic>
        <p:nvPicPr>
          <p:cNvPr id="34" name="Image 33" descr="Linkedin_Shiny_Icon.svg_.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600" y="4800600"/>
            <a:ext cx="228600" cy="228600"/>
          </a:xfrm>
          <a:prstGeom prst="rect">
            <a:avLst/>
          </a:prstGeom>
        </p:spPr>
      </p:pic>
      <p:pic>
        <p:nvPicPr>
          <p:cNvPr id="35" name="Image 34" descr="Skype-ic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6600" y="4796366"/>
            <a:ext cx="229564" cy="232836"/>
          </a:xfrm>
          <a:prstGeom prst="rect">
            <a:avLst/>
          </a:prstGeom>
        </p:spPr>
      </p:pic>
      <p:pic>
        <p:nvPicPr>
          <p:cNvPr id="36" name="Image 35" descr="twitt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4572000"/>
            <a:ext cx="281527" cy="228600"/>
          </a:xfrm>
          <a:prstGeom prst="rect">
            <a:avLst/>
          </a:prstGeom>
        </p:spPr>
      </p:pic>
      <p:pic>
        <p:nvPicPr>
          <p:cNvPr id="37" name="Image 36" descr="facebook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4572000"/>
            <a:ext cx="228600" cy="228600"/>
          </a:xfrm>
          <a:prstGeom prst="rect">
            <a:avLst/>
          </a:prstGeom>
        </p:spPr>
      </p:pic>
      <p:pic>
        <p:nvPicPr>
          <p:cNvPr id="38" name="Image 37" descr="Linkedin_Shiny_Icon.svg_.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4572000"/>
            <a:ext cx="228600" cy="228600"/>
          </a:xfrm>
          <a:prstGeom prst="rect">
            <a:avLst/>
          </a:prstGeom>
        </p:spPr>
      </p:pic>
      <p:pic>
        <p:nvPicPr>
          <p:cNvPr id="39" name="Image 38" descr="Skype-ic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1636" y="4567766"/>
            <a:ext cx="229564" cy="232836"/>
          </a:xfrm>
          <a:prstGeom prst="rect">
            <a:avLst/>
          </a:prstGeom>
        </p:spPr>
      </p:pic>
      <p:pic>
        <p:nvPicPr>
          <p:cNvPr id="40" name="Image 39" descr="twitt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4" y="5048693"/>
            <a:ext cx="163679" cy="132907"/>
          </a:xfrm>
          <a:prstGeom prst="rect">
            <a:avLst/>
          </a:prstGeom>
        </p:spPr>
      </p:pic>
      <p:pic>
        <p:nvPicPr>
          <p:cNvPr id="41" name="Image 40" descr="facebook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5200" y="5032024"/>
            <a:ext cx="149576" cy="149576"/>
          </a:xfrm>
          <a:prstGeom prst="rect">
            <a:avLst/>
          </a:prstGeom>
        </p:spPr>
      </p:pic>
      <p:pic>
        <p:nvPicPr>
          <p:cNvPr id="42" name="Image 41" descr="Linkedin_Shiny_Icon.svg_.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2403" y="5029202"/>
            <a:ext cx="152401" cy="152401"/>
          </a:xfrm>
          <a:prstGeom prst="rect">
            <a:avLst/>
          </a:prstGeom>
        </p:spPr>
      </p:pic>
      <p:pic>
        <p:nvPicPr>
          <p:cNvPr id="43" name="Image 42" descr="Skype-ic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33800" y="5026051"/>
            <a:ext cx="153364" cy="155551"/>
          </a:xfrm>
          <a:prstGeom prst="rect">
            <a:avLst/>
          </a:prstGeom>
        </p:spPr>
      </p:pic>
      <p:pic>
        <p:nvPicPr>
          <p:cNvPr id="44" name="Image 43" descr="Uottawa logo_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7200" y="1294821"/>
            <a:ext cx="685800" cy="610179"/>
          </a:xfrm>
          <a:prstGeom prst="rect">
            <a:avLst/>
          </a:prstGeom>
        </p:spPr>
      </p:pic>
      <p:pic>
        <p:nvPicPr>
          <p:cNvPr id="45" name="Image 44" descr="Uottawa logo_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3629" y="4648200"/>
            <a:ext cx="342575" cy="304800"/>
          </a:xfrm>
          <a:prstGeom prst="rect">
            <a:avLst/>
          </a:prstGeom>
          <a:scene3d>
            <a:camera prst="orthographicFront">
              <a:rot lat="0" lon="20100000" rev="0"/>
            </a:camera>
            <a:lightRig rig="threePt" dir="t"/>
          </a:scene3d>
        </p:spPr>
      </p:pic>
      <p:pic>
        <p:nvPicPr>
          <p:cNvPr id="46" name="Image 45" descr="Uottawa logo_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5400" y="3962402"/>
            <a:ext cx="582949" cy="518668"/>
          </a:xfrm>
          <a:prstGeom prst="rect">
            <a:avLst/>
          </a:prstGeom>
        </p:spPr>
      </p:pic>
      <p:pic>
        <p:nvPicPr>
          <p:cNvPr id="47" name="Image 46" descr="Uottawa logo_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1800" y="4302885"/>
            <a:ext cx="457200" cy="406785"/>
          </a:xfrm>
          <a:prstGeom prst="rect">
            <a:avLst/>
          </a:prstGeom>
        </p:spPr>
      </p:pic>
      <p:sp>
        <p:nvSpPr>
          <p:cNvPr id="3" name="Slide Number Placeholder 2"/>
          <p:cNvSpPr>
            <a:spLocks noGrp="1"/>
          </p:cNvSpPr>
          <p:nvPr>
            <p:ph type="sldNum" sz="quarter" idx="12"/>
          </p:nvPr>
        </p:nvSpPr>
        <p:spPr/>
        <p:txBody>
          <a:bodyPr/>
          <a:lstStyle/>
          <a:p>
            <a:pPr>
              <a:defRPr/>
            </a:pPr>
            <a:fld id="{EBDB1795-7DAF-4EF8-A4A7-2AD11D31A1CE}" type="slidenum">
              <a:rPr lang="en-US" smtClean="0"/>
              <a:pPr>
                <a:defRPr/>
              </a:pPr>
              <a:t>63</a:t>
            </a:fld>
            <a:endParaRPr lang="en-US"/>
          </a:p>
        </p:txBody>
      </p:sp>
    </p:spTree>
    <p:extLst>
      <p:ext uri="{BB962C8B-B14F-4D97-AF65-F5344CB8AC3E}">
        <p14:creationId xmlns:p14="http://schemas.microsoft.com/office/powerpoint/2010/main" val="12676301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64</a:t>
            </a:fld>
            <a:endParaRPr lang="en-US" dirty="0"/>
          </a:p>
        </p:txBody>
      </p:sp>
    </p:spTree>
    <p:extLst>
      <p:ext uri="{BB962C8B-B14F-4D97-AF65-F5344CB8AC3E}">
        <p14:creationId xmlns:p14="http://schemas.microsoft.com/office/powerpoint/2010/main" val="36623097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3-10 at 08.27.58.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22" t="253" r="265" b="505"/>
          <a:stretch/>
        </p:blipFill>
        <p:spPr>
          <a:xfrm>
            <a:off x="204460" y="990600"/>
            <a:ext cx="8771726" cy="4953000"/>
          </a:xfrm>
        </p:spPr>
      </p:pic>
      <p:sp>
        <p:nvSpPr>
          <p:cNvPr id="2" name="Slide Number Placeholder 1"/>
          <p:cNvSpPr>
            <a:spLocks noGrp="1"/>
          </p:cNvSpPr>
          <p:nvPr>
            <p:ph type="sldNum" sz="quarter" idx="12"/>
          </p:nvPr>
        </p:nvSpPr>
        <p:spPr/>
        <p:txBody>
          <a:bodyPr/>
          <a:lstStyle/>
          <a:p>
            <a:pPr>
              <a:defRPr/>
            </a:pPr>
            <a:fld id="{EBDB1795-7DAF-4EF8-A4A7-2AD11D31A1CE}" type="slidenum">
              <a:rPr lang="en-US" smtClean="0"/>
              <a:pPr>
                <a:defRPr/>
              </a:pPr>
              <a:t>7</a:t>
            </a:fld>
            <a:endParaRPr lang="en-US"/>
          </a:p>
        </p:txBody>
      </p:sp>
    </p:spTree>
    <p:extLst>
      <p:ext uri="{BB962C8B-B14F-4D97-AF65-F5344CB8AC3E}">
        <p14:creationId xmlns:p14="http://schemas.microsoft.com/office/powerpoint/2010/main" val="2591043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solidFill>
                  <a:srgbClr val="FED45E"/>
                </a:solidFill>
              </a:rPr>
              <a:t>Selfies</a:t>
            </a:r>
            <a:r>
              <a:rPr lang="en-US" dirty="0" smtClean="0">
                <a:solidFill>
                  <a:srgbClr val="FED45E"/>
                </a:solidFill>
              </a:rPr>
              <a:t> did away with…</a:t>
            </a:r>
            <a:endParaRPr lang="en-US" dirty="0">
              <a:solidFill>
                <a:srgbClr val="FED45E"/>
              </a:solidFill>
            </a:endParaRPr>
          </a:p>
        </p:txBody>
      </p:sp>
      <p:pic>
        <p:nvPicPr>
          <p:cNvPr id="5" name="Image 4" descr="jimi_hendrix_autograph_be_kool_inscrip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628" y="1295402"/>
            <a:ext cx="5794744" cy="2907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2"/>
          <p:cNvSpPr>
            <a:spLocks noGrp="1"/>
          </p:cNvSpPr>
          <p:nvPr>
            <p:ph idx="1"/>
          </p:nvPr>
        </p:nvSpPr>
        <p:spPr>
          <a:xfrm>
            <a:off x="457200" y="4440905"/>
            <a:ext cx="8229600" cy="1625060"/>
          </a:xfrm>
        </p:spPr>
        <p:txBody>
          <a:bodyPr>
            <a:spAutoFit/>
          </a:bodyPr>
          <a:lstStyle/>
          <a:p>
            <a:pPr marL="0" indent="0" algn="ctr">
              <a:buNone/>
            </a:pPr>
            <a:r>
              <a:rPr lang="en-US" sz="2300" i="1" dirty="0" smtClean="0">
                <a:solidFill>
                  <a:schemeClr val="bg1"/>
                </a:solidFill>
              </a:rPr>
              <a:t>“</a:t>
            </a:r>
            <a:r>
              <a:rPr lang="en-US" sz="2400" i="1" dirty="0">
                <a:solidFill>
                  <a:schemeClr val="bg1"/>
                </a:solidFill>
              </a:rPr>
              <a:t>I haven't been asked for an autograph since the invention of the iPhone with a front-facing camera. The only memento "kids these days" want is a </a:t>
            </a:r>
            <a:r>
              <a:rPr lang="en-US" sz="2400" i="1" dirty="0" err="1">
                <a:solidFill>
                  <a:schemeClr val="bg1"/>
                </a:solidFill>
              </a:rPr>
              <a:t>selfie</a:t>
            </a:r>
            <a:r>
              <a:rPr lang="en-US" sz="2400" i="1" dirty="0">
                <a:solidFill>
                  <a:schemeClr val="bg1"/>
                </a:solidFill>
              </a:rPr>
              <a:t>. It's part of the new currency</a:t>
            </a:r>
            <a:r>
              <a:rPr lang="en-US" sz="2300" i="1" dirty="0" smtClean="0">
                <a:solidFill>
                  <a:schemeClr val="bg1"/>
                </a:solidFill>
              </a:rPr>
              <a:t>”</a:t>
            </a:r>
          </a:p>
          <a:p>
            <a:pPr marL="0" indent="0" algn="ctr">
              <a:buNone/>
            </a:pPr>
            <a:r>
              <a:rPr lang="en-US" sz="2300" i="1" dirty="0" smtClean="0">
                <a:solidFill>
                  <a:schemeClr val="bg1"/>
                </a:solidFill>
              </a:rPr>
              <a:t>Taylor Swift, Wall Street Journal</a:t>
            </a:r>
          </a:p>
        </p:txBody>
      </p:sp>
    </p:spTree>
    <p:extLst>
      <p:ext uri="{BB962C8B-B14F-4D97-AF65-F5344CB8AC3E}">
        <p14:creationId xmlns:p14="http://schemas.microsoft.com/office/powerpoint/2010/main" val="718185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2015-11-04 19.58.1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75" r="375"/>
          <a:stretch/>
        </p:blipFill>
        <p:spPr>
          <a:xfrm>
            <a:off x="0" y="700087"/>
            <a:ext cx="9067800" cy="5887715"/>
          </a:xfrm>
        </p:spPr>
      </p:pic>
      <p:sp>
        <p:nvSpPr>
          <p:cNvPr id="4" name="Slide Number Placeholder 3"/>
          <p:cNvSpPr>
            <a:spLocks noGrp="1"/>
          </p:cNvSpPr>
          <p:nvPr>
            <p:ph type="sldNum" sz="quarter" idx="12"/>
          </p:nvPr>
        </p:nvSpPr>
        <p:spPr/>
        <p:txBody>
          <a:bodyPr/>
          <a:lstStyle/>
          <a:p>
            <a:pPr>
              <a:defRPr/>
            </a:pPr>
            <a:fld id="{EBDB1795-7DAF-4EF8-A4A7-2AD11D31A1CE}" type="slidenum">
              <a:rPr lang="en-US" smtClean="0"/>
              <a:pPr>
                <a:defRPr/>
              </a:pPr>
              <a:t>9</a:t>
            </a:fld>
            <a:endParaRPr lang="en-US" dirty="0"/>
          </a:p>
        </p:txBody>
      </p:sp>
      <p:sp>
        <p:nvSpPr>
          <p:cNvPr id="6" name="TextBox 5"/>
          <p:cNvSpPr txBox="1"/>
          <p:nvPr/>
        </p:nvSpPr>
        <p:spPr>
          <a:xfrm>
            <a:off x="3035300" y="63754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320944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93806</TotalTime>
  <Words>20122</Words>
  <Application>Microsoft Macintosh PowerPoint</Application>
  <PresentationFormat>On-screen Show (4:3)</PresentationFormat>
  <Paragraphs>992</Paragraphs>
  <Slides>64</Slides>
  <Notes>51</Notes>
  <HiddenSlides>0</HiddenSlides>
  <MMClips>5</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Disruption technologies</vt:lpstr>
      <vt:lpstr>PowerPoint Presentation</vt:lpstr>
      <vt:lpstr>PowerPoint Presentation</vt:lpstr>
      <vt:lpstr>PowerPoint Presentation</vt:lpstr>
      <vt:lpstr>PowerPoint Presentation</vt:lpstr>
      <vt:lpstr>Selfies did away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 Authorized Customer</dc:creator>
  <cp:lastModifiedBy>Joanna Basen</cp:lastModifiedBy>
  <cp:revision>2085</cp:revision>
  <cp:lastPrinted>2011-09-27T21:36:46Z</cp:lastPrinted>
  <dcterms:created xsi:type="dcterms:W3CDTF">2009-01-08T02:35:38Z</dcterms:created>
  <dcterms:modified xsi:type="dcterms:W3CDTF">2015-11-06T21:11:38Z</dcterms:modified>
</cp:coreProperties>
</file>